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0" r:id="rId1"/>
  </p:sldMasterIdLst>
  <p:notesMasterIdLst>
    <p:notesMasterId r:id="rId145"/>
  </p:notesMasterIdLst>
  <p:handoutMasterIdLst>
    <p:handoutMasterId r:id="rId146"/>
  </p:handoutMasterIdLst>
  <p:sldIdLst>
    <p:sldId id="540" r:id="rId2"/>
    <p:sldId id="541" r:id="rId3"/>
    <p:sldId id="542" r:id="rId4"/>
    <p:sldId id="543" r:id="rId5"/>
    <p:sldId id="544" r:id="rId6"/>
    <p:sldId id="545" r:id="rId7"/>
    <p:sldId id="546" r:id="rId8"/>
    <p:sldId id="547" r:id="rId9"/>
    <p:sldId id="548" r:id="rId10"/>
    <p:sldId id="549" r:id="rId11"/>
    <p:sldId id="550" r:id="rId12"/>
    <p:sldId id="551" r:id="rId13"/>
    <p:sldId id="552" r:id="rId14"/>
    <p:sldId id="553" r:id="rId15"/>
    <p:sldId id="554" r:id="rId16"/>
    <p:sldId id="555" r:id="rId17"/>
    <p:sldId id="556" r:id="rId18"/>
    <p:sldId id="557" r:id="rId19"/>
    <p:sldId id="558" r:id="rId20"/>
    <p:sldId id="559" r:id="rId21"/>
    <p:sldId id="560" r:id="rId22"/>
    <p:sldId id="561" r:id="rId23"/>
    <p:sldId id="562" r:id="rId24"/>
    <p:sldId id="563" r:id="rId25"/>
    <p:sldId id="564" r:id="rId26"/>
    <p:sldId id="648" r:id="rId27"/>
    <p:sldId id="566" r:id="rId28"/>
    <p:sldId id="567" r:id="rId29"/>
    <p:sldId id="568" r:id="rId30"/>
    <p:sldId id="569" r:id="rId31"/>
    <p:sldId id="570" r:id="rId32"/>
    <p:sldId id="571" r:id="rId33"/>
    <p:sldId id="572" r:id="rId34"/>
    <p:sldId id="573" r:id="rId35"/>
    <p:sldId id="574" r:id="rId36"/>
    <p:sldId id="575" r:id="rId37"/>
    <p:sldId id="576" r:id="rId38"/>
    <p:sldId id="577" r:id="rId39"/>
    <p:sldId id="578" r:id="rId40"/>
    <p:sldId id="579" r:id="rId41"/>
    <p:sldId id="580" r:id="rId42"/>
    <p:sldId id="581" r:id="rId43"/>
    <p:sldId id="582" r:id="rId44"/>
    <p:sldId id="583" r:id="rId45"/>
    <p:sldId id="584" r:id="rId46"/>
    <p:sldId id="585" r:id="rId47"/>
    <p:sldId id="586" r:id="rId48"/>
    <p:sldId id="587" r:id="rId49"/>
    <p:sldId id="588" r:id="rId50"/>
    <p:sldId id="589" r:id="rId51"/>
    <p:sldId id="590" r:id="rId52"/>
    <p:sldId id="591" r:id="rId53"/>
    <p:sldId id="592" r:id="rId54"/>
    <p:sldId id="593" r:id="rId55"/>
    <p:sldId id="594" r:id="rId56"/>
    <p:sldId id="595" r:id="rId57"/>
    <p:sldId id="596" r:id="rId58"/>
    <p:sldId id="597" r:id="rId59"/>
    <p:sldId id="598" r:id="rId60"/>
    <p:sldId id="599" r:id="rId61"/>
    <p:sldId id="600" r:id="rId62"/>
    <p:sldId id="601" r:id="rId63"/>
    <p:sldId id="602" r:id="rId64"/>
    <p:sldId id="603" r:id="rId65"/>
    <p:sldId id="649" r:id="rId66"/>
    <p:sldId id="605" r:id="rId67"/>
    <p:sldId id="606" r:id="rId68"/>
    <p:sldId id="607" r:id="rId69"/>
    <p:sldId id="608" r:id="rId70"/>
    <p:sldId id="609" r:id="rId71"/>
    <p:sldId id="610" r:id="rId72"/>
    <p:sldId id="611" r:id="rId73"/>
    <p:sldId id="612" r:id="rId74"/>
    <p:sldId id="613" r:id="rId75"/>
    <p:sldId id="614" r:id="rId76"/>
    <p:sldId id="615" r:id="rId77"/>
    <p:sldId id="616" r:id="rId78"/>
    <p:sldId id="617" r:id="rId79"/>
    <p:sldId id="618" r:id="rId80"/>
    <p:sldId id="619" r:id="rId81"/>
    <p:sldId id="620" r:id="rId82"/>
    <p:sldId id="621" r:id="rId83"/>
    <p:sldId id="622" r:id="rId84"/>
    <p:sldId id="625" r:id="rId85"/>
    <p:sldId id="626" r:id="rId86"/>
    <p:sldId id="627" r:id="rId87"/>
    <p:sldId id="628" r:id="rId88"/>
    <p:sldId id="630" r:id="rId89"/>
    <p:sldId id="650" r:id="rId90"/>
    <p:sldId id="447" r:id="rId91"/>
    <p:sldId id="448" r:id="rId92"/>
    <p:sldId id="715" r:id="rId93"/>
    <p:sldId id="716" r:id="rId94"/>
    <p:sldId id="717" r:id="rId95"/>
    <p:sldId id="451" r:id="rId96"/>
    <p:sldId id="452" r:id="rId97"/>
    <p:sldId id="453" r:id="rId98"/>
    <p:sldId id="692" r:id="rId99"/>
    <p:sldId id="691" r:id="rId100"/>
    <p:sldId id="454" r:id="rId101"/>
    <p:sldId id="695" r:id="rId102"/>
    <p:sldId id="696" r:id="rId103"/>
    <p:sldId id="697" r:id="rId104"/>
    <p:sldId id="698" r:id="rId105"/>
    <p:sldId id="699" r:id="rId106"/>
    <p:sldId id="700" r:id="rId107"/>
    <p:sldId id="701" r:id="rId108"/>
    <p:sldId id="720" r:id="rId109"/>
    <p:sldId id="719" r:id="rId110"/>
    <p:sldId id="702" r:id="rId111"/>
    <p:sldId id="703" r:id="rId112"/>
    <p:sldId id="704" r:id="rId113"/>
    <p:sldId id="689" r:id="rId114"/>
    <p:sldId id="690" r:id="rId115"/>
    <p:sldId id="693" r:id="rId116"/>
    <p:sldId id="694" r:id="rId117"/>
    <p:sldId id="705" r:id="rId118"/>
    <p:sldId id="706" r:id="rId119"/>
    <p:sldId id="455" r:id="rId120"/>
    <p:sldId id="456" r:id="rId121"/>
    <p:sldId id="457" r:id="rId122"/>
    <p:sldId id="708" r:id="rId123"/>
    <p:sldId id="709" r:id="rId124"/>
    <p:sldId id="710" r:id="rId125"/>
    <p:sldId id="482" r:id="rId126"/>
    <p:sldId id="481" r:id="rId127"/>
    <p:sldId id="483" r:id="rId128"/>
    <p:sldId id="707" r:id="rId129"/>
    <p:sldId id="458" r:id="rId130"/>
    <p:sldId id="461" r:id="rId131"/>
    <p:sldId id="460" r:id="rId132"/>
    <p:sldId id="711" r:id="rId133"/>
    <p:sldId id="459" r:id="rId134"/>
    <p:sldId id="462" r:id="rId135"/>
    <p:sldId id="464" r:id="rId136"/>
    <p:sldId id="463" r:id="rId137"/>
    <p:sldId id="466" r:id="rId138"/>
    <p:sldId id="718" r:id="rId139"/>
    <p:sldId id="465" r:id="rId140"/>
    <p:sldId id="469" r:id="rId141"/>
    <p:sldId id="468" r:id="rId142"/>
    <p:sldId id="485" r:id="rId143"/>
    <p:sldId id="486" r:id="rId1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S" initials="O" lastIdx="8" clrIdx="0"/>
  <p:cmAuthor id="1" name="Christine Dunn" initials="CD" lastIdx="21" clrIdx="1">
    <p:extLst>
      <p:ext uri="{19B8F6BF-5375-455C-9EA6-DF929625EA0E}">
        <p15:presenceInfo xmlns:p15="http://schemas.microsoft.com/office/powerpoint/2012/main" userId="c2b06b441a572619" providerId="Windows Live"/>
      </p:ext>
    </p:extLst>
  </p:cmAuthor>
  <p:cmAuthor id="2" name="Kori ." initials="K." lastIdx="1" clrIdx="2">
    <p:extLst>
      <p:ext uri="{19B8F6BF-5375-455C-9EA6-DF929625EA0E}">
        <p15:presenceInfo xmlns:p15="http://schemas.microsoft.com/office/powerpoint/2012/main" userId="d3d66925870337c6" providerId="Windows Live"/>
      </p:ext>
    </p:extLst>
  </p:cmAuthor>
  <p:cmAuthor id="3" name="Cheyenne Cordero" initials="CC" lastIdx="0" clrIdx="3">
    <p:extLst>
      <p:ext uri="{19B8F6BF-5375-455C-9EA6-DF929625EA0E}">
        <p15:presenceInfo xmlns:p15="http://schemas.microsoft.com/office/powerpoint/2012/main" userId="S-1-5-21-1945286869-2551598834-2495999638-1228" providerId="AD"/>
      </p:ext>
    </p:extLst>
  </p:cmAuthor>
  <p:cmAuthor id="4" name="Heather Torres" initials="HT" lastIdx="3" clrIdx="4">
    <p:extLst>
      <p:ext uri="{19B8F6BF-5375-455C-9EA6-DF929625EA0E}">
        <p15:presenceInfo xmlns:p15="http://schemas.microsoft.com/office/powerpoint/2012/main" userId="Heather Torr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5455" autoAdjust="0"/>
  </p:normalViewPr>
  <p:slideViewPr>
    <p:cSldViewPr snapToGrid="0" snapToObjects="1">
      <p:cViewPr varScale="1">
        <p:scale>
          <a:sx n="96" d="100"/>
          <a:sy n="96" d="100"/>
        </p:scale>
        <p:origin x="1027" y="7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4" d="100"/>
          <a:sy n="84"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E5F4DB-FE49-4B8E-8F26-2E913F2E19AE}" type="datetimeFigureOut">
              <a:rPr lang="en-US" smtClean="0"/>
              <a:t>4/14/2021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EE34E2-3FD8-4631-8163-3C2F6100878C}" type="slidenum">
              <a:rPr lang="en-US" smtClean="0"/>
              <a:t>‹#›</a:t>
            </a:fld>
            <a:endParaRPr lang="en-US" dirty="0"/>
          </a:p>
        </p:txBody>
      </p:sp>
    </p:spTree>
    <p:extLst>
      <p:ext uri="{BB962C8B-B14F-4D97-AF65-F5344CB8AC3E}">
        <p14:creationId xmlns:p14="http://schemas.microsoft.com/office/powerpoint/2010/main" val="3287235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A26E27-E6CB-774A-ADE0-7B04B4A9E280}" type="datetimeFigureOut">
              <a:rPr lang="en-US" smtClean="0"/>
              <a:t>4/14/2021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0C3BE2-5E66-8B40-A651-AA8917846FE7}" type="slidenum">
              <a:rPr lang="en-US" smtClean="0"/>
              <a:t>‹#›</a:t>
            </a:fld>
            <a:endParaRPr lang="en-US" dirty="0"/>
          </a:p>
        </p:txBody>
      </p:sp>
    </p:spTree>
    <p:extLst>
      <p:ext uri="{BB962C8B-B14F-4D97-AF65-F5344CB8AC3E}">
        <p14:creationId xmlns:p14="http://schemas.microsoft.com/office/powerpoint/2010/main" val="1139687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4787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This</a:t>
            </a:r>
            <a:r>
              <a:rPr lang="en-US" baseline="0" dirty="0" smtClean="0"/>
              <a:t> slide is intentionally left blank to allow the facilitator to customize to their community.</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317332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100</a:t>
            </a:fld>
            <a:endParaRPr lang="en-US" dirty="0"/>
          </a:p>
        </p:txBody>
      </p:sp>
    </p:spTree>
    <p:extLst>
      <p:ext uri="{BB962C8B-B14F-4D97-AF65-F5344CB8AC3E}">
        <p14:creationId xmlns:p14="http://schemas.microsoft.com/office/powerpoint/2010/main" val="69453644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101</a:t>
            </a:fld>
            <a:endParaRPr lang="en-US" dirty="0"/>
          </a:p>
        </p:txBody>
      </p:sp>
    </p:spTree>
    <p:extLst>
      <p:ext uri="{BB962C8B-B14F-4D97-AF65-F5344CB8AC3E}">
        <p14:creationId xmlns:p14="http://schemas.microsoft.com/office/powerpoint/2010/main" val="318220215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102</a:t>
            </a:fld>
            <a:endParaRPr lang="en-US" dirty="0"/>
          </a:p>
        </p:txBody>
      </p:sp>
    </p:spTree>
    <p:extLst>
      <p:ext uri="{BB962C8B-B14F-4D97-AF65-F5344CB8AC3E}">
        <p14:creationId xmlns:p14="http://schemas.microsoft.com/office/powerpoint/2010/main" val="327929531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103</a:t>
            </a:fld>
            <a:endParaRPr lang="en-US" dirty="0"/>
          </a:p>
        </p:txBody>
      </p:sp>
    </p:spTree>
    <p:extLst>
      <p:ext uri="{BB962C8B-B14F-4D97-AF65-F5344CB8AC3E}">
        <p14:creationId xmlns:p14="http://schemas.microsoft.com/office/powerpoint/2010/main" val="130399349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104</a:t>
            </a:fld>
            <a:endParaRPr lang="en-US" dirty="0"/>
          </a:p>
        </p:txBody>
      </p:sp>
    </p:spTree>
    <p:extLst>
      <p:ext uri="{BB962C8B-B14F-4D97-AF65-F5344CB8AC3E}">
        <p14:creationId xmlns:p14="http://schemas.microsoft.com/office/powerpoint/2010/main" val="175947904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105</a:t>
            </a:fld>
            <a:endParaRPr lang="en-US" dirty="0"/>
          </a:p>
        </p:txBody>
      </p:sp>
    </p:spTree>
    <p:extLst>
      <p:ext uri="{BB962C8B-B14F-4D97-AF65-F5344CB8AC3E}">
        <p14:creationId xmlns:p14="http://schemas.microsoft.com/office/powerpoint/2010/main" val="205244127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106</a:t>
            </a:fld>
            <a:endParaRPr lang="en-US" dirty="0"/>
          </a:p>
        </p:txBody>
      </p:sp>
    </p:spTree>
    <p:extLst>
      <p:ext uri="{BB962C8B-B14F-4D97-AF65-F5344CB8AC3E}">
        <p14:creationId xmlns:p14="http://schemas.microsoft.com/office/powerpoint/2010/main" val="144064769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107</a:t>
            </a:fld>
            <a:endParaRPr lang="en-US" dirty="0"/>
          </a:p>
        </p:txBody>
      </p:sp>
    </p:spTree>
    <p:extLst>
      <p:ext uri="{BB962C8B-B14F-4D97-AF65-F5344CB8AC3E}">
        <p14:creationId xmlns:p14="http://schemas.microsoft.com/office/powerpoint/2010/main" val="187320257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108</a:t>
            </a:fld>
            <a:endParaRPr lang="en-US" dirty="0"/>
          </a:p>
        </p:txBody>
      </p:sp>
    </p:spTree>
    <p:extLst>
      <p:ext uri="{BB962C8B-B14F-4D97-AF65-F5344CB8AC3E}">
        <p14:creationId xmlns:p14="http://schemas.microsoft.com/office/powerpoint/2010/main" val="184164566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109</a:t>
            </a:fld>
            <a:endParaRPr lang="en-US" dirty="0"/>
          </a:p>
        </p:txBody>
      </p:sp>
    </p:spTree>
    <p:extLst>
      <p:ext uri="{BB962C8B-B14F-4D97-AF65-F5344CB8AC3E}">
        <p14:creationId xmlns:p14="http://schemas.microsoft.com/office/powerpoint/2010/main" val="731809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This</a:t>
            </a:r>
            <a:r>
              <a:rPr lang="en-US" baseline="0" dirty="0" smtClean="0"/>
              <a:t> slide is intentionally left blank to allow the facilitator to customize to their community.</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989983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110</a:t>
            </a:fld>
            <a:endParaRPr lang="en-US" dirty="0"/>
          </a:p>
        </p:txBody>
      </p:sp>
    </p:spTree>
    <p:extLst>
      <p:ext uri="{BB962C8B-B14F-4D97-AF65-F5344CB8AC3E}">
        <p14:creationId xmlns:p14="http://schemas.microsoft.com/office/powerpoint/2010/main" val="384671070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111</a:t>
            </a:fld>
            <a:endParaRPr lang="en-US" dirty="0"/>
          </a:p>
        </p:txBody>
      </p:sp>
    </p:spTree>
    <p:extLst>
      <p:ext uri="{BB962C8B-B14F-4D97-AF65-F5344CB8AC3E}">
        <p14:creationId xmlns:p14="http://schemas.microsoft.com/office/powerpoint/2010/main" val="199790522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112</a:t>
            </a:fld>
            <a:endParaRPr lang="en-US" dirty="0"/>
          </a:p>
        </p:txBody>
      </p:sp>
    </p:spTree>
    <p:extLst>
      <p:ext uri="{BB962C8B-B14F-4D97-AF65-F5344CB8AC3E}">
        <p14:creationId xmlns:p14="http://schemas.microsoft.com/office/powerpoint/2010/main" val="424010735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113</a:t>
            </a:fld>
            <a:endParaRPr lang="en-US" dirty="0"/>
          </a:p>
        </p:txBody>
      </p:sp>
    </p:spTree>
    <p:extLst>
      <p:ext uri="{BB962C8B-B14F-4D97-AF65-F5344CB8AC3E}">
        <p14:creationId xmlns:p14="http://schemas.microsoft.com/office/powerpoint/2010/main" val="408774888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114</a:t>
            </a:fld>
            <a:endParaRPr lang="en-US" dirty="0"/>
          </a:p>
        </p:txBody>
      </p:sp>
    </p:spTree>
    <p:extLst>
      <p:ext uri="{BB962C8B-B14F-4D97-AF65-F5344CB8AC3E}">
        <p14:creationId xmlns:p14="http://schemas.microsoft.com/office/powerpoint/2010/main" val="7712107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115</a:t>
            </a:fld>
            <a:endParaRPr lang="en-US" dirty="0"/>
          </a:p>
        </p:txBody>
      </p:sp>
    </p:spTree>
    <p:extLst>
      <p:ext uri="{BB962C8B-B14F-4D97-AF65-F5344CB8AC3E}">
        <p14:creationId xmlns:p14="http://schemas.microsoft.com/office/powerpoint/2010/main" val="40471688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116</a:t>
            </a:fld>
            <a:endParaRPr lang="en-US" dirty="0"/>
          </a:p>
        </p:txBody>
      </p:sp>
    </p:spTree>
    <p:extLst>
      <p:ext uri="{BB962C8B-B14F-4D97-AF65-F5344CB8AC3E}">
        <p14:creationId xmlns:p14="http://schemas.microsoft.com/office/powerpoint/2010/main" val="14326438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117</a:t>
            </a:fld>
            <a:endParaRPr lang="en-US" dirty="0"/>
          </a:p>
        </p:txBody>
      </p:sp>
    </p:spTree>
    <p:extLst>
      <p:ext uri="{BB962C8B-B14F-4D97-AF65-F5344CB8AC3E}">
        <p14:creationId xmlns:p14="http://schemas.microsoft.com/office/powerpoint/2010/main" val="403030387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118</a:t>
            </a:fld>
            <a:endParaRPr lang="en-US" dirty="0"/>
          </a:p>
        </p:txBody>
      </p:sp>
    </p:spTree>
    <p:extLst>
      <p:ext uri="{BB962C8B-B14F-4D97-AF65-F5344CB8AC3E}">
        <p14:creationId xmlns:p14="http://schemas.microsoft.com/office/powerpoint/2010/main" val="62632480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119</a:t>
            </a:fld>
            <a:endParaRPr lang="en-US" dirty="0"/>
          </a:p>
        </p:txBody>
      </p:sp>
    </p:spTree>
    <p:extLst>
      <p:ext uri="{BB962C8B-B14F-4D97-AF65-F5344CB8AC3E}">
        <p14:creationId xmlns:p14="http://schemas.microsoft.com/office/powerpoint/2010/main" val="64693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076889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120</a:t>
            </a:fld>
            <a:endParaRPr lang="en-US" dirty="0"/>
          </a:p>
        </p:txBody>
      </p:sp>
    </p:spTree>
    <p:extLst>
      <p:ext uri="{BB962C8B-B14F-4D97-AF65-F5344CB8AC3E}">
        <p14:creationId xmlns:p14="http://schemas.microsoft.com/office/powerpoint/2010/main" val="186594953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121</a:t>
            </a:fld>
            <a:endParaRPr lang="en-US" dirty="0"/>
          </a:p>
        </p:txBody>
      </p:sp>
    </p:spTree>
    <p:extLst>
      <p:ext uri="{BB962C8B-B14F-4D97-AF65-F5344CB8AC3E}">
        <p14:creationId xmlns:p14="http://schemas.microsoft.com/office/powerpoint/2010/main" val="149346742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122</a:t>
            </a:fld>
            <a:endParaRPr lang="en-US" dirty="0"/>
          </a:p>
        </p:txBody>
      </p:sp>
    </p:spTree>
    <p:extLst>
      <p:ext uri="{BB962C8B-B14F-4D97-AF65-F5344CB8AC3E}">
        <p14:creationId xmlns:p14="http://schemas.microsoft.com/office/powerpoint/2010/main" val="34150675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123</a:t>
            </a:fld>
            <a:endParaRPr lang="en-US" dirty="0"/>
          </a:p>
        </p:txBody>
      </p:sp>
    </p:spTree>
    <p:extLst>
      <p:ext uri="{BB962C8B-B14F-4D97-AF65-F5344CB8AC3E}">
        <p14:creationId xmlns:p14="http://schemas.microsoft.com/office/powerpoint/2010/main" val="248938227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124</a:t>
            </a:fld>
            <a:endParaRPr lang="en-US" dirty="0"/>
          </a:p>
        </p:txBody>
      </p:sp>
    </p:spTree>
    <p:extLst>
      <p:ext uri="{BB962C8B-B14F-4D97-AF65-F5344CB8AC3E}">
        <p14:creationId xmlns:p14="http://schemas.microsoft.com/office/powerpoint/2010/main" val="249707775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085949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373461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230085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128</a:t>
            </a:fld>
            <a:endParaRPr lang="en-US" dirty="0"/>
          </a:p>
        </p:txBody>
      </p:sp>
    </p:spTree>
    <p:extLst>
      <p:ext uri="{BB962C8B-B14F-4D97-AF65-F5344CB8AC3E}">
        <p14:creationId xmlns:p14="http://schemas.microsoft.com/office/powerpoint/2010/main" val="68011545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129</a:t>
            </a:fld>
            <a:endParaRPr lang="en-US" dirty="0"/>
          </a:p>
        </p:txBody>
      </p:sp>
    </p:spTree>
    <p:extLst>
      <p:ext uri="{BB962C8B-B14F-4D97-AF65-F5344CB8AC3E}">
        <p14:creationId xmlns:p14="http://schemas.microsoft.com/office/powerpoint/2010/main" val="3880540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483298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130</a:t>
            </a:fld>
            <a:endParaRPr lang="en-US" dirty="0"/>
          </a:p>
        </p:txBody>
      </p:sp>
    </p:spTree>
    <p:extLst>
      <p:ext uri="{BB962C8B-B14F-4D97-AF65-F5344CB8AC3E}">
        <p14:creationId xmlns:p14="http://schemas.microsoft.com/office/powerpoint/2010/main" val="291644273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131</a:t>
            </a:fld>
            <a:endParaRPr lang="en-US" dirty="0"/>
          </a:p>
        </p:txBody>
      </p:sp>
    </p:spTree>
    <p:extLst>
      <p:ext uri="{BB962C8B-B14F-4D97-AF65-F5344CB8AC3E}">
        <p14:creationId xmlns:p14="http://schemas.microsoft.com/office/powerpoint/2010/main" val="67299615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132</a:t>
            </a:fld>
            <a:endParaRPr lang="en-US" dirty="0"/>
          </a:p>
        </p:txBody>
      </p:sp>
    </p:spTree>
    <p:extLst>
      <p:ext uri="{BB962C8B-B14F-4D97-AF65-F5344CB8AC3E}">
        <p14:creationId xmlns:p14="http://schemas.microsoft.com/office/powerpoint/2010/main" val="81543782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133</a:t>
            </a:fld>
            <a:endParaRPr lang="en-US" dirty="0"/>
          </a:p>
        </p:txBody>
      </p:sp>
    </p:spTree>
    <p:extLst>
      <p:ext uri="{BB962C8B-B14F-4D97-AF65-F5344CB8AC3E}">
        <p14:creationId xmlns:p14="http://schemas.microsoft.com/office/powerpoint/2010/main" val="181140197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134</a:t>
            </a:fld>
            <a:endParaRPr lang="en-US" dirty="0"/>
          </a:p>
        </p:txBody>
      </p:sp>
    </p:spTree>
    <p:extLst>
      <p:ext uri="{BB962C8B-B14F-4D97-AF65-F5344CB8AC3E}">
        <p14:creationId xmlns:p14="http://schemas.microsoft.com/office/powerpoint/2010/main" val="352637980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135</a:t>
            </a:fld>
            <a:endParaRPr lang="en-US" dirty="0"/>
          </a:p>
        </p:txBody>
      </p:sp>
    </p:spTree>
    <p:extLst>
      <p:ext uri="{BB962C8B-B14F-4D97-AF65-F5344CB8AC3E}">
        <p14:creationId xmlns:p14="http://schemas.microsoft.com/office/powerpoint/2010/main" val="780647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136</a:t>
            </a:fld>
            <a:endParaRPr lang="en-US" dirty="0"/>
          </a:p>
        </p:txBody>
      </p:sp>
    </p:spTree>
    <p:extLst>
      <p:ext uri="{BB962C8B-B14F-4D97-AF65-F5344CB8AC3E}">
        <p14:creationId xmlns:p14="http://schemas.microsoft.com/office/powerpoint/2010/main" val="144000055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137</a:t>
            </a:fld>
            <a:endParaRPr lang="en-US" dirty="0"/>
          </a:p>
        </p:txBody>
      </p:sp>
    </p:spTree>
    <p:extLst>
      <p:ext uri="{BB962C8B-B14F-4D97-AF65-F5344CB8AC3E}">
        <p14:creationId xmlns:p14="http://schemas.microsoft.com/office/powerpoint/2010/main" val="246912812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138</a:t>
            </a:fld>
            <a:endParaRPr lang="en-US" dirty="0"/>
          </a:p>
        </p:txBody>
      </p:sp>
    </p:spTree>
    <p:extLst>
      <p:ext uri="{BB962C8B-B14F-4D97-AF65-F5344CB8AC3E}">
        <p14:creationId xmlns:p14="http://schemas.microsoft.com/office/powerpoint/2010/main" val="136114453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139</a:t>
            </a:fld>
            <a:endParaRPr lang="en-US" dirty="0"/>
          </a:p>
        </p:txBody>
      </p:sp>
    </p:spTree>
    <p:extLst>
      <p:ext uri="{BB962C8B-B14F-4D97-AF65-F5344CB8AC3E}">
        <p14:creationId xmlns:p14="http://schemas.microsoft.com/office/powerpoint/2010/main" val="3226980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479016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140</a:t>
            </a:fld>
            <a:endParaRPr lang="en-US" dirty="0"/>
          </a:p>
        </p:txBody>
      </p:sp>
    </p:spTree>
    <p:extLst>
      <p:ext uri="{BB962C8B-B14F-4D97-AF65-F5344CB8AC3E}">
        <p14:creationId xmlns:p14="http://schemas.microsoft.com/office/powerpoint/2010/main" val="405203760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141</a:t>
            </a:fld>
            <a:endParaRPr lang="en-US" dirty="0"/>
          </a:p>
        </p:txBody>
      </p:sp>
    </p:spTree>
    <p:extLst>
      <p:ext uri="{BB962C8B-B14F-4D97-AF65-F5344CB8AC3E}">
        <p14:creationId xmlns:p14="http://schemas.microsoft.com/office/powerpoint/2010/main" val="130254118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slide is intentionally left blank to allow the facilitator to customize to their community.</a:t>
            </a:r>
            <a:endParaRPr lang="en-US" dirty="0" smtClean="0"/>
          </a:p>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142</a:t>
            </a:fld>
            <a:endParaRPr lang="en-US" dirty="0"/>
          </a:p>
        </p:txBody>
      </p:sp>
    </p:spTree>
    <p:extLst>
      <p:ext uri="{BB962C8B-B14F-4D97-AF65-F5344CB8AC3E}">
        <p14:creationId xmlns:p14="http://schemas.microsoft.com/office/powerpoint/2010/main" val="36746902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143</a:t>
            </a:fld>
            <a:endParaRPr lang="en-US" dirty="0"/>
          </a:p>
        </p:txBody>
      </p:sp>
    </p:spTree>
    <p:extLst>
      <p:ext uri="{BB962C8B-B14F-4D97-AF65-F5344CB8AC3E}">
        <p14:creationId xmlns:p14="http://schemas.microsoft.com/office/powerpoint/2010/main" val="1377892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5565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0918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4226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1017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5027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6517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2362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0012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3279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slide is intentionally left blank to allow the facilitator to customize to their community.</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8633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slide is intentionally left blank to allow the facilitator to customize to their community.</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9454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25</a:t>
            </a:fld>
            <a:endParaRPr lang="en-US" dirty="0"/>
          </a:p>
        </p:txBody>
      </p:sp>
    </p:spTree>
    <p:extLst>
      <p:ext uri="{BB962C8B-B14F-4D97-AF65-F5344CB8AC3E}">
        <p14:creationId xmlns:p14="http://schemas.microsoft.com/office/powerpoint/2010/main" val="23486711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9248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81471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3677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2584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4210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79049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33021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89807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58025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68852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97029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4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1157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74392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4310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91774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52156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02796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33552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35182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48460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32493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08434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32679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40607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49</a:t>
            </a:fld>
            <a:endParaRPr lang="en-US" dirty="0"/>
          </a:p>
        </p:txBody>
      </p:sp>
    </p:spTree>
    <p:extLst>
      <p:ext uri="{BB962C8B-B14F-4D97-AF65-F5344CB8AC3E}">
        <p14:creationId xmlns:p14="http://schemas.microsoft.com/office/powerpoint/2010/main" val="1260454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38080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75677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7141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36401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90125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59604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41613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10678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05805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26513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2624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92790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90860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slide is intentionally left blank to allow the facilitator to customize to their community.</a:t>
            </a:r>
            <a:endParaRPr lang="en-US" dirty="0" smtClean="0"/>
          </a:p>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61</a:t>
            </a:fld>
            <a:endParaRPr lang="en-US" dirty="0"/>
          </a:p>
        </p:txBody>
      </p:sp>
    </p:spTree>
    <p:extLst>
      <p:ext uri="{BB962C8B-B14F-4D97-AF65-F5344CB8AC3E}">
        <p14:creationId xmlns:p14="http://schemas.microsoft.com/office/powerpoint/2010/main" val="37938816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slide is intentionally left blank to allow the facilitator to customize to their community.</a:t>
            </a:r>
            <a:endParaRPr lang="en-US" dirty="0" smtClean="0"/>
          </a:p>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62</a:t>
            </a:fld>
            <a:endParaRPr lang="en-US" dirty="0"/>
          </a:p>
        </p:txBody>
      </p:sp>
    </p:spTree>
    <p:extLst>
      <p:ext uri="{BB962C8B-B14F-4D97-AF65-F5344CB8AC3E}">
        <p14:creationId xmlns:p14="http://schemas.microsoft.com/office/powerpoint/2010/main" val="38784845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slide is intentionally left blank to allow the facilitator to customize to their community.</a:t>
            </a:r>
            <a:endParaRPr lang="en-US" dirty="0" smtClean="0"/>
          </a:p>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63</a:t>
            </a:fld>
            <a:endParaRPr lang="en-US" dirty="0"/>
          </a:p>
        </p:txBody>
      </p:sp>
    </p:spTree>
    <p:extLst>
      <p:ext uri="{BB962C8B-B14F-4D97-AF65-F5344CB8AC3E}">
        <p14:creationId xmlns:p14="http://schemas.microsoft.com/office/powerpoint/2010/main" val="38495269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64</a:t>
            </a:fld>
            <a:endParaRPr lang="en-US" dirty="0"/>
          </a:p>
        </p:txBody>
      </p:sp>
    </p:spTree>
    <p:extLst>
      <p:ext uri="{BB962C8B-B14F-4D97-AF65-F5344CB8AC3E}">
        <p14:creationId xmlns:p14="http://schemas.microsoft.com/office/powerpoint/2010/main" val="3053952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09072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66</a:t>
            </a:fld>
            <a:endParaRPr lang="en-US" dirty="0"/>
          </a:p>
        </p:txBody>
      </p:sp>
    </p:spTree>
    <p:extLst>
      <p:ext uri="{BB962C8B-B14F-4D97-AF65-F5344CB8AC3E}">
        <p14:creationId xmlns:p14="http://schemas.microsoft.com/office/powerpoint/2010/main" val="42564516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67</a:t>
            </a:fld>
            <a:endParaRPr lang="en-US" dirty="0"/>
          </a:p>
        </p:txBody>
      </p:sp>
    </p:spTree>
    <p:extLst>
      <p:ext uri="{BB962C8B-B14F-4D97-AF65-F5344CB8AC3E}">
        <p14:creationId xmlns:p14="http://schemas.microsoft.com/office/powerpoint/2010/main" val="998362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68</a:t>
            </a:fld>
            <a:endParaRPr lang="en-US" dirty="0"/>
          </a:p>
        </p:txBody>
      </p:sp>
    </p:spTree>
    <p:extLst>
      <p:ext uri="{BB962C8B-B14F-4D97-AF65-F5344CB8AC3E}">
        <p14:creationId xmlns:p14="http://schemas.microsoft.com/office/powerpoint/2010/main" val="34076524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69</a:t>
            </a:fld>
            <a:endParaRPr lang="en-US" dirty="0"/>
          </a:p>
        </p:txBody>
      </p:sp>
    </p:spTree>
    <p:extLst>
      <p:ext uri="{BB962C8B-B14F-4D97-AF65-F5344CB8AC3E}">
        <p14:creationId xmlns:p14="http://schemas.microsoft.com/office/powerpoint/2010/main" val="321079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91230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70</a:t>
            </a:fld>
            <a:endParaRPr lang="en-US" dirty="0"/>
          </a:p>
        </p:txBody>
      </p:sp>
    </p:spTree>
    <p:extLst>
      <p:ext uri="{BB962C8B-B14F-4D97-AF65-F5344CB8AC3E}">
        <p14:creationId xmlns:p14="http://schemas.microsoft.com/office/powerpoint/2010/main" val="1305212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71</a:t>
            </a:fld>
            <a:endParaRPr lang="en-US" dirty="0"/>
          </a:p>
        </p:txBody>
      </p:sp>
    </p:spTree>
    <p:extLst>
      <p:ext uri="{BB962C8B-B14F-4D97-AF65-F5344CB8AC3E}">
        <p14:creationId xmlns:p14="http://schemas.microsoft.com/office/powerpoint/2010/main" val="28571835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72</a:t>
            </a:fld>
            <a:endParaRPr lang="en-US" dirty="0"/>
          </a:p>
        </p:txBody>
      </p:sp>
    </p:spTree>
    <p:extLst>
      <p:ext uri="{BB962C8B-B14F-4D97-AF65-F5344CB8AC3E}">
        <p14:creationId xmlns:p14="http://schemas.microsoft.com/office/powerpoint/2010/main" val="10041307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73</a:t>
            </a:fld>
            <a:endParaRPr lang="en-US" dirty="0"/>
          </a:p>
        </p:txBody>
      </p:sp>
    </p:spTree>
    <p:extLst>
      <p:ext uri="{BB962C8B-B14F-4D97-AF65-F5344CB8AC3E}">
        <p14:creationId xmlns:p14="http://schemas.microsoft.com/office/powerpoint/2010/main" val="11955877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74</a:t>
            </a:fld>
            <a:endParaRPr lang="en-US" dirty="0"/>
          </a:p>
        </p:txBody>
      </p:sp>
    </p:spTree>
    <p:extLst>
      <p:ext uri="{BB962C8B-B14F-4D97-AF65-F5344CB8AC3E}">
        <p14:creationId xmlns:p14="http://schemas.microsoft.com/office/powerpoint/2010/main" val="31318896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75</a:t>
            </a:fld>
            <a:endParaRPr lang="en-US" dirty="0"/>
          </a:p>
        </p:txBody>
      </p:sp>
    </p:spTree>
    <p:extLst>
      <p:ext uri="{BB962C8B-B14F-4D97-AF65-F5344CB8AC3E}">
        <p14:creationId xmlns:p14="http://schemas.microsoft.com/office/powerpoint/2010/main" val="6576873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76</a:t>
            </a:fld>
            <a:endParaRPr lang="en-US" dirty="0"/>
          </a:p>
        </p:txBody>
      </p:sp>
    </p:spTree>
    <p:extLst>
      <p:ext uri="{BB962C8B-B14F-4D97-AF65-F5344CB8AC3E}">
        <p14:creationId xmlns:p14="http://schemas.microsoft.com/office/powerpoint/2010/main" val="400346232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77</a:t>
            </a:fld>
            <a:endParaRPr lang="en-US" dirty="0"/>
          </a:p>
        </p:txBody>
      </p:sp>
    </p:spTree>
    <p:extLst>
      <p:ext uri="{BB962C8B-B14F-4D97-AF65-F5344CB8AC3E}">
        <p14:creationId xmlns:p14="http://schemas.microsoft.com/office/powerpoint/2010/main" val="41891952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78</a:t>
            </a:fld>
            <a:endParaRPr lang="en-US" dirty="0"/>
          </a:p>
        </p:txBody>
      </p:sp>
    </p:spTree>
    <p:extLst>
      <p:ext uri="{BB962C8B-B14F-4D97-AF65-F5344CB8AC3E}">
        <p14:creationId xmlns:p14="http://schemas.microsoft.com/office/powerpoint/2010/main" val="20833604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79</a:t>
            </a:fld>
            <a:endParaRPr lang="en-US" dirty="0"/>
          </a:p>
        </p:txBody>
      </p:sp>
    </p:spTree>
    <p:extLst>
      <p:ext uri="{BB962C8B-B14F-4D97-AF65-F5344CB8AC3E}">
        <p14:creationId xmlns:p14="http://schemas.microsoft.com/office/powerpoint/2010/main" val="433141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089880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80</a:t>
            </a:fld>
            <a:endParaRPr lang="en-US" dirty="0"/>
          </a:p>
        </p:txBody>
      </p:sp>
    </p:spTree>
    <p:extLst>
      <p:ext uri="{BB962C8B-B14F-4D97-AF65-F5344CB8AC3E}">
        <p14:creationId xmlns:p14="http://schemas.microsoft.com/office/powerpoint/2010/main" val="46819808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81</a:t>
            </a:fld>
            <a:endParaRPr lang="en-US" dirty="0"/>
          </a:p>
        </p:txBody>
      </p:sp>
    </p:spTree>
    <p:extLst>
      <p:ext uri="{BB962C8B-B14F-4D97-AF65-F5344CB8AC3E}">
        <p14:creationId xmlns:p14="http://schemas.microsoft.com/office/powerpoint/2010/main" val="395523046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82</a:t>
            </a:fld>
            <a:endParaRPr lang="en-US" dirty="0"/>
          </a:p>
        </p:txBody>
      </p:sp>
    </p:spTree>
    <p:extLst>
      <p:ext uri="{BB962C8B-B14F-4D97-AF65-F5344CB8AC3E}">
        <p14:creationId xmlns:p14="http://schemas.microsoft.com/office/powerpoint/2010/main" val="38924573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83</a:t>
            </a:fld>
            <a:endParaRPr lang="en-US" dirty="0"/>
          </a:p>
        </p:txBody>
      </p:sp>
    </p:spTree>
    <p:extLst>
      <p:ext uri="{BB962C8B-B14F-4D97-AF65-F5344CB8AC3E}">
        <p14:creationId xmlns:p14="http://schemas.microsoft.com/office/powerpoint/2010/main" val="292573463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84</a:t>
            </a:fld>
            <a:endParaRPr lang="en-US" dirty="0"/>
          </a:p>
        </p:txBody>
      </p:sp>
    </p:spTree>
    <p:extLst>
      <p:ext uri="{BB962C8B-B14F-4D97-AF65-F5344CB8AC3E}">
        <p14:creationId xmlns:p14="http://schemas.microsoft.com/office/powerpoint/2010/main" val="181372564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85</a:t>
            </a:fld>
            <a:endParaRPr lang="en-US" dirty="0"/>
          </a:p>
        </p:txBody>
      </p:sp>
    </p:spTree>
    <p:extLst>
      <p:ext uri="{BB962C8B-B14F-4D97-AF65-F5344CB8AC3E}">
        <p14:creationId xmlns:p14="http://schemas.microsoft.com/office/powerpoint/2010/main" val="240794063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slide is intentionally left blank to allow the facilitator to customize to their community.</a:t>
            </a:r>
            <a:endParaRPr lang="en-US" dirty="0" smtClean="0"/>
          </a:p>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86</a:t>
            </a:fld>
            <a:endParaRPr lang="en-US" dirty="0"/>
          </a:p>
        </p:txBody>
      </p:sp>
    </p:spTree>
    <p:extLst>
      <p:ext uri="{BB962C8B-B14F-4D97-AF65-F5344CB8AC3E}">
        <p14:creationId xmlns:p14="http://schemas.microsoft.com/office/powerpoint/2010/main" val="173605454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slide is intentionally left blank to allow the facilitator to customize to their community.</a:t>
            </a:r>
            <a:endParaRPr lang="en-US" dirty="0" smtClean="0"/>
          </a:p>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87</a:t>
            </a:fld>
            <a:endParaRPr lang="en-US" dirty="0"/>
          </a:p>
        </p:txBody>
      </p:sp>
    </p:spTree>
    <p:extLst>
      <p:ext uri="{BB962C8B-B14F-4D97-AF65-F5344CB8AC3E}">
        <p14:creationId xmlns:p14="http://schemas.microsoft.com/office/powerpoint/2010/main" val="192475194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88</a:t>
            </a:fld>
            <a:endParaRPr lang="en-US" dirty="0"/>
          </a:p>
        </p:txBody>
      </p:sp>
    </p:spTree>
    <p:extLst>
      <p:ext uri="{BB962C8B-B14F-4D97-AF65-F5344CB8AC3E}">
        <p14:creationId xmlns:p14="http://schemas.microsoft.com/office/powerpoint/2010/main" val="10868652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1248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978888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90</a:t>
            </a:fld>
            <a:endParaRPr lang="en-US" dirty="0"/>
          </a:p>
        </p:txBody>
      </p:sp>
    </p:spTree>
    <p:extLst>
      <p:ext uri="{BB962C8B-B14F-4D97-AF65-F5344CB8AC3E}">
        <p14:creationId xmlns:p14="http://schemas.microsoft.com/office/powerpoint/2010/main" val="19842699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C3BE2-5E66-8B40-A651-AA8917846F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265322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92</a:t>
            </a:fld>
            <a:endParaRPr lang="en-US" dirty="0"/>
          </a:p>
        </p:txBody>
      </p:sp>
    </p:spTree>
    <p:extLst>
      <p:ext uri="{BB962C8B-B14F-4D97-AF65-F5344CB8AC3E}">
        <p14:creationId xmlns:p14="http://schemas.microsoft.com/office/powerpoint/2010/main" val="152938638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93</a:t>
            </a:fld>
            <a:endParaRPr lang="en-US" dirty="0"/>
          </a:p>
        </p:txBody>
      </p:sp>
    </p:spTree>
    <p:extLst>
      <p:ext uri="{BB962C8B-B14F-4D97-AF65-F5344CB8AC3E}">
        <p14:creationId xmlns:p14="http://schemas.microsoft.com/office/powerpoint/2010/main" val="159223924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94</a:t>
            </a:fld>
            <a:endParaRPr lang="en-US" dirty="0"/>
          </a:p>
        </p:txBody>
      </p:sp>
    </p:spTree>
    <p:extLst>
      <p:ext uri="{BB962C8B-B14F-4D97-AF65-F5344CB8AC3E}">
        <p14:creationId xmlns:p14="http://schemas.microsoft.com/office/powerpoint/2010/main" val="107298393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95</a:t>
            </a:fld>
            <a:endParaRPr lang="en-US" dirty="0"/>
          </a:p>
        </p:txBody>
      </p:sp>
    </p:spTree>
    <p:extLst>
      <p:ext uri="{BB962C8B-B14F-4D97-AF65-F5344CB8AC3E}">
        <p14:creationId xmlns:p14="http://schemas.microsoft.com/office/powerpoint/2010/main" val="286653896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96</a:t>
            </a:fld>
            <a:endParaRPr lang="en-US" dirty="0"/>
          </a:p>
        </p:txBody>
      </p:sp>
    </p:spTree>
    <p:extLst>
      <p:ext uri="{BB962C8B-B14F-4D97-AF65-F5344CB8AC3E}">
        <p14:creationId xmlns:p14="http://schemas.microsoft.com/office/powerpoint/2010/main" val="245311327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97</a:t>
            </a:fld>
            <a:endParaRPr lang="en-US" dirty="0"/>
          </a:p>
        </p:txBody>
      </p:sp>
    </p:spTree>
    <p:extLst>
      <p:ext uri="{BB962C8B-B14F-4D97-AF65-F5344CB8AC3E}">
        <p14:creationId xmlns:p14="http://schemas.microsoft.com/office/powerpoint/2010/main" val="165929450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98</a:t>
            </a:fld>
            <a:endParaRPr lang="en-US" dirty="0"/>
          </a:p>
        </p:txBody>
      </p:sp>
    </p:spTree>
    <p:extLst>
      <p:ext uri="{BB962C8B-B14F-4D97-AF65-F5344CB8AC3E}">
        <p14:creationId xmlns:p14="http://schemas.microsoft.com/office/powerpoint/2010/main" val="245583735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0C3BE2-5E66-8B40-A651-AA8917846FE7}" type="slidenum">
              <a:rPr lang="en-US" smtClean="0"/>
              <a:t>99</a:t>
            </a:fld>
            <a:endParaRPr lang="en-US" dirty="0"/>
          </a:p>
        </p:txBody>
      </p:sp>
    </p:spTree>
    <p:extLst>
      <p:ext uri="{BB962C8B-B14F-4D97-AF65-F5344CB8AC3E}">
        <p14:creationId xmlns:p14="http://schemas.microsoft.com/office/powerpoint/2010/main" val="2891220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112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85812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4779"/>
            <a:ext cx="7734300"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26718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4138023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061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7"/>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4/14/2021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15835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4/14/2021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8644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4/14/2021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93883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4/14/2021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06677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613650" y="731520"/>
            <a:ext cx="6679191"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32ABBEA6-7C60-4B02-AE87-00D78D8422AF}" type="datetimeFigureOut">
              <a:rPr lang="en-US" smtClean="0"/>
              <a:t>4/14/2021</a:t>
            </a:fld>
            <a:endParaRPr lang="en-US" dirty="0"/>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66256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4/14/2021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5752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79" y="1845734"/>
            <a:ext cx="100584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4/14/2021</a:t>
            </a:fld>
            <a:endParaRPr lang="en-US" dirty="0"/>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40280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2.xml"/><Relationship Id="rId1" Type="http://schemas.openxmlformats.org/officeDocument/2006/relationships/slideLayout" Target="../slideLayouts/slideLayout8.xml"/><Relationship Id="rId4" Type="http://schemas.openxmlformats.org/officeDocument/2006/relationships/image" Target="../media/image17.emf"/></Relationships>
</file>

<file path=ppt/slides/_rels/slide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1.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hyperlink" Target="http://www.tribalprotectionorder.org/" TargetMode="External"/></Relationships>
</file>

<file path=ppt/slides/_rels/slide1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lcweb2.loc.gov/cgi-bin/query/I?fsaall,app,brum,detr,swann,look,gottscho,pan,horyd,genthe,var,cai,cd,hh,yan,bbcards,lomax,ils,prok,brhc,nclc,matpc,iucpub,tgmi:111:./temp/~pp_UP96::displayType=1:m856sd=cph:m856sf=3c08467:@@@mdb=fsaall,app,brum,detr,swann,look,gottscho,pan,horyd,genthe,var,cai,cd,hh,yan,bbcards,lomax,ils,prok,brhc,nclc,matpc,iucpub,tgmi" TargetMode="External"/><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hyperlink" Target="https://humantraffickinghotline.org/resources/human-trafficking-power-and-control-wheel" TargetMode="Externa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4.png"/></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061551"/>
            <a:ext cx="10515600" cy="2286000"/>
          </a:xfrm>
        </p:spPr>
        <p:txBody>
          <a:bodyPr>
            <a:normAutofit/>
          </a:bodyPr>
          <a:lstStyle/>
          <a:p>
            <a:pPr algn="ctr"/>
            <a:r>
              <a:rPr lang="en-US" sz="5400" b="1" dirty="0">
                <a:solidFill>
                  <a:schemeClr val="tx1"/>
                </a:solidFill>
              </a:rPr>
              <a:t>Introduction to Sex Trafficking</a:t>
            </a:r>
            <a:br>
              <a:rPr lang="en-US" sz="5400" b="1" dirty="0">
                <a:solidFill>
                  <a:schemeClr val="tx1"/>
                </a:solidFill>
              </a:rPr>
            </a:br>
            <a:r>
              <a:rPr lang="en-US" sz="5400" b="1" dirty="0">
                <a:solidFill>
                  <a:schemeClr val="tx1"/>
                </a:solidFill>
              </a:rPr>
              <a:t>in Indian Country</a:t>
            </a:r>
            <a:endParaRPr lang="en-US" sz="6600" i="1" dirty="0">
              <a:solidFill>
                <a:schemeClr val="tx1"/>
              </a:solidFill>
            </a:endParaRPr>
          </a:p>
        </p:txBody>
      </p:sp>
      <p:pic>
        <p:nvPicPr>
          <p:cNvPr id="4" name="Picture 3"/>
          <p:cNvPicPr>
            <a:picLocks noChangeAspect="1"/>
          </p:cNvPicPr>
          <p:nvPr/>
        </p:nvPicPr>
        <p:blipFill>
          <a:blip r:embed="rId3"/>
          <a:stretch>
            <a:fillRect/>
          </a:stretch>
        </p:blipFill>
        <p:spPr>
          <a:xfrm>
            <a:off x="333722" y="189782"/>
            <a:ext cx="2371379" cy="2232663"/>
          </a:xfrm>
          <a:prstGeom prst="rect">
            <a:avLst/>
          </a:prstGeom>
        </p:spPr>
      </p:pic>
      <p:sp>
        <p:nvSpPr>
          <p:cNvPr id="8" name="TextBox 7"/>
          <p:cNvSpPr txBox="1"/>
          <p:nvPr/>
        </p:nvSpPr>
        <p:spPr>
          <a:xfrm>
            <a:off x="2452862" y="798281"/>
            <a:ext cx="9153177"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Sex Trafficking in Indian Country: Advocacy Curriculum | Unit 1</a:t>
            </a:r>
          </a:p>
          <a:p>
            <a:pPr lvl="0" algn="ctr">
              <a:defRPr/>
            </a:pPr>
            <a:r>
              <a:rPr lang="en-US" sz="2000" b="1" dirty="0">
                <a:solidFill>
                  <a:srgbClr val="000000"/>
                </a:solidFill>
              </a:rPr>
              <a:t>Prepared by the Tribal Law and Policy Institute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5D5C6BC-2EC8-4D31-9F61-9F49CC535477}"/>
              </a:ext>
            </a:extLst>
          </p:cNvPr>
          <p:cNvSpPr txBox="1"/>
          <p:nvPr/>
        </p:nvSpPr>
        <p:spPr>
          <a:xfrm>
            <a:off x="2636588" y="4595158"/>
            <a:ext cx="6918823" cy="1323439"/>
          </a:xfrm>
          <a:prstGeom prst="rect">
            <a:avLst/>
          </a:prstGeom>
          <a:noFill/>
        </p:spPr>
        <p:txBody>
          <a:bodyPr wrap="square" rtlCol="0">
            <a:spAutoFit/>
          </a:bodyPr>
          <a:lstStyle/>
          <a:p>
            <a:pPr algn="just"/>
            <a:r>
              <a:rPr lang="en-US" sz="1600" i="1" dirty="0">
                <a:solidFill>
                  <a:schemeClr val="tx1">
                    <a:lumMod val="95000"/>
                    <a:lumOff val="5000"/>
                  </a:schemeClr>
                </a:solidFill>
              </a:rPr>
              <a:t>This resource was supported by grants awarded by the Office on Violence Against Women, U.S. Department of Justice. The opinions, findings, conclusions, and recommendations expressed in this publication/program/exhibition are those of the author(s) and do not necessarily reflect the views of the Department of Justice, Office on Violence Against Women.</a:t>
            </a:r>
          </a:p>
        </p:txBody>
      </p:sp>
      <p:sp>
        <p:nvSpPr>
          <p:cNvPr id="6"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endParaRPr kumimoji="0" lang="en-US" sz="1800" b="0" i="0" u="none" strike="noStrike" kern="1200" cap="none" spc="0" normalizeH="0" noProof="0" dirty="0">
              <a:ln>
                <a:solidFill>
                  <a:schemeClr val="bg1"/>
                </a:solidFill>
              </a:ln>
              <a:solidFill>
                <a:srgbClr val="FFFFFF"/>
              </a:solidFill>
              <a:effectLst/>
              <a:uLnTx/>
              <a:uFillTx/>
            </a:endParaRPr>
          </a:p>
        </p:txBody>
      </p:sp>
      <p:sp>
        <p:nvSpPr>
          <p:cNvPr id="7" name="Footer Placeholder 4">
            <a:extLst>
              <a:ext uri="{FF2B5EF4-FFF2-40B4-BE49-F238E27FC236}">
                <a16:creationId xmlns:a16="http://schemas.microsoft.com/office/drawing/2014/main" id="{3901BDC5-4E88-4604-BE1E-DF971AFA8784}"/>
              </a:ext>
            </a:extLst>
          </p:cNvPr>
          <p:cNvSpPr txBox="1">
            <a:spLocks/>
          </p:cNvSpPr>
          <p:nvPr/>
        </p:nvSpPr>
        <p:spPr>
          <a:xfrm>
            <a:off x="-1" y="6294372"/>
            <a:ext cx="12192000" cy="563628"/>
          </a:xfrm>
          <a:prstGeom prst="rect">
            <a:avLst/>
          </a:prstGeom>
          <a:solidFill>
            <a:srgbClr val="7030A0"/>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tabLst>
                <a:tab pos="8856663" algn="l"/>
              </a:tabLst>
              <a:defRPr/>
            </a:pPr>
            <a:r>
              <a:rPr lang="en-US" sz="1600" dirty="0">
                <a:ln>
                  <a:solidFill>
                    <a:schemeClr val="bg1"/>
                  </a:solidFill>
                </a:ln>
                <a:latin typeface="Calibri" panose="020F0502020204030204"/>
              </a:rPr>
              <a:t> </a:t>
            </a:r>
            <a:r>
              <a:rPr lang="en-US" sz="1800" cap="none" dirty="0">
                <a:ln>
                  <a:solidFill>
                    <a:schemeClr val="bg1"/>
                  </a:solidFill>
                </a:ln>
              </a:rPr>
              <a:t>Sex Trafficking in Indian Country: Advocacy Curriculum  |  Unit 1  |                                        Tribal Law and Policy Institute  |  1 </a:t>
            </a:r>
          </a:p>
        </p:txBody>
      </p:sp>
    </p:spTree>
    <p:extLst>
      <p:ext uri="{BB962C8B-B14F-4D97-AF65-F5344CB8AC3E}">
        <p14:creationId xmlns:p14="http://schemas.microsoft.com/office/powerpoint/2010/main" val="1185684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1066800" y="286605"/>
            <a:ext cx="10058400" cy="1450757"/>
          </a:xfrm>
        </p:spPr>
        <p:txBody>
          <a:bodyPr/>
          <a:lstStyle/>
          <a:p>
            <a:pPr algn="ctr"/>
            <a:r>
              <a:rPr lang="en-US" b="1" dirty="0">
                <a:solidFill>
                  <a:schemeClr val="tx1"/>
                </a:solidFill>
              </a:rPr>
              <a:t>Myths and Misconceptions</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1  </a:t>
            </a:r>
            <a:r>
              <a:rPr kumimoji="0" lang="en-US" sz="1800" b="0" i="0" u="none" strike="noStrike" kern="1200" cap="none" spc="0" normalizeH="0" noProof="0" dirty="0">
                <a:ln>
                  <a:solidFill>
                    <a:schemeClr val="bg1"/>
                  </a:solidFill>
                </a:ln>
                <a:solidFill>
                  <a:srgbClr val="FFFFFF"/>
                </a:solidFill>
                <a:effectLst/>
                <a:uLnTx/>
                <a:uFillTx/>
              </a:rPr>
              <a:t>|                                        Tribal Law and Policy Institute  |  10 </a:t>
            </a:r>
          </a:p>
        </p:txBody>
      </p:sp>
    </p:spTree>
    <p:extLst>
      <p:ext uri="{BB962C8B-B14F-4D97-AF65-F5344CB8AC3E}">
        <p14:creationId xmlns:p14="http://schemas.microsoft.com/office/powerpoint/2010/main" val="5140628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216152" y="1845734"/>
            <a:ext cx="9909048" cy="4114800"/>
          </a:xfrm>
        </p:spPr>
        <p:txBody>
          <a:bodyPr numCol="1" spcCol="228600" anchor="t">
            <a:normAutofit/>
          </a:bodyPr>
          <a:lstStyle/>
          <a:p>
            <a:pPr>
              <a:lnSpc>
                <a:spcPct val="100000"/>
              </a:lnSpc>
              <a:spcBef>
                <a:spcPts val="0"/>
              </a:spcBef>
              <a:spcAft>
                <a:spcPts val="0"/>
              </a:spcAft>
              <a:buClr>
                <a:srgbClr val="7030A0"/>
              </a:buClr>
              <a:buFont typeface="Arial" panose="020B0604020202020204" pitchFamily="34" charset="0"/>
              <a:buChar char="•"/>
            </a:pPr>
            <a:r>
              <a:rPr lang="en-US" sz="4000" dirty="0">
                <a:solidFill>
                  <a:schemeClr val="tx1"/>
                </a:solidFill>
              </a:rPr>
              <a:t> Privacy</a:t>
            </a:r>
          </a:p>
          <a:p>
            <a:pPr>
              <a:lnSpc>
                <a:spcPct val="100000"/>
              </a:lnSpc>
              <a:spcBef>
                <a:spcPts val="0"/>
              </a:spcBef>
              <a:spcAft>
                <a:spcPts val="0"/>
              </a:spcAft>
              <a:buClr>
                <a:srgbClr val="7030A0"/>
              </a:buClr>
              <a:buFont typeface="Arial" panose="020B0604020202020204" pitchFamily="34" charset="0"/>
              <a:buChar char="•"/>
            </a:pPr>
            <a:r>
              <a:rPr lang="en-US" sz="3800" dirty="0">
                <a:solidFill>
                  <a:schemeClr val="tx1"/>
                </a:solidFill>
              </a:rPr>
              <a:t> Confidentiality</a:t>
            </a:r>
          </a:p>
          <a:p>
            <a:pPr>
              <a:lnSpc>
                <a:spcPct val="100000"/>
              </a:lnSpc>
              <a:spcBef>
                <a:spcPts val="0"/>
              </a:spcBef>
              <a:spcAft>
                <a:spcPts val="0"/>
              </a:spcAft>
              <a:buClr>
                <a:srgbClr val="7030A0"/>
              </a:buClr>
              <a:buFont typeface="Arial" panose="020B0604020202020204" pitchFamily="34" charset="0"/>
              <a:buChar char="•"/>
            </a:pPr>
            <a:r>
              <a:rPr lang="en-US" sz="3800" dirty="0">
                <a:solidFill>
                  <a:schemeClr val="tx1"/>
                </a:solidFill>
              </a:rPr>
              <a:t> Privilege</a:t>
            </a: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100</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07603899-EA88-4871-8B80-3C4A38A06858}"/>
              </a:ext>
            </a:extLst>
          </p:cNvPr>
          <p:cNvSpPr>
            <a:spLocks noGrp="1"/>
          </p:cNvSpPr>
          <p:nvPr>
            <p:ph type="title"/>
          </p:nvPr>
        </p:nvSpPr>
        <p:spPr>
          <a:xfrm>
            <a:off x="898902" y="286605"/>
            <a:ext cx="10662834" cy="1450757"/>
          </a:xfrm>
        </p:spPr>
        <p:txBody>
          <a:bodyPr/>
          <a:lstStyle/>
          <a:p>
            <a:pPr algn="ctr"/>
            <a:r>
              <a:rPr lang="en-US" b="1" dirty="0">
                <a:solidFill>
                  <a:schemeClr val="tx1"/>
                </a:solidFill>
              </a:rPr>
              <a:t>Protecting Victim Information</a:t>
            </a:r>
          </a:p>
        </p:txBody>
      </p:sp>
      <p:sp>
        <p:nvSpPr>
          <p:cNvPr id="10"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a:t>
            </a:r>
            <a:r>
              <a:rPr lang="en-US" sz="1800" cap="none" dirty="0">
                <a:ln>
                  <a:solidFill>
                    <a:schemeClr val="bg1"/>
                  </a:solidFill>
                </a:ln>
              </a:rPr>
              <a:t>100</a:t>
            </a:r>
            <a:r>
              <a:rPr kumimoji="0" lang="en-US" sz="1800" b="0" i="0" u="none" strike="noStrike" kern="1200" cap="none" spc="0" normalizeH="0" noProof="0" dirty="0">
                <a:ln>
                  <a:solidFill>
                    <a:schemeClr val="bg1"/>
                  </a:solidFill>
                </a:ln>
                <a:solidFill>
                  <a:srgbClr val="FFFFFF"/>
                </a:solidFill>
                <a:effectLst/>
                <a:uLnTx/>
                <a:uFillTx/>
              </a:rPr>
              <a:t> </a:t>
            </a:r>
          </a:p>
        </p:txBody>
      </p:sp>
    </p:spTree>
    <p:extLst>
      <p:ext uri="{BB962C8B-B14F-4D97-AF65-F5344CB8AC3E}">
        <p14:creationId xmlns:p14="http://schemas.microsoft.com/office/powerpoint/2010/main" val="339490133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188720" y="1845734"/>
            <a:ext cx="9936480" cy="4114800"/>
          </a:xfrm>
        </p:spPr>
        <p:txBody>
          <a:bodyPr numCol="1" spcCol="228600" anchor="t">
            <a:normAutofit/>
          </a:bodyPr>
          <a:lstStyle/>
          <a:p>
            <a:pPr marL="0" indent="0">
              <a:lnSpc>
                <a:spcPct val="100000"/>
              </a:lnSpc>
              <a:spcBef>
                <a:spcPts val="0"/>
              </a:spcBef>
              <a:spcAft>
                <a:spcPts val="0"/>
              </a:spcAft>
              <a:buClr>
                <a:srgbClr val="7030A0"/>
              </a:buClr>
              <a:buNone/>
            </a:pPr>
            <a:r>
              <a:rPr lang="en-US" sz="4000" b="1" i="1" dirty="0">
                <a:solidFill>
                  <a:schemeClr val="tx1"/>
                </a:solidFill>
              </a:rPr>
              <a:t>Privacy</a:t>
            </a:r>
            <a:r>
              <a:rPr lang="en-US" sz="4000" dirty="0">
                <a:solidFill>
                  <a:schemeClr val="tx1"/>
                </a:solidFill>
              </a:rPr>
              <a:t> is the expectation that when a victim shares information with another individual (the individual does not have to be a professional), the information will go no further without the victim’s consent.</a:t>
            </a:r>
            <a:endParaRPr lang="en-US" sz="6000" dirty="0">
              <a:solidFill>
                <a:schemeClr val="tx1"/>
              </a:solidFill>
            </a:endParaRP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101</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07603899-EA88-4871-8B80-3C4A38A06858}"/>
              </a:ext>
            </a:extLst>
          </p:cNvPr>
          <p:cNvSpPr>
            <a:spLocks noGrp="1"/>
          </p:cNvSpPr>
          <p:nvPr>
            <p:ph type="title"/>
          </p:nvPr>
        </p:nvSpPr>
        <p:spPr>
          <a:xfrm>
            <a:off x="898902" y="286605"/>
            <a:ext cx="10662834" cy="1450757"/>
          </a:xfrm>
        </p:spPr>
        <p:txBody>
          <a:bodyPr/>
          <a:lstStyle/>
          <a:p>
            <a:pPr algn="ctr"/>
            <a:r>
              <a:rPr lang="en-US" b="1" dirty="0">
                <a:solidFill>
                  <a:schemeClr val="tx1"/>
                </a:solidFill>
              </a:rPr>
              <a:t>Protecting Victim Information - Privacy</a:t>
            </a:r>
          </a:p>
        </p:txBody>
      </p:sp>
      <p:sp>
        <p:nvSpPr>
          <p:cNvPr id="10"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Advocacy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a:t>
            </a:r>
            <a:r>
              <a:rPr lang="en-US" sz="1800" cap="none" dirty="0">
                <a:ln>
                  <a:solidFill>
                    <a:schemeClr val="bg1"/>
                  </a:solidFill>
                </a:ln>
              </a:rPr>
              <a:t>101</a:t>
            </a:r>
            <a:r>
              <a:rPr kumimoji="0" lang="en-US" sz="1800" b="0" i="0" u="none" strike="noStrike" kern="1200" cap="none" spc="0" normalizeH="0" noProof="0" dirty="0">
                <a:ln>
                  <a:solidFill>
                    <a:schemeClr val="bg1"/>
                  </a:solidFill>
                </a:ln>
                <a:solidFill>
                  <a:srgbClr val="FFFFFF"/>
                </a:solidFill>
                <a:effectLst/>
                <a:uLnTx/>
                <a:uFillTx/>
              </a:rPr>
              <a:t> </a:t>
            </a:r>
          </a:p>
        </p:txBody>
      </p:sp>
    </p:spTree>
    <p:extLst>
      <p:ext uri="{BB962C8B-B14F-4D97-AF65-F5344CB8AC3E}">
        <p14:creationId xmlns:p14="http://schemas.microsoft.com/office/powerpoint/2010/main" val="410091086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197864" y="1845734"/>
            <a:ext cx="9927336" cy="4114800"/>
          </a:xfrm>
        </p:spPr>
        <p:txBody>
          <a:bodyPr numCol="1" spcCol="228600" anchor="t">
            <a:normAutofit/>
          </a:bodyPr>
          <a:lstStyle/>
          <a:p>
            <a:pPr marL="0" indent="0">
              <a:lnSpc>
                <a:spcPct val="100000"/>
              </a:lnSpc>
              <a:spcBef>
                <a:spcPts val="0"/>
              </a:spcBef>
              <a:spcAft>
                <a:spcPts val="0"/>
              </a:spcAft>
              <a:buClr>
                <a:srgbClr val="7030A0"/>
              </a:buClr>
              <a:buNone/>
            </a:pPr>
            <a:r>
              <a:rPr lang="en-US" sz="3200" dirty="0">
                <a:solidFill>
                  <a:schemeClr val="tx1"/>
                </a:solidFill>
              </a:rPr>
              <a:t>Protecting the </a:t>
            </a:r>
            <a:r>
              <a:rPr lang="en-US" sz="3200" b="1" i="1" dirty="0">
                <a:solidFill>
                  <a:schemeClr val="tx1"/>
                </a:solidFill>
              </a:rPr>
              <a:t>confidentiality</a:t>
            </a:r>
            <a:r>
              <a:rPr lang="en-US" sz="3200" dirty="0">
                <a:solidFill>
                  <a:schemeClr val="tx1"/>
                </a:solidFill>
              </a:rPr>
              <a:t> of communications is an ethical duty to keep the victim’s information private. Victim statements are meant only for the service provider and the information may only be disclosed with client consent.  If the service provider discloses the victim’s information without the victim’s consent, the service provider may be liable for an ethical breach of duty and lose any of their licensure or certifications.</a:t>
            </a:r>
            <a:endParaRPr lang="en-US" sz="4800" dirty="0">
              <a:solidFill>
                <a:schemeClr val="tx1"/>
              </a:solidFill>
            </a:endParaRP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102</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07603899-EA88-4871-8B80-3C4A38A06858}"/>
              </a:ext>
            </a:extLst>
          </p:cNvPr>
          <p:cNvSpPr>
            <a:spLocks noGrp="1"/>
          </p:cNvSpPr>
          <p:nvPr>
            <p:ph type="title"/>
          </p:nvPr>
        </p:nvSpPr>
        <p:spPr>
          <a:xfrm>
            <a:off x="600882" y="228058"/>
            <a:ext cx="10990236" cy="1450757"/>
          </a:xfrm>
        </p:spPr>
        <p:txBody>
          <a:bodyPr/>
          <a:lstStyle/>
          <a:p>
            <a:pPr algn="ctr"/>
            <a:r>
              <a:rPr lang="en-US" b="1" dirty="0">
                <a:solidFill>
                  <a:schemeClr val="tx1"/>
                </a:solidFill>
              </a:rPr>
              <a:t>Protecting Victim Information - Confidentiality</a:t>
            </a:r>
          </a:p>
        </p:txBody>
      </p:sp>
      <p:sp>
        <p:nvSpPr>
          <p:cNvPr id="10"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a:t>
            </a:r>
            <a:r>
              <a:rPr lang="en-US" sz="1800" cap="none" dirty="0">
                <a:ln>
                  <a:solidFill>
                    <a:schemeClr val="bg1"/>
                  </a:solidFill>
                </a:ln>
              </a:rPr>
              <a:t>102</a:t>
            </a:r>
            <a:r>
              <a:rPr kumimoji="0" lang="en-US" sz="1800" b="0" i="0" u="none" strike="noStrike" kern="1200" cap="none" spc="0" normalizeH="0" noProof="0" dirty="0">
                <a:ln>
                  <a:solidFill>
                    <a:schemeClr val="bg1"/>
                  </a:solidFill>
                </a:ln>
                <a:solidFill>
                  <a:srgbClr val="FFFFFF"/>
                </a:solidFill>
                <a:effectLst/>
                <a:uLnTx/>
                <a:uFillTx/>
              </a:rPr>
              <a:t> </a:t>
            </a:r>
          </a:p>
        </p:txBody>
      </p:sp>
    </p:spTree>
    <p:extLst>
      <p:ext uri="{BB962C8B-B14F-4D97-AF65-F5344CB8AC3E}">
        <p14:creationId xmlns:p14="http://schemas.microsoft.com/office/powerpoint/2010/main" val="61406423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197864" y="1845734"/>
            <a:ext cx="9927336" cy="4114800"/>
          </a:xfrm>
        </p:spPr>
        <p:txBody>
          <a:bodyPr numCol="1" spcCol="228600" anchor="t">
            <a:normAutofit/>
          </a:bodyPr>
          <a:lstStyle/>
          <a:p>
            <a:pPr marL="0" marR="0">
              <a:lnSpc>
                <a:spcPct val="107000"/>
              </a:lnSpc>
              <a:spcBef>
                <a:spcPts val="0"/>
              </a:spcBef>
              <a:spcAft>
                <a:spcPts val="0"/>
              </a:spcAft>
            </a:pP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Types of information that are usually confidential include:</a:t>
            </a:r>
          </a:p>
          <a:p>
            <a:pPr marL="0" marR="0">
              <a:lnSpc>
                <a:spcPct val="107000"/>
              </a:lnSpc>
              <a:spcBef>
                <a:spcPts val="0"/>
              </a:spcBef>
              <a:spcAft>
                <a:spcPts val="0"/>
              </a:spcAft>
            </a:pP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spcAft>
                <a:spcPts val="0"/>
              </a:spcAft>
              <a:buClr>
                <a:srgbClr val="7030A0"/>
              </a:buClr>
              <a:buFont typeface="Symbol" panose="05050102010706020507" pitchFamily="18" charset="2"/>
              <a:buChar char=""/>
            </a:pP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Name/address of client requesting services;</a:t>
            </a:r>
            <a:endParaRPr lang="en-US" sz="3200" dirty="0">
              <a:solidFill>
                <a:schemeClr val="tx1"/>
              </a:solidFill>
            </a:endParaRPr>
          </a:p>
          <a:p>
            <a:pPr marL="342900" lvl="0" indent="-342900">
              <a:spcBef>
                <a:spcPts val="0"/>
              </a:spcBef>
              <a:spcAft>
                <a:spcPts val="0"/>
              </a:spcAft>
              <a:buClr>
                <a:srgbClr val="7030A0"/>
              </a:buClr>
              <a:buFont typeface="Symbol" panose="05050102010706020507" pitchFamily="18" charset="2"/>
              <a:buChar char=""/>
            </a:pP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Name/address of client receiving services; </a:t>
            </a:r>
            <a:endParaRPr lang="en-US" sz="3200" dirty="0">
              <a:solidFill>
                <a:schemeClr val="tx1"/>
              </a:solidFill>
            </a:endParaRPr>
          </a:p>
          <a:p>
            <a:pPr marL="342900" lvl="0" indent="-342900">
              <a:spcBef>
                <a:spcPts val="0"/>
              </a:spcBef>
              <a:spcAft>
                <a:spcPts val="0"/>
              </a:spcAft>
              <a:buClr>
                <a:srgbClr val="7030A0"/>
              </a:buClr>
              <a:buFont typeface="Symbol" panose="05050102010706020507" pitchFamily="18" charset="2"/>
              <a:buChar char=""/>
            </a:pP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Other private, identifying information about client (telephone number, birthdate, health issues, etc.); </a:t>
            </a:r>
            <a:endParaRPr lang="en-US" sz="3200" dirty="0">
              <a:solidFill>
                <a:schemeClr val="tx1"/>
              </a:solidFill>
            </a:endParaRPr>
          </a:p>
          <a:p>
            <a:pPr marL="342900" lvl="0" indent="-342900">
              <a:spcBef>
                <a:spcPts val="0"/>
              </a:spcBef>
              <a:spcAft>
                <a:spcPts val="0"/>
              </a:spcAft>
              <a:buClr>
                <a:srgbClr val="7030A0"/>
              </a:buClr>
              <a:buFont typeface="Symbol" panose="05050102010706020507" pitchFamily="18" charset="2"/>
              <a:buChar char=""/>
            </a:pP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Location of victim; and </a:t>
            </a:r>
            <a:endParaRPr lang="en-US" sz="3200" dirty="0">
              <a:solidFill>
                <a:schemeClr val="tx1"/>
              </a:solidFill>
            </a:endParaRPr>
          </a:p>
          <a:p>
            <a:pPr marL="342900" lvl="0" indent="-342900">
              <a:spcBef>
                <a:spcPts val="0"/>
              </a:spcBef>
              <a:spcAft>
                <a:spcPts val="0"/>
              </a:spcAft>
              <a:buClr>
                <a:srgbClr val="7030A0"/>
              </a:buClr>
              <a:buFont typeface="Symbol" panose="05050102010706020507" pitchFamily="18" charset="2"/>
              <a:buChar char=""/>
            </a:pP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Domestic violence shelter location.</a:t>
            </a:r>
            <a:endParaRPr lang="en-US" sz="3200" dirty="0">
              <a:solidFill>
                <a:schemeClr val="tx1"/>
              </a:solidFill>
              <a:effectLst/>
            </a:endParaRP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103</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07603899-EA88-4871-8B80-3C4A38A06858}"/>
              </a:ext>
            </a:extLst>
          </p:cNvPr>
          <p:cNvSpPr>
            <a:spLocks noGrp="1"/>
          </p:cNvSpPr>
          <p:nvPr>
            <p:ph type="title"/>
          </p:nvPr>
        </p:nvSpPr>
        <p:spPr>
          <a:xfrm>
            <a:off x="551896" y="228058"/>
            <a:ext cx="11088207" cy="1450757"/>
          </a:xfrm>
        </p:spPr>
        <p:txBody>
          <a:bodyPr/>
          <a:lstStyle/>
          <a:p>
            <a:pPr algn="ctr"/>
            <a:r>
              <a:rPr lang="en-US" b="1" dirty="0">
                <a:solidFill>
                  <a:schemeClr val="tx1"/>
                </a:solidFill>
              </a:rPr>
              <a:t>Protecting Victim Information - Confidentiality</a:t>
            </a:r>
          </a:p>
        </p:txBody>
      </p:sp>
      <p:sp>
        <p:nvSpPr>
          <p:cNvPr id="10"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a:t>
            </a:r>
            <a:r>
              <a:rPr lang="en-US" sz="1800" cap="none" dirty="0">
                <a:ln>
                  <a:solidFill>
                    <a:schemeClr val="bg1"/>
                  </a:solidFill>
                </a:ln>
              </a:rPr>
              <a:t>103</a:t>
            </a:r>
            <a:r>
              <a:rPr kumimoji="0" lang="en-US" sz="1800" b="0" i="0" u="none" strike="noStrike" kern="1200" cap="none" spc="0" normalizeH="0" noProof="0" dirty="0">
                <a:ln>
                  <a:solidFill>
                    <a:schemeClr val="bg1"/>
                  </a:solidFill>
                </a:ln>
                <a:solidFill>
                  <a:srgbClr val="FFFFFF"/>
                </a:solidFill>
                <a:effectLst/>
                <a:uLnTx/>
                <a:uFillTx/>
              </a:rPr>
              <a:t> </a:t>
            </a:r>
          </a:p>
        </p:txBody>
      </p:sp>
    </p:spTree>
    <p:extLst>
      <p:ext uri="{BB962C8B-B14F-4D97-AF65-F5344CB8AC3E}">
        <p14:creationId xmlns:p14="http://schemas.microsoft.com/office/powerpoint/2010/main" val="3825787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207008" y="1845734"/>
            <a:ext cx="9918192" cy="4114800"/>
          </a:xfrm>
        </p:spPr>
        <p:txBody>
          <a:bodyPr numCol="1" spcCol="228600" anchor="t">
            <a:normAutofit fontScale="92500" lnSpcReduction="10000"/>
          </a:bodyPr>
          <a:lstStyle/>
          <a:p>
            <a:pPr marL="0" marR="0" indent="0">
              <a:lnSpc>
                <a:spcPct val="107000"/>
              </a:lnSpc>
              <a:spcBef>
                <a:spcPts val="0"/>
              </a:spcBef>
              <a:spcAft>
                <a:spcPts val="0"/>
              </a:spcAft>
              <a:buNone/>
            </a:pP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victim’s permission to disclose certain victim information should be executed in a written release of information form that:</a:t>
            </a:r>
          </a:p>
          <a:p>
            <a:pPr marL="0" marR="0" indent="0">
              <a:lnSpc>
                <a:spcPct val="107000"/>
              </a:lnSpc>
              <a:spcBef>
                <a:spcPts val="0"/>
              </a:spcBef>
              <a:spcAft>
                <a:spcPts val="0"/>
              </a:spcAft>
              <a:buNone/>
            </a:pP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spcAft>
                <a:spcPts val="0"/>
              </a:spcAft>
              <a:buClr>
                <a:srgbClr val="7030A0"/>
              </a:buClr>
              <a:buFont typeface="Symbol" panose="05050102010706020507" pitchFamily="18" charset="2"/>
              <a:buChar char=""/>
            </a:pP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Lists what specific information you can disclose;</a:t>
            </a:r>
            <a:endParaRPr lang="en-US" sz="3200" dirty="0">
              <a:solidFill>
                <a:schemeClr val="tx1"/>
              </a:solidFill>
            </a:endParaRPr>
          </a:p>
          <a:p>
            <a:pPr marL="342900" lvl="0" indent="-342900">
              <a:spcBef>
                <a:spcPts val="0"/>
              </a:spcBef>
              <a:spcAft>
                <a:spcPts val="0"/>
              </a:spcAft>
              <a:buClr>
                <a:srgbClr val="7030A0"/>
              </a:buClr>
              <a:buFont typeface="Symbol" panose="05050102010706020507" pitchFamily="18" charset="2"/>
              <a:buChar char=""/>
            </a:pP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Identifies whom the information  can be disclosed to;</a:t>
            </a:r>
            <a:endParaRPr lang="en-US" sz="3200" dirty="0">
              <a:solidFill>
                <a:schemeClr val="tx1"/>
              </a:solidFill>
            </a:endParaRPr>
          </a:p>
          <a:p>
            <a:pPr marL="342900" lvl="0" indent="-342900">
              <a:spcBef>
                <a:spcPts val="0"/>
              </a:spcBef>
              <a:spcAft>
                <a:spcPts val="0"/>
              </a:spcAft>
              <a:buClr>
                <a:srgbClr val="7030A0"/>
              </a:buClr>
              <a:buFont typeface="Symbol" panose="05050102010706020507" pitchFamily="18" charset="2"/>
              <a:buChar char=""/>
            </a:pP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Is signed by the client;</a:t>
            </a:r>
            <a:endParaRPr lang="en-US" sz="3200" dirty="0">
              <a:solidFill>
                <a:schemeClr val="tx1"/>
              </a:solidFill>
            </a:endParaRPr>
          </a:p>
          <a:p>
            <a:pPr marL="342900" lvl="0" indent="-342900">
              <a:spcBef>
                <a:spcPts val="0"/>
              </a:spcBef>
              <a:spcAft>
                <a:spcPts val="0"/>
              </a:spcAft>
              <a:buClr>
                <a:srgbClr val="7030A0"/>
              </a:buClr>
              <a:buFont typeface="Symbol" panose="05050102010706020507" pitchFamily="18" charset="2"/>
              <a:buChar char=""/>
            </a:pP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Includes an expiration date; and</a:t>
            </a:r>
            <a:endParaRPr lang="en-US" sz="3200" dirty="0">
              <a:solidFill>
                <a:schemeClr val="tx1"/>
              </a:solidFill>
            </a:endParaRPr>
          </a:p>
          <a:p>
            <a:pPr marL="342900" lvl="0" indent="-342900">
              <a:spcBef>
                <a:spcPts val="0"/>
              </a:spcBef>
              <a:spcAft>
                <a:spcPts val="0"/>
              </a:spcAft>
              <a:buClr>
                <a:srgbClr val="7030A0"/>
              </a:buClr>
              <a:buFont typeface="Symbol" panose="05050102010706020507" pitchFamily="18" charset="2"/>
              <a:buChar char=""/>
            </a:pP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Provides notice that the client can rescind their permission at any time if they choose.</a:t>
            </a:r>
            <a:endParaRPr lang="en-US" sz="3200" dirty="0">
              <a:solidFill>
                <a:schemeClr val="tx1"/>
              </a:solidFill>
              <a:effectLst/>
            </a:endParaRP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104</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07603899-EA88-4871-8B80-3C4A38A06858}"/>
              </a:ext>
            </a:extLst>
          </p:cNvPr>
          <p:cNvSpPr>
            <a:spLocks noGrp="1"/>
          </p:cNvSpPr>
          <p:nvPr>
            <p:ph type="title"/>
          </p:nvPr>
        </p:nvSpPr>
        <p:spPr>
          <a:xfrm>
            <a:off x="519239" y="279296"/>
            <a:ext cx="11153522" cy="1450757"/>
          </a:xfrm>
        </p:spPr>
        <p:txBody>
          <a:bodyPr/>
          <a:lstStyle/>
          <a:p>
            <a:pPr algn="ctr"/>
            <a:r>
              <a:rPr lang="en-US" b="1" dirty="0">
                <a:solidFill>
                  <a:schemeClr val="tx1"/>
                </a:solidFill>
              </a:rPr>
              <a:t>Protecting Victim Information - Confidentiality</a:t>
            </a:r>
          </a:p>
        </p:txBody>
      </p:sp>
      <p:sp>
        <p:nvSpPr>
          <p:cNvPr id="10"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104</a:t>
            </a:r>
          </a:p>
        </p:txBody>
      </p:sp>
    </p:spTree>
    <p:extLst>
      <p:ext uri="{BB962C8B-B14F-4D97-AF65-F5344CB8AC3E}">
        <p14:creationId xmlns:p14="http://schemas.microsoft.com/office/powerpoint/2010/main" val="39625085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225296" y="1845734"/>
            <a:ext cx="9899904" cy="4114800"/>
          </a:xfrm>
        </p:spPr>
        <p:txBody>
          <a:bodyPr numCol="1" spcCol="228600" anchor="t">
            <a:normAutofit/>
          </a:bodyPr>
          <a:lstStyle/>
          <a:p>
            <a:pPr marL="0" marR="0" indent="0">
              <a:lnSpc>
                <a:spcPct val="107000"/>
              </a:lnSpc>
              <a:spcBef>
                <a:spcPts val="0"/>
              </a:spcBef>
              <a:spcAft>
                <a:spcPts val="0"/>
              </a:spcAft>
              <a:buNone/>
            </a:pPr>
            <a:r>
              <a:rPr lang="en-US" sz="3600" dirty="0">
                <a:solidFill>
                  <a:schemeClr val="tx1"/>
                </a:solidFill>
              </a:rPr>
              <a:t>A </a:t>
            </a:r>
            <a:r>
              <a:rPr lang="en-US" sz="3600" b="1" i="1" dirty="0">
                <a:solidFill>
                  <a:schemeClr val="tx1"/>
                </a:solidFill>
              </a:rPr>
              <a:t>privilege</a:t>
            </a:r>
            <a:r>
              <a:rPr lang="en-US" sz="3600" dirty="0">
                <a:solidFill>
                  <a:schemeClr val="tx1"/>
                </a:solidFill>
              </a:rPr>
              <a:t> is an evidentiary rule that prevents the disclosure of information, even if relevant, in court. Particularly, privilege can come into play when the information was originally communicated in a professional or confidential relationship that is covered by law.</a:t>
            </a:r>
            <a:endParaRPr lang="en-US" sz="4800" dirty="0">
              <a:solidFill>
                <a:schemeClr val="tx1"/>
              </a:solidFill>
              <a:effectLst/>
            </a:endParaRP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105</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07603899-EA88-4871-8B80-3C4A38A06858}"/>
              </a:ext>
            </a:extLst>
          </p:cNvPr>
          <p:cNvSpPr>
            <a:spLocks noGrp="1"/>
          </p:cNvSpPr>
          <p:nvPr>
            <p:ph type="title"/>
          </p:nvPr>
        </p:nvSpPr>
        <p:spPr>
          <a:xfrm>
            <a:off x="898902" y="286605"/>
            <a:ext cx="10662834" cy="1450757"/>
          </a:xfrm>
        </p:spPr>
        <p:txBody>
          <a:bodyPr/>
          <a:lstStyle/>
          <a:p>
            <a:pPr algn="ctr"/>
            <a:r>
              <a:rPr lang="en-US" b="1" dirty="0">
                <a:solidFill>
                  <a:schemeClr val="tx1"/>
                </a:solidFill>
              </a:rPr>
              <a:t>Protecting Victim Information - Privilege</a:t>
            </a:r>
          </a:p>
        </p:txBody>
      </p:sp>
      <p:sp>
        <p:nvSpPr>
          <p:cNvPr id="10"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105</a:t>
            </a:r>
          </a:p>
        </p:txBody>
      </p:sp>
    </p:spTree>
    <p:extLst>
      <p:ext uri="{BB962C8B-B14F-4D97-AF65-F5344CB8AC3E}">
        <p14:creationId xmlns:p14="http://schemas.microsoft.com/office/powerpoint/2010/main" val="377543934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197864" y="1845734"/>
            <a:ext cx="9927336" cy="4114800"/>
          </a:xfrm>
        </p:spPr>
        <p:txBody>
          <a:bodyPr numCol="1" spcCol="228600" anchor="t">
            <a:normAutofit lnSpcReduction="10000"/>
          </a:bodyPr>
          <a:lstStyle/>
          <a:p>
            <a:pPr marL="0" indent="0">
              <a:buNone/>
            </a:pPr>
            <a:r>
              <a:rPr lang="en-US" sz="3200" dirty="0">
                <a:solidFill>
                  <a:schemeClr val="tx1"/>
                </a:solidFill>
              </a:rPr>
              <a:t>Privileges that protect victim information from disclosure are usually set out in statutes or case law in the applicable jurisdiction.</a:t>
            </a:r>
          </a:p>
          <a:p>
            <a:pPr marL="0" indent="0">
              <a:buNone/>
            </a:pPr>
            <a:r>
              <a:rPr lang="en-US" sz="3200" dirty="0">
                <a:solidFill>
                  <a:schemeClr val="tx1"/>
                </a:solidFill>
              </a:rPr>
              <a:t>A disclosure of the privileged information may have legal and/or criminal consequences. </a:t>
            </a:r>
            <a:endParaRPr lang="en-US" sz="3200" dirty="0" smtClean="0">
              <a:solidFill>
                <a:schemeClr val="tx1"/>
              </a:solidFill>
            </a:endParaRPr>
          </a:p>
          <a:p>
            <a:pPr marL="0" indent="0">
              <a:buNone/>
            </a:pPr>
            <a:r>
              <a:rPr lang="en-US" sz="3200" dirty="0" smtClean="0">
                <a:solidFill>
                  <a:schemeClr val="tx1"/>
                </a:solidFill>
              </a:rPr>
              <a:t>Note, </a:t>
            </a:r>
            <a:r>
              <a:rPr lang="en-US" sz="3200" dirty="0">
                <a:solidFill>
                  <a:schemeClr val="tx1"/>
                </a:solidFill>
              </a:rPr>
              <a:t>it is a best practice to have a tribal code that directly sets forth that communications between the victim and the advocate providing services are privileged and not subject to </a:t>
            </a:r>
            <a:r>
              <a:rPr lang="en-US" sz="3200" dirty="0" smtClean="0">
                <a:solidFill>
                  <a:schemeClr val="tx1"/>
                </a:solidFill>
              </a:rPr>
              <a:t>disclosure, </a:t>
            </a:r>
            <a:r>
              <a:rPr lang="en-US" sz="3200" dirty="0">
                <a:solidFill>
                  <a:schemeClr val="tx1"/>
                </a:solidFill>
              </a:rPr>
              <a:t>absent court orders or statutory mandate.</a:t>
            </a: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106</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07603899-EA88-4871-8B80-3C4A38A06858}"/>
              </a:ext>
            </a:extLst>
          </p:cNvPr>
          <p:cNvSpPr>
            <a:spLocks noGrp="1"/>
          </p:cNvSpPr>
          <p:nvPr>
            <p:ph type="title"/>
          </p:nvPr>
        </p:nvSpPr>
        <p:spPr>
          <a:xfrm>
            <a:off x="898902" y="286605"/>
            <a:ext cx="10662834" cy="1450757"/>
          </a:xfrm>
        </p:spPr>
        <p:txBody>
          <a:bodyPr/>
          <a:lstStyle/>
          <a:p>
            <a:pPr algn="ctr"/>
            <a:r>
              <a:rPr lang="en-US" b="1" dirty="0">
                <a:solidFill>
                  <a:schemeClr val="tx1"/>
                </a:solidFill>
              </a:rPr>
              <a:t>Protecting Victim Information - Privilege</a:t>
            </a:r>
          </a:p>
        </p:txBody>
      </p:sp>
      <p:sp>
        <p:nvSpPr>
          <p:cNvPr id="10"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106</a:t>
            </a:r>
          </a:p>
        </p:txBody>
      </p:sp>
    </p:spTree>
    <p:extLst>
      <p:ext uri="{BB962C8B-B14F-4D97-AF65-F5344CB8AC3E}">
        <p14:creationId xmlns:p14="http://schemas.microsoft.com/office/powerpoint/2010/main" val="418131509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207008" y="1845734"/>
            <a:ext cx="9918192" cy="4114800"/>
          </a:xfrm>
        </p:spPr>
        <p:txBody>
          <a:bodyPr numCol="1" spcCol="228600" anchor="t">
            <a:normAutofit/>
          </a:bodyPr>
          <a:lstStyle/>
          <a:p>
            <a:pPr>
              <a:buClr>
                <a:srgbClr val="7030A0"/>
              </a:buClr>
              <a:buFont typeface="Arial" panose="020B0604020202020204" pitchFamily="34" charset="0"/>
              <a:buChar char="•"/>
            </a:pPr>
            <a:r>
              <a:rPr lang="en-US" sz="4000" dirty="0"/>
              <a:t> </a:t>
            </a:r>
            <a:r>
              <a:rPr lang="en-US" sz="4000" dirty="0">
                <a:solidFill>
                  <a:schemeClr val="tx1"/>
                </a:solidFill>
              </a:rPr>
              <a:t>Victims may have a false sense of security going to court.</a:t>
            </a:r>
          </a:p>
          <a:p>
            <a:pPr>
              <a:buClr>
                <a:srgbClr val="7030A0"/>
              </a:buClr>
              <a:buFont typeface="Arial" panose="020B0604020202020204" pitchFamily="34" charset="0"/>
              <a:buChar char="•"/>
            </a:pPr>
            <a:r>
              <a:rPr lang="en-US" sz="4000" dirty="0">
                <a:solidFill>
                  <a:schemeClr val="tx1"/>
                </a:solidFill>
              </a:rPr>
              <a:t> Victims may feel like they can let their guard down.</a:t>
            </a:r>
          </a:p>
          <a:p>
            <a:pPr>
              <a:buClr>
                <a:srgbClr val="7030A0"/>
              </a:buClr>
              <a:buFont typeface="Arial" panose="020B0604020202020204" pitchFamily="34" charset="0"/>
              <a:buChar char="•"/>
            </a:pPr>
            <a:r>
              <a:rPr lang="en-US" sz="4000" dirty="0">
                <a:solidFill>
                  <a:schemeClr val="tx1"/>
                </a:solidFill>
              </a:rPr>
              <a:t> Violent outbursts can happen anywhere.</a:t>
            </a:r>
          </a:p>
          <a:p>
            <a:pPr marL="0" indent="0">
              <a:buNone/>
            </a:pPr>
            <a:endParaRPr lang="en-US" sz="320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107</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07603899-EA88-4871-8B80-3C4A38A06858}"/>
              </a:ext>
            </a:extLst>
          </p:cNvPr>
          <p:cNvSpPr>
            <a:spLocks noGrp="1"/>
          </p:cNvSpPr>
          <p:nvPr>
            <p:ph type="title"/>
          </p:nvPr>
        </p:nvSpPr>
        <p:spPr>
          <a:xfrm>
            <a:off x="898902" y="286605"/>
            <a:ext cx="10662834" cy="1450757"/>
          </a:xfrm>
        </p:spPr>
        <p:txBody>
          <a:bodyPr/>
          <a:lstStyle/>
          <a:p>
            <a:pPr algn="ctr"/>
            <a:r>
              <a:rPr lang="en-US" b="1" dirty="0">
                <a:solidFill>
                  <a:schemeClr val="tx1"/>
                </a:solidFill>
              </a:rPr>
              <a:t>Victim Advocacy in the Courtroom </a:t>
            </a:r>
            <a:br>
              <a:rPr lang="en-US" b="1" dirty="0">
                <a:solidFill>
                  <a:schemeClr val="tx1"/>
                </a:solidFill>
              </a:rPr>
            </a:br>
            <a:r>
              <a:rPr lang="en-US" b="1" dirty="0">
                <a:solidFill>
                  <a:schemeClr val="tx1"/>
                </a:solidFill>
              </a:rPr>
              <a:t>– Safety Planning</a:t>
            </a:r>
          </a:p>
        </p:txBody>
      </p:sp>
      <p:sp>
        <p:nvSpPr>
          <p:cNvPr id="10"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a:t>
            </a:r>
            <a:r>
              <a:rPr lang="en-US" sz="1800" cap="none" dirty="0">
                <a:ln>
                  <a:solidFill>
                    <a:schemeClr val="bg1"/>
                  </a:solidFill>
                </a:ln>
              </a:rPr>
              <a:t>107</a:t>
            </a:r>
            <a:endParaRPr kumimoji="0" lang="en-US" b="0" i="0" u="none" strike="noStrike" kern="1200" cap="none" spc="0" normalizeH="0" noProof="0" dirty="0">
              <a:ln>
                <a:solidFill>
                  <a:schemeClr val="bg1"/>
                </a:solidFill>
              </a:ln>
              <a:solidFill>
                <a:srgbClr val="FFFFFF"/>
              </a:solidFill>
              <a:effectLst/>
              <a:uLnTx/>
              <a:uFillTx/>
            </a:endParaRPr>
          </a:p>
        </p:txBody>
      </p:sp>
    </p:spTree>
    <p:extLst>
      <p:ext uri="{BB962C8B-B14F-4D97-AF65-F5344CB8AC3E}">
        <p14:creationId xmlns:p14="http://schemas.microsoft.com/office/powerpoint/2010/main" val="21301120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285914" y="1831137"/>
            <a:ext cx="9090827" cy="4114800"/>
          </a:xfrm>
        </p:spPr>
        <p:txBody>
          <a:bodyPr numCol="1" spcCol="228600" anchor="t">
            <a:normAutofit fontScale="92500" lnSpcReduction="10000"/>
          </a:bodyPr>
          <a:lstStyle/>
          <a:p>
            <a:pPr>
              <a:buClr>
                <a:srgbClr val="7030A0"/>
              </a:buClr>
              <a:buFont typeface="Arial" panose="020B0604020202020204" pitchFamily="34" charset="0"/>
              <a:buChar char="•"/>
            </a:pPr>
            <a:r>
              <a:rPr lang="en-US" sz="4000" dirty="0"/>
              <a:t> </a:t>
            </a:r>
            <a:r>
              <a:rPr lang="en-US" sz="3600" dirty="0">
                <a:solidFill>
                  <a:schemeClr val="tx1"/>
                </a:solidFill>
              </a:rPr>
              <a:t>Learn as much about the perpetrator as possible, particularly if the advocate has not seen them before.</a:t>
            </a:r>
          </a:p>
          <a:p>
            <a:pPr>
              <a:buClr>
                <a:srgbClr val="7030A0"/>
              </a:buClr>
              <a:buFont typeface="Arial" panose="020B0604020202020204" pitchFamily="34" charset="0"/>
              <a:buChar char="•"/>
            </a:pPr>
            <a:r>
              <a:rPr lang="en-US" sz="3600" dirty="0">
                <a:solidFill>
                  <a:schemeClr val="tx1"/>
                </a:solidFill>
              </a:rPr>
              <a:t> Request law enforcement accompany the victim and advocate to the courthouse and courtroom.</a:t>
            </a:r>
          </a:p>
          <a:p>
            <a:pPr>
              <a:buClr>
                <a:srgbClr val="7030A0"/>
              </a:buClr>
              <a:buFont typeface="Arial" panose="020B0604020202020204" pitchFamily="34" charset="0"/>
              <a:buChar char="•"/>
            </a:pPr>
            <a:r>
              <a:rPr lang="en-US" sz="3600" dirty="0">
                <a:solidFill>
                  <a:schemeClr val="tx1"/>
                </a:solidFill>
              </a:rPr>
              <a:t> Inquire about the presence of cameras in the parking lot. Park near cameras and closest entrances to the courtroom.</a:t>
            </a:r>
          </a:p>
          <a:p>
            <a:pPr>
              <a:buClr>
                <a:srgbClr val="7030A0"/>
              </a:buClr>
              <a:buFont typeface="Arial" panose="020B0604020202020204" pitchFamily="34" charset="0"/>
              <a:buChar char="•"/>
            </a:pPr>
            <a:endParaRPr lang="en-US" sz="3600" dirty="0"/>
          </a:p>
          <a:p>
            <a:pPr marL="0" indent="0">
              <a:buNone/>
            </a:pPr>
            <a:endParaRPr lang="en-US" sz="320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108</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07603899-EA88-4871-8B80-3C4A38A06858}"/>
              </a:ext>
            </a:extLst>
          </p:cNvPr>
          <p:cNvSpPr>
            <a:spLocks noGrp="1"/>
          </p:cNvSpPr>
          <p:nvPr>
            <p:ph type="title"/>
          </p:nvPr>
        </p:nvSpPr>
        <p:spPr>
          <a:xfrm>
            <a:off x="898902" y="286605"/>
            <a:ext cx="10662834" cy="1450757"/>
          </a:xfrm>
        </p:spPr>
        <p:txBody>
          <a:bodyPr/>
          <a:lstStyle/>
          <a:p>
            <a:pPr algn="ctr"/>
            <a:r>
              <a:rPr lang="en-US" b="1" dirty="0">
                <a:solidFill>
                  <a:schemeClr val="tx1"/>
                </a:solidFill>
              </a:rPr>
              <a:t>Victim Advocacy in the Courtroom </a:t>
            </a:r>
            <a:br>
              <a:rPr lang="en-US" b="1" dirty="0">
                <a:solidFill>
                  <a:schemeClr val="tx1"/>
                </a:solidFill>
              </a:rPr>
            </a:br>
            <a:r>
              <a:rPr lang="en-US" b="1" dirty="0">
                <a:solidFill>
                  <a:schemeClr val="tx1"/>
                </a:solidFill>
              </a:rPr>
              <a:t>– Safety Planning</a:t>
            </a:r>
          </a:p>
        </p:txBody>
      </p:sp>
      <p:sp>
        <p:nvSpPr>
          <p:cNvPr id="10"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a:t>
            </a:r>
            <a:fld id="{89670CD1-7356-4A3F-A747-C7D5D70DC834}" type="slidenum">
              <a:rPr lang="en-US" sz="1800" cap="none" smtClean="0">
                <a:ln>
                  <a:solidFill>
                    <a:schemeClr val="bg1"/>
                  </a:solidFill>
                </a:ln>
              </a:rPr>
              <a:pPr lvl="0" algn="l">
                <a:tabLst>
                  <a:tab pos="8856663" algn="l"/>
                </a:tabLst>
                <a:defRPr/>
              </a:pPr>
              <a:t>108</a:t>
            </a:fld>
            <a:endParaRPr kumimoji="0" lang="en-US" sz="1800" b="0" i="0" u="none" strike="noStrike" kern="1200" cap="none" spc="0" normalizeH="0" noProof="0" dirty="0">
              <a:ln>
                <a:solidFill>
                  <a:schemeClr val="bg1"/>
                </a:solidFill>
              </a:ln>
              <a:solidFill>
                <a:srgbClr val="FFFFFF"/>
              </a:solidFill>
              <a:effectLst/>
              <a:uLnTx/>
              <a:uFillTx/>
            </a:endParaRPr>
          </a:p>
        </p:txBody>
      </p:sp>
    </p:spTree>
    <p:extLst>
      <p:ext uri="{BB962C8B-B14F-4D97-AF65-F5344CB8AC3E}">
        <p14:creationId xmlns:p14="http://schemas.microsoft.com/office/powerpoint/2010/main" val="5295797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197864" y="1845734"/>
            <a:ext cx="9927336" cy="4114800"/>
          </a:xfrm>
        </p:spPr>
        <p:txBody>
          <a:bodyPr numCol="1" spcCol="228600" anchor="t">
            <a:normAutofit lnSpcReduction="10000"/>
          </a:bodyPr>
          <a:lstStyle/>
          <a:p>
            <a:pPr>
              <a:buClr>
                <a:srgbClr val="7030A0"/>
              </a:buClr>
              <a:buFont typeface="Arial" panose="020B0604020202020204" pitchFamily="34" charset="0"/>
              <a:buChar char="•"/>
            </a:pPr>
            <a:r>
              <a:rPr lang="en-US" sz="3200" dirty="0" smtClean="0">
                <a:solidFill>
                  <a:schemeClr val="tx1"/>
                </a:solidFill>
              </a:rPr>
              <a:t> Remember </a:t>
            </a:r>
            <a:r>
              <a:rPr lang="en-US" sz="3200" dirty="0">
                <a:solidFill>
                  <a:schemeClr val="tx1"/>
                </a:solidFill>
              </a:rPr>
              <a:t>to demonstrate a deep respect for the sovereign (federal, state, or tribal);</a:t>
            </a:r>
          </a:p>
          <a:p>
            <a:pPr>
              <a:buClr>
                <a:srgbClr val="7030A0"/>
              </a:buClr>
              <a:buFont typeface="Arial" panose="020B0604020202020204" pitchFamily="34" charset="0"/>
              <a:buChar char="•"/>
            </a:pPr>
            <a:r>
              <a:rPr lang="en-US" sz="3200" dirty="0" smtClean="0">
                <a:solidFill>
                  <a:schemeClr val="tx1"/>
                </a:solidFill>
              </a:rPr>
              <a:t> Do </a:t>
            </a:r>
            <a:r>
              <a:rPr lang="en-US" sz="3200" dirty="0">
                <a:solidFill>
                  <a:schemeClr val="tx1"/>
                </a:solidFill>
              </a:rPr>
              <a:t>your homework prior to appearing in court; and</a:t>
            </a:r>
          </a:p>
          <a:p>
            <a:pPr>
              <a:buClr>
                <a:srgbClr val="7030A0"/>
              </a:buClr>
              <a:buFont typeface="Arial" panose="020B0604020202020204" pitchFamily="34" charset="0"/>
              <a:buChar char="•"/>
            </a:pPr>
            <a:r>
              <a:rPr lang="en-US" sz="3200" dirty="0" smtClean="0">
                <a:solidFill>
                  <a:schemeClr val="tx1"/>
                </a:solidFill>
              </a:rPr>
              <a:t> Determine </a:t>
            </a:r>
            <a:r>
              <a:rPr lang="en-US" sz="3200" dirty="0">
                <a:solidFill>
                  <a:schemeClr val="tx1"/>
                </a:solidFill>
              </a:rPr>
              <a:t>whether the trial or hearing will be a bench trial or jury trial.</a:t>
            </a:r>
          </a:p>
          <a:p>
            <a:pPr marL="0" indent="0">
              <a:buNone/>
            </a:pPr>
            <a:endParaRPr lang="en-US" sz="3200" dirty="0">
              <a:solidFill>
                <a:schemeClr val="tx1"/>
              </a:solidFill>
            </a:endParaRPr>
          </a:p>
          <a:p>
            <a:pPr marL="0" indent="0">
              <a:buNone/>
            </a:pPr>
            <a:r>
              <a:rPr lang="en-US" sz="3200" i="1" dirty="0">
                <a:solidFill>
                  <a:schemeClr val="tx1"/>
                </a:solidFill>
              </a:rPr>
              <a:t>Tip: Visit and observe the court in session with the judge presiding that will hear the victim’s case.</a:t>
            </a: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109</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07603899-EA88-4871-8B80-3C4A38A06858}"/>
              </a:ext>
            </a:extLst>
          </p:cNvPr>
          <p:cNvSpPr>
            <a:spLocks noGrp="1"/>
          </p:cNvSpPr>
          <p:nvPr>
            <p:ph type="title"/>
          </p:nvPr>
        </p:nvSpPr>
        <p:spPr>
          <a:xfrm>
            <a:off x="898902" y="286605"/>
            <a:ext cx="10662834" cy="1450757"/>
          </a:xfrm>
        </p:spPr>
        <p:txBody>
          <a:bodyPr/>
          <a:lstStyle/>
          <a:p>
            <a:pPr algn="ctr"/>
            <a:r>
              <a:rPr lang="en-US" b="1" dirty="0">
                <a:solidFill>
                  <a:schemeClr val="tx1"/>
                </a:solidFill>
              </a:rPr>
              <a:t>Victim Advocacy in the Courtroom – Courtroom Decorum</a:t>
            </a:r>
          </a:p>
        </p:txBody>
      </p:sp>
      <p:sp>
        <p:nvSpPr>
          <p:cNvPr id="10"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a:t>
            </a:r>
            <a:fld id="{89670CD1-7356-4A3F-A747-C7D5D70DC834}" type="slidenum">
              <a:rPr lang="en-US" sz="1800" cap="none" smtClean="0">
                <a:ln>
                  <a:solidFill>
                    <a:schemeClr val="bg1"/>
                  </a:solidFill>
                </a:ln>
              </a:rPr>
              <a:pPr lvl="0" algn="l">
                <a:tabLst>
                  <a:tab pos="8856663" algn="l"/>
                </a:tabLst>
                <a:defRPr/>
              </a:pPr>
              <a:t>109</a:t>
            </a:fld>
            <a:endParaRPr kumimoji="0" lang="en-US" sz="1800" b="0" i="0" u="none" strike="noStrike" kern="1200" cap="none" spc="0" normalizeH="0" noProof="0" dirty="0">
              <a:ln>
                <a:solidFill>
                  <a:schemeClr val="bg1"/>
                </a:solidFill>
              </a:ln>
              <a:solidFill>
                <a:srgbClr val="FFFFFF"/>
              </a:solidFill>
              <a:effectLst/>
              <a:uLnTx/>
              <a:uFillTx/>
            </a:endParaRPr>
          </a:p>
        </p:txBody>
      </p:sp>
    </p:spTree>
    <p:extLst>
      <p:ext uri="{BB962C8B-B14F-4D97-AF65-F5344CB8AC3E}">
        <p14:creationId xmlns:p14="http://schemas.microsoft.com/office/powerpoint/2010/main" val="777497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1066800" y="286605"/>
            <a:ext cx="10058400" cy="1450757"/>
          </a:xfrm>
        </p:spPr>
        <p:txBody>
          <a:bodyPr/>
          <a:lstStyle/>
          <a:p>
            <a:pPr algn="ctr"/>
            <a:r>
              <a:rPr lang="en-US" b="1" dirty="0">
                <a:solidFill>
                  <a:schemeClr val="tx1"/>
                </a:solidFill>
              </a:rPr>
              <a:t>Myths and Misconceptions </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1  </a:t>
            </a:r>
            <a:r>
              <a:rPr kumimoji="0" lang="en-US" sz="1800" b="0" i="0" u="none" strike="noStrike" kern="1200" cap="none" spc="0" normalizeH="0" noProof="0" dirty="0">
                <a:ln>
                  <a:solidFill>
                    <a:schemeClr val="bg1"/>
                  </a:solidFill>
                </a:ln>
                <a:solidFill>
                  <a:srgbClr val="FFFFFF"/>
                </a:solidFill>
                <a:effectLst/>
                <a:uLnTx/>
                <a:uFillTx/>
              </a:rPr>
              <a:t>|                                        Tribal Law and Policy Institute  |  11 </a:t>
            </a:r>
          </a:p>
        </p:txBody>
      </p:sp>
    </p:spTree>
    <p:extLst>
      <p:ext uri="{BB962C8B-B14F-4D97-AF65-F5344CB8AC3E}">
        <p14:creationId xmlns:p14="http://schemas.microsoft.com/office/powerpoint/2010/main" val="128072776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197864" y="1845734"/>
            <a:ext cx="9927336" cy="4114800"/>
          </a:xfrm>
        </p:spPr>
        <p:txBody>
          <a:bodyPr numCol="1" spcCol="228600" anchor="t">
            <a:normAutofit/>
          </a:bodyPr>
          <a:lstStyle/>
          <a:p>
            <a:pPr>
              <a:buClr>
                <a:srgbClr val="7030A0"/>
              </a:buClr>
              <a:buFont typeface="Arial" panose="020B0604020202020204" pitchFamily="34" charset="0"/>
              <a:buChar char="•"/>
            </a:pPr>
            <a:r>
              <a:rPr lang="en-US" sz="3200" dirty="0">
                <a:solidFill>
                  <a:schemeClr val="tx1"/>
                </a:solidFill>
              </a:rPr>
              <a:t>Be on time for court and urge the victim to be on time;</a:t>
            </a:r>
          </a:p>
          <a:p>
            <a:pPr lvl="1">
              <a:buClr>
                <a:srgbClr val="7030A0"/>
              </a:buClr>
              <a:buFont typeface="Arial" panose="020B0604020202020204" pitchFamily="34" charset="0"/>
              <a:buChar char="•"/>
            </a:pPr>
            <a:r>
              <a:rPr lang="en-US" sz="3000" dirty="0">
                <a:solidFill>
                  <a:schemeClr val="tx1"/>
                </a:solidFill>
              </a:rPr>
              <a:t>Tell them to show up at least 30 minutes before the scheduled </a:t>
            </a:r>
            <a:r>
              <a:rPr lang="en-US" sz="3000" dirty="0" smtClean="0">
                <a:solidFill>
                  <a:schemeClr val="tx1"/>
                </a:solidFill>
              </a:rPr>
              <a:t>time.</a:t>
            </a:r>
            <a:endParaRPr lang="en-US" sz="3000" dirty="0">
              <a:solidFill>
                <a:schemeClr val="tx1"/>
              </a:solidFill>
            </a:endParaRPr>
          </a:p>
          <a:p>
            <a:pPr>
              <a:buClr>
                <a:srgbClr val="7030A0"/>
              </a:buClr>
              <a:buFont typeface="Arial" panose="020B0604020202020204" pitchFamily="34" charset="0"/>
              <a:buChar char="•"/>
            </a:pPr>
            <a:r>
              <a:rPr lang="en-US" sz="3200" dirty="0">
                <a:solidFill>
                  <a:schemeClr val="tx1"/>
                </a:solidFill>
              </a:rPr>
              <a:t>Make sure there is a safe and private place to wait for the case to be called;</a:t>
            </a:r>
          </a:p>
          <a:p>
            <a:pPr>
              <a:buClr>
                <a:srgbClr val="7030A0"/>
              </a:buClr>
              <a:buFont typeface="Arial" panose="020B0604020202020204" pitchFamily="34" charset="0"/>
              <a:buChar char="•"/>
            </a:pPr>
            <a:r>
              <a:rPr lang="en-US" sz="3200" dirty="0">
                <a:solidFill>
                  <a:schemeClr val="tx1"/>
                </a:solidFill>
              </a:rPr>
              <a:t>Dress respectfully; and</a:t>
            </a:r>
          </a:p>
          <a:p>
            <a:pPr>
              <a:buClr>
                <a:srgbClr val="7030A0"/>
              </a:buClr>
              <a:buFont typeface="Arial" panose="020B0604020202020204" pitchFamily="34" charset="0"/>
              <a:buChar char="•"/>
            </a:pPr>
            <a:r>
              <a:rPr lang="en-US" sz="3200" dirty="0">
                <a:solidFill>
                  <a:schemeClr val="tx1"/>
                </a:solidFill>
              </a:rPr>
              <a:t>Stand when speaking to the Judge.</a:t>
            </a:r>
          </a:p>
          <a:p>
            <a:pPr>
              <a:buClr>
                <a:srgbClr val="7030A0"/>
              </a:buClr>
              <a:buFont typeface="Arial" panose="020B0604020202020204" pitchFamily="34" charset="0"/>
              <a:buChar char="•"/>
            </a:pPr>
            <a:endParaRPr lang="en-US" sz="320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110</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07603899-EA88-4871-8B80-3C4A38A06858}"/>
              </a:ext>
            </a:extLst>
          </p:cNvPr>
          <p:cNvSpPr>
            <a:spLocks noGrp="1"/>
          </p:cNvSpPr>
          <p:nvPr>
            <p:ph type="title"/>
          </p:nvPr>
        </p:nvSpPr>
        <p:spPr>
          <a:xfrm>
            <a:off x="898902" y="286605"/>
            <a:ext cx="10662834" cy="1450757"/>
          </a:xfrm>
        </p:spPr>
        <p:txBody>
          <a:bodyPr/>
          <a:lstStyle/>
          <a:p>
            <a:pPr algn="ctr"/>
            <a:r>
              <a:rPr lang="en-US" b="1" dirty="0">
                <a:solidFill>
                  <a:schemeClr val="tx1"/>
                </a:solidFill>
              </a:rPr>
              <a:t>Victim Advocacy in the Courtroom</a:t>
            </a:r>
          </a:p>
        </p:txBody>
      </p:sp>
      <p:sp>
        <p:nvSpPr>
          <p:cNvPr id="10" name="Footer Placeholder 4"/>
          <p:cNvSpPr>
            <a:spLocks noGrp="1"/>
          </p:cNvSpPr>
          <p:nvPr>
            <p:ph type="ftr" sz="quarter" idx="11"/>
          </p:nvPr>
        </p:nvSpPr>
        <p:spPr>
          <a:xfrm>
            <a:off x="0" y="6294518"/>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a:t>
            </a:r>
            <a:fld id="{FEFEC4AB-EAFC-4523-BEE2-D7DE630AB6B7}" type="slidenum">
              <a:rPr lang="en-US" sz="1800" cap="none" smtClean="0">
                <a:ln>
                  <a:solidFill>
                    <a:schemeClr val="bg1"/>
                  </a:solidFill>
                </a:ln>
              </a:rPr>
              <a:pPr lvl="0" algn="l">
                <a:tabLst>
                  <a:tab pos="8856663" algn="l"/>
                </a:tabLst>
                <a:defRPr/>
              </a:pPr>
              <a:t>110</a:t>
            </a:fld>
            <a:endParaRPr kumimoji="0" lang="en-US" sz="1800" b="0" i="0" u="none" strike="noStrike" kern="1200" cap="none" spc="0" normalizeH="0" noProof="0" dirty="0">
              <a:ln>
                <a:solidFill>
                  <a:schemeClr val="bg1"/>
                </a:solidFill>
              </a:ln>
              <a:solidFill>
                <a:srgbClr val="FFFFFF"/>
              </a:solidFill>
              <a:effectLst/>
              <a:uLnTx/>
              <a:uFillTx/>
            </a:endParaRPr>
          </a:p>
        </p:txBody>
      </p:sp>
    </p:spTree>
    <p:extLst>
      <p:ext uri="{BB962C8B-B14F-4D97-AF65-F5344CB8AC3E}">
        <p14:creationId xmlns:p14="http://schemas.microsoft.com/office/powerpoint/2010/main" val="227028909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216152" y="1845734"/>
            <a:ext cx="9909048" cy="4114800"/>
          </a:xfrm>
        </p:spPr>
        <p:txBody>
          <a:bodyPr numCol="1" spcCol="228600" anchor="t">
            <a:normAutofit lnSpcReduction="10000"/>
          </a:bodyPr>
          <a:lstStyle/>
          <a:p>
            <a:pPr marL="342900" marR="0" lvl="0" indent="-342900">
              <a:lnSpc>
                <a:spcPct val="107000"/>
              </a:lnSpc>
              <a:spcBef>
                <a:spcPts val="0"/>
              </a:spcBef>
              <a:spcAft>
                <a:spcPts val="0"/>
              </a:spcAft>
              <a:buClr>
                <a:srgbClr val="7030A0"/>
              </a:buClr>
              <a:buFont typeface="Symbol" panose="05050102010706020507" pitchFamily="18" charset="2"/>
              <a:buChar char=""/>
            </a:pP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DO NOT bring confidential information with you to court unless court ordered (not a </a:t>
            </a:r>
            <a:r>
              <a:rPr lang="en-US" sz="32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subpoena duces tecum</a:t>
            </a: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 to do so.  </a:t>
            </a:r>
          </a:p>
          <a:p>
            <a:pPr marL="635508" lvl="1" indent="-342900">
              <a:lnSpc>
                <a:spcPct val="107000"/>
              </a:lnSpc>
              <a:spcBef>
                <a:spcPts val="0"/>
              </a:spcBef>
              <a:spcAft>
                <a:spcPts val="0"/>
              </a:spcAft>
              <a:buClr>
                <a:srgbClr val="7030A0"/>
              </a:buClr>
              <a:buFont typeface="Symbol" panose="05050102010706020507" pitchFamily="18" charset="2"/>
              <a:buChar char=""/>
            </a:pPr>
            <a:r>
              <a:rPr lang="en-US" sz="30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This is critical as any documentation that is brought to court is subject to discovery!</a:t>
            </a:r>
            <a:endParaRPr lang="en-US" sz="2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rgbClr val="7030A0"/>
              </a:buClr>
              <a:buFont typeface="Symbol" panose="05050102010706020507" pitchFamily="18" charset="2"/>
              <a:buChar char=""/>
            </a:pP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DO NOT discuss the case while on the courthouse grounds.  </a:t>
            </a:r>
          </a:p>
          <a:p>
            <a:pPr marL="635508" lvl="1" indent="-342900">
              <a:spcBef>
                <a:spcPts val="0"/>
              </a:spcBef>
              <a:spcAft>
                <a:spcPts val="0"/>
              </a:spcAft>
              <a:buClr>
                <a:srgbClr val="7030A0"/>
              </a:buClr>
              <a:buFont typeface="Symbol" panose="05050102010706020507" pitchFamily="18" charset="2"/>
              <a:buChar char=""/>
            </a:pPr>
            <a:r>
              <a:rPr lang="en-US" sz="3000" dirty="0">
                <a:solidFill>
                  <a:schemeClr val="tx1"/>
                </a:solidFill>
                <a:latin typeface="Calibri" panose="020F0502020204030204" pitchFamily="34" charset="0"/>
                <a:ea typeface="Calibri" panose="020F0502020204030204" pitchFamily="34" charset="0"/>
                <a:cs typeface="Times New Roman" panose="02020603050405020304" pitchFamily="18" charset="0"/>
              </a:rPr>
              <a:t>It is amazing how many ears are in very private places on the courthouse grounds!</a:t>
            </a:r>
            <a:endParaRPr lang="en-US" sz="3000" dirty="0">
              <a:solidFill>
                <a:schemeClr val="tx1"/>
              </a:solidFill>
            </a:endParaRPr>
          </a:p>
          <a:p>
            <a:pPr>
              <a:buClr>
                <a:srgbClr val="7030A0"/>
              </a:buClr>
              <a:buFont typeface="Arial" panose="020B0604020202020204" pitchFamily="34" charset="0"/>
              <a:buChar char="•"/>
            </a:pPr>
            <a:endParaRPr lang="en-US" sz="3200"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07603899-EA88-4871-8B80-3C4A38A06858}"/>
              </a:ext>
            </a:extLst>
          </p:cNvPr>
          <p:cNvSpPr>
            <a:spLocks noGrp="1"/>
          </p:cNvSpPr>
          <p:nvPr>
            <p:ph type="title"/>
          </p:nvPr>
        </p:nvSpPr>
        <p:spPr>
          <a:xfrm>
            <a:off x="898902" y="286605"/>
            <a:ext cx="10662834" cy="1450757"/>
          </a:xfrm>
        </p:spPr>
        <p:txBody>
          <a:bodyPr/>
          <a:lstStyle/>
          <a:p>
            <a:pPr algn="ctr"/>
            <a:r>
              <a:rPr lang="en-US" b="1" dirty="0">
                <a:solidFill>
                  <a:schemeClr val="tx1"/>
                </a:solidFill>
              </a:rPr>
              <a:t>Victim Advocacy in the Courtroom</a:t>
            </a:r>
          </a:p>
        </p:txBody>
      </p:sp>
      <p:sp>
        <p:nvSpPr>
          <p:cNvPr id="10"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a:t>
            </a:r>
            <a:fld id="{93B54389-6ACA-436C-A9FB-4C82D37FC78D}" type="slidenum">
              <a:rPr lang="en-US" sz="1800" cap="none" smtClean="0">
                <a:ln>
                  <a:solidFill>
                    <a:schemeClr val="bg1"/>
                  </a:solidFill>
                </a:ln>
              </a:rPr>
              <a:pPr lvl="0" algn="l">
                <a:tabLst>
                  <a:tab pos="8856663" algn="l"/>
                </a:tabLst>
                <a:defRPr/>
              </a:pPr>
              <a:t>111</a:t>
            </a:fld>
            <a:endParaRPr kumimoji="0" lang="en-US" sz="1800" b="0" i="0" u="none" strike="noStrike" kern="1200" cap="none" spc="0" normalizeH="0" noProof="0" dirty="0">
              <a:ln>
                <a:solidFill>
                  <a:schemeClr val="bg1"/>
                </a:solidFill>
              </a:ln>
              <a:solidFill>
                <a:srgbClr val="FFFFFF"/>
              </a:solidFill>
              <a:effectLst/>
              <a:uLnTx/>
              <a:uFillTx/>
            </a:endParaRPr>
          </a:p>
        </p:txBody>
      </p:sp>
    </p:spTree>
    <p:extLst>
      <p:ext uri="{BB962C8B-B14F-4D97-AF65-F5344CB8AC3E}">
        <p14:creationId xmlns:p14="http://schemas.microsoft.com/office/powerpoint/2010/main" val="18584405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066800" y="1845734"/>
            <a:ext cx="10058400" cy="4114800"/>
          </a:xfrm>
        </p:spPr>
        <p:txBody>
          <a:bodyPr numCol="1" spcCol="228600" anchor="t">
            <a:normAutofit/>
          </a:bodyPr>
          <a:lstStyle/>
          <a:p>
            <a:pPr marL="0" indent="0" algn="ctr">
              <a:buClr>
                <a:srgbClr val="7030A0"/>
              </a:buClr>
              <a:buNone/>
            </a:pPr>
            <a:r>
              <a:rPr lang="en-US" sz="4800" b="1" i="1" dirty="0">
                <a:solidFill>
                  <a:srgbClr val="7030A0"/>
                </a:solidFill>
              </a:rPr>
              <a:t>BEWARE OF THE UNAUTHORIZED PRACTICE OF LAW!</a:t>
            </a:r>
          </a:p>
          <a:p>
            <a:pPr marL="0" indent="0" algn="ctr">
              <a:buClr>
                <a:srgbClr val="7030A0"/>
              </a:buClr>
              <a:buNone/>
            </a:pPr>
            <a:endParaRPr lang="en-US" sz="4400" dirty="0"/>
          </a:p>
          <a:p>
            <a:pPr marL="0" indent="0" algn="ctr">
              <a:buClr>
                <a:srgbClr val="7030A0"/>
              </a:buClr>
              <a:buNone/>
            </a:pPr>
            <a:r>
              <a:rPr lang="en-US" sz="4400" dirty="0">
                <a:solidFill>
                  <a:schemeClr val="tx1"/>
                </a:solidFill>
              </a:rPr>
              <a:t>Be clear that you are the victim advocate, and not the victim’s lawyer. </a:t>
            </a: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112</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07603899-EA88-4871-8B80-3C4A38A06858}"/>
              </a:ext>
            </a:extLst>
          </p:cNvPr>
          <p:cNvSpPr>
            <a:spLocks noGrp="1"/>
          </p:cNvSpPr>
          <p:nvPr>
            <p:ph type="title"/>
          </p:nvPr>
        </p:nvSpPr>
        <p:spPr>
          <a:xfrm>
            <a:off x="898902" y="286605"/>
            <a:ext cx="10662834" cy="1450757"/>
          </a:xfrm>
        </p:spPr>
        <p:txBody>
          <a:bodyPr/>
          <a:lstStyle/>
          <a:p>
            <a:pPr algn="ctr"/>
            <a:r>
              <a:rPr lang="en-US" b="1" dirty="0">
                <a:solidFill>
                  <a:schemeClr val="tx1"/>
                </a:solidFill>
              </a:rPr>
              <a:t>Victim Advocacy in the Courtroom</a:t>
            </a:r>
          </a:p>
        </p:txBody>
      </p:sp>
      <p:sp>
        <p:nvSpPr>
          <p:cNvPr id="10"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a:t>
            </a:r>
            <a:fld id="{1AA516D0-39FD-4B1B-B997-8797813676CC}" type="slidenum">
              <a:rPr lang="en-US" sz="1800" cap="none" smtClean="0">
                <a:ln>
                  <a:solidFill>
                    <a:schemeClr val="bg1"/>
                  </a:solidFill>
                </a:ln>
              </a:rPr>
              <a:pPr lvl="0" algn="l">
                <a:tabLst>
                  <a:tab pos="8856663" algn="l"/>
                </a:tabLst>
                <a:defRPr/>
              </a:pPr>
              <a:t>112</a:t>
            </a:fld>
            <a:r>
              <a:rPr kumimoji="0" lang="en-US" sz="1800" b="0" i="0" u="none" strike="noStrike" kern="1200" cap="none" spc="0" normalizeH="0" noProof="0" dirty="0">
                <a:ln>
                  <a:solidFill>
                    <a:schemeClr val="bg1"/>
                  </a:solidFill>
                </a:ln>
                <a:solidFill>
                  <a:srgbClr val="FFFFFF"/>
                </a:solidFill>
                <a:effectLst/>
                <a:uLnTx/>
                <a:uFillTx/>
              </a:rPr>
              <a:t>  </a:t>
            </a:r>
          </a:p>
        </p:txBody>
      </p:sp>
    </p:spTree>
    <p:extLst>
      <p:ext uri="{BB962C8B-B14F-4D97-AF65-F5344CB8AC3E}">
        <p14:creationId xmlns:p14="http://schemas.microsoft.com/office/powerpoint/2010/main" val="341837569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1113B20F-A95D-4D06-9799-E37C57A6A9B6}"/>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066800" y="1845734"/>
            <a:ext cx="10058400" cy="4114800"/>
          </a:xfrm>
        </p:spPr>
        <p:txBody>
          <a:bodyPr anchor="t">
            <a:normAutofit/>
          </a:bodyPr>
          <a:lstStyle/>
          <a:p>
            <a:pPr marL="0" indent="0" algn="ctr">
              <a:lnSpc>
                <a:spcPct val="100000"/>
              </a:lnSpc>
              <a:spcBef>
                <a:spcPts val="0"/>
              </a:spcBef>
              <a:spcAft>
                <a:spcPts val="0"/>
              </a:spcAft>
              <a:buNone/>
            </a:pPr>
            <a:r>
              <a:rPr lang="en-US" sz="4000" b="1" i="1" dirty="0">
                <a:solidFill>
                  <a:schemeClr val="tx1"/>
                </a:solidFill>
              </a:rPr>
              <a:t>Meeting the Legal Needs of </a:t>
            </a:r>
          </a:p>
          <a:p>
            <a:pPr marL="0" indent="0" algn="ctr">
              <a:lnSpc>
                <a:spcPct val="100000"/>
              </a:lnSpc>
              <a:spcBef>
                <a:spcPts val="0"/>
              </a:spcBef>
              <a:spcAft>
                <a:spcPts val="0"/>
              </a:spcAft>
              <a:buNone/>
            </a:pPr>
            <a:r>
              <a:rPr lang="en-US" sz="4000" b="1" i="1" dirty="0">
                <a:solidFill>
                  <a:schemeClr val="tx1"/>
                </a:solidFill>
              </a:rPr>
              <a:t>Sex Trafficking Victims</a:t>
            </a: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113</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2F0B27CC-9C7C-41C5-8011-7D18A24384D2}"/>
              </a:ext>
            </a:extLst>
          </p:cNvPr>
          <p:cNvSpPr>
            <a:spLocks noGrp="1"/>
          </p:cNvSpPr>
          <p:nvPr>
            <p:ph type="title"/>
          </p:nvPr>
        </p:nvSpPr>
        <p:spPr>
          <a:xfrm>
            <a:off x="1066800" y="286605"/>
            <a:ext cx="10058400" cy="1450757"/>
          </a:xfrm>
        </p:spPr>
        <p:txBody>
          <a:bodyPr/>
          <a:lstStyle/>
          <a:p>
            <a:pPr algn="ctr"/>
            <a:r>
              <a:rPr lang="en-US" b="1" dirty="0">
                <a:solidFill>
                  <a:schemeClr val="tx1"/>
                </a:solidFill>
              </a:rPr>
              <a:t>Small Group Exercise</a:t>
            </a:r>
          </a:p>
        </p:txBody>
      </p:sp>
      <p:sp>
        <p:nvSpPr>
          <p:cNvPr id="10"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a:t>
            </a:r>
            <a:fld id="{F708AF59-4D3A-41E4-98F7-715C8F4EEE79}" type="slidenum">
              <a:rPr kumimoji="0" lang="en-US" sz="1800" b="0" i="0" u="none" strike="noStrike" kern="1200" cap="none" spc="0" normalizeH="0" noProof="0" smtClean="0">
                <a:ln>
                  <a:solidFill>
                    <a:schemeClr val="bg1"/>
                  </a:solidFill>
                </a:ln>
                <a:solidFill>
                  <a:srgbClr val="FFFFFF"/>
                </a:solidFill>
                <a:effectLst/>
                <a:uLnTx/>
                <a:uFillTx/>
              </a:rPr>
              <a:t>113</a:t>
            </a:fld>
            <a:r>
              <a:rPr kumimoji="0" lang="en-US" sz="1800" b="0" i="0" u="none" strike="noStrike" kern="1200" cap="none" spc="0" normalizeH="0" noProof="0" dirty="0">
                <a:ln>
                  <a:solidFill>
                    <a:schemeClr val="bg1"/>
                  </a:solidFill>
                </a:ln>
                <a:solidFill>
                  <a:srgbClr val="FFFFFF"/>
                </a:solidFill>
                <a:effectLst/>
                <a:uLnTx/>
                <a:uFillTx/>
              </a:rPr>
              <a:t> </a:t>
            </a:r>
          </a:p>
        </p:txBody>
      </p:sp>
    </p:spTree>
    <p:extLst>
      <p:ext uri="{BB962C8B-B14F-4D97-AF65-F5344CB8AC3E}">
        <p14:creationId xmlns:p14="http://schemas.microsoft.com/office/powerpoint/2010/main" val="112300011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1113B20F-A95D-4D06-9799-E37C57A6A9B6}"/>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197864" y="1845734"/>
            <a:ext cx="10117836" cy="4114800"/>
          </a:xfrm>
        </p:spPr>
        <p:txBody>
          <a:bodyPr anchor="t">
            <a:normAutofit/>
          </a:bodyPr>
          <a:lstStyle/>
          <a:p>
            <a:pPr marL="0" indent="0">
              <a:lnSpc>
                <a:spcPct val="100000"/>
              </a:lnSpc>
              <a:spcBef>
                <a:spcPts val="0"/>
              </a:spcBef>
              <a:spcAft>
                <a:spcPts val="0"/>
              </a:spcAft>
              <a:buNone/>
            </a:pPr>
            <a:r>
              <a:rPr lang="en-US" sz="4000" i="1" dirty="0">
                <a:solidFill>
                  <a:srgbClr val="7030A0"/>
                </a:solidFill>
              </a:rPr>
              <a:t>What are the legal needs of a sex trafficking victim? </a:t>
            </a:r>
          </a:p>
          <a:p>
            <a:pPr marL="0" indent="0">
              <a:lnSpc>
                <a:spcPct val="100000"/>
              </a:lnSpc>
              <a:spcBef>
                <a:spcPts val="0"/>
              </a:spcBef>
              <a:spcAft>
                <a:spcPts val="0"/>
              </a:spcAft>
              <a:buNone/>
            </a:pPr>
            <a:endParaRPr lang="en-US" sz="4000" i="1" dirty="0">
              <a:solidFill>
                <a:srgbClr val="7030A0"/>
              </a:solidFill>
            </a:endParaRPr>
          </a:p>
          <a:p>
            <a:pPr marL="0" indent="0">
              <a:lnSpc>
                <a:spcPct val="100000"/>
              </a:lnSpc>
              <a:spcBef>
                <a:spcPts val="0"/>
              </a:spcBef>
              <a:spcAft>
                <a:spcPts val="0"/>
              </a:spcAft>
              <a:buNone/>
            </a:pPr>
            <a:r>
              <a:rPr lang="en-US" sz="4000" i="1" dirty="0">
                <a:solidFill>
                  <a:srgbClr val="7030A0"/>
                </a:solidFill>
              </a:rPr>
              <a:t>Identify civil and/or criminal legal needs with your small group. </a:t>
            </a: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114</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7292A7DD-92C9-4C2B-8A85-93C7B3C3AAEF}"/>
              </a:ext>
            </a:extLst>
          </p:cNvPr>
          <p:cNvSpPr>
            <a:spLocks noGrp="1"/>
          </p:cNvSpPr>
          <p:nvPr>
            <p:ph type="title"/>
          </p:nvPr>
        </p:nvSpPr>
        <p:spPr>
          <a:xfrm>
            <a:off x="1066800" y="286605"/>
            <a:ext cx="10058400" cy="1450757"/>
          </a:xfrm>
        </p:spPr>
        <p:txBody>
          <a:bodyPr/>
          <a:lstStyle/>
          <a:p>
            <a:pPr algn="ctr"/>
            <a:r>
              <a:rPr lang="en-US" b="1" dirty="0">
                <a:solidFill>
                  <a:schemeClr val="tx1"/>
                </a:solidFill>
              </a:rPr>
              <a:t>Small Group Exercise</a:t>
            </a:r>
          </a:p>
        </p:txBody>
      </p:sp>
      <p:sp>
        <p:nvSpPr>
          <p:cNvPr id="10"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a:t>
            </a:r>
            <a:fld id="{B1170901-4BA9-4D1F-825D-A9DDD6DAB9C4}" type="slidenum">
              <a:rPr kumimoji="0" lang="en-US" sz="1800" b="0" i="0" u="none" strike="noStrike" kern="1200" cap="none" spc="0" normalizeH="0" noProof="0" smtClean="0">
                <a:ln>
                  <a:solidFill>
                    <a:schemeClr val="bg1"/>
                  </a:solidFill>
                </a:ln>
                <a:solidFill>
                  <a:srgbClr val="FFFFFF"/>
                </a:solidFill>
                <a:effectLst/>
                <a:uLnTx/>
                <a:uFillTx/>
              </a:rPr>
              <a:t>114</a:t>
            </a:fld>
            <a:endParaRPr kumimoji="0" lang="en-US" sz="1800" b="0" i="0" u="none" strike="noStrike" kern="1200" cap="none" spc="0" normalizeH="0" noProof="0" dirty="0">
              <a:ln>
                <a:solidFill>
                  <a:schemeClr val="bg1"/>
                </a:solidFill>
              </a:ln>
              <a:solidFill>
                <a:srgbClr val="FFFFFF"/>
              </a:solidFill>
              <a:effectLst/>
              <a:uLnTx/>
              <a:uFillTx/>
            </a:endParaRPr>
          </a:p>
        </p:txBody>
      </p:sp>
    </p:spTree>
    <p:extLst>
      <p:ext uri="{BB962C8B-B14F-4D97-AF65-F5344CB8AC3E}">
        <p14:creationId xmlns:p14="http://schemas.microsoft.com/office/powerpoint/2010/main" val="14582116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898902" y="286605"/>
            <a:ext cx="10662834" cy="1450757"/>
          </a:xfrm>
        </p:spPr>
        <p:txBody>
          <a:bodyPr/>
          <a:lstStyle/>
          <a:p>
            <a:pPr algn="ctr"/>
            <a:r>
              <a:rPr lang="en-US" b="1" dirty="0">
                <a:solidFill>
                  <a:schemeClr val="tx1"/>
                </a:solidFill>
              </a:rPr>
              <a:t>Overview of Legal Needs in Criminal Systems</a:t>
            </a:r>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225296" y="1845734"/>
            <a:ext cx="9899904" cy="4114800"/>
          </a:xfrm>
        </p:spPr>
        <p:txBody>
          <a:bodyPr numCol="1" spcCol="228600" anchor="t">
            <a:normAutofit/>
          </a:bodyPr>
          <a:lstStyle/>
          <a:p>
            <a:pPr marL="0" indent="0">
              <a:lnSpc>
                <a:spcPct val="100000"/>
              </a:lnSpc>
              <a:spcBef>
                <a:spcPts val="0"/>
              </a:spcBef>
              <a:spcAft>
                <a:spcPts val="0"/>
              </a:spcAft>
              <a:buNone/>
            </a:pPr>
            <a:r>
              <a:rPr lang="en-US" sz="4000" dirty="0">
                <a:solidFill>
                  <a:schemeClr val="tx1"/>
                </a:solidFill>
              </a:rPr>
              <a:t>In </a:t>
            </a:r>
            <a:r>
              <a:rPr lang="en-US" sz="4000" b="1" i="1" dirty="0">
                <a:solidFill>
                  <a:schemeClr val="tx1"/>
                </a:solidFill>
              </a:rPr>
              <a:t>criminal legal systems</a:t>
            </a:r>
            <a:r>
              <a:rPr lang="en-US" sz="4000" dirty="0">
                <a:solidFill>
                  <a:schemeClr val="tx1"/>
                </a:solidFill>
              </a:rPr>
              <a:t>, sex trafficking victims will need assistance with preparation for trial, seeking a criminal no contact order, asserting victim’s rights, and preparing and delivering victim impact statements.</a:t>
            </a: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115</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a:t>
            </a:r>
            <a:fld id="{CDFEDB98-CBBB-4352-9C16-35A07AC130D1}" type="slidenum">
              <a:rPr kumimoji="0" lang="en-US" sz="1800" b="0" i="0" u="none" strike="noStrike" kern="1200" cap="none" spc="0" normalizeH="0" noProof="0" smtClean="0">
                <a:ln>
                  <a:solidFill>
                    <a:schemeClr val="bg1"/>
                  </a:solidFill>
                </a:ln>
                <a:solidFill>
                  <a:srgbClr val="FFFFFF"/>
                </a:solidFill>
                <a:effectLst/>
                <a:uLnTx/>
                <a:uFillTx/>
              </a:rPr>
              <a:t>115</a:t>
            </a:fld>
            <a:endParaRPr kumimoji="0" lang="en-US" sz="1800" b="0" i="0" u="none" strike="noStrike" kern="1200" cap="none" spc="0" normalizeH="0" noProof="0" dirty="0">
              <a:ln>
                <a:solidFill>
                  <a:schemeClr val="bg1"/>
                </a:solidFill>
              </a:ln>
              <a:solidFill>
                <a:srgbClr val="FFFFFF"/>
              </a:solidFill>
              <a:effectLst/>
              <a:uLnTx/>
              <a:uFillTx/>
            </a:endParaRPr>
          </a:p>
        </p:txBody>
      </p:sp>
    </p:spTree>
    <p:extLst>
      <p:ext uri="{BB962C8B-B14F-4D97-AF65-F5344CB8AC3E}">
        <p14:creationId xmlns:p14="http://schemas.microsoft.com/office/powerpoint/2010/main" val="204331635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197864" y="1845734"/>
            <a:ext cx="9927336" cy="4114800"/>
          </a:xfrm>
        </p:spPr>
        <p:txBody>
          <a:bodyPr numCol="1" spcCol="228600" anchor="t">
            <a:normAutofit lnSpcReduction="10000"/>
          </a:bodyPr>
          <a:lstStyle/>
          <a:p>
            <a:pPr>
              <a:lnSpc>
                <a:spcPct val="100000"/>
              </a:lnSpc>
              <a:spcBef>
                <a:spcPts val="0"/>
              </a:spcBef>
              <a:spcAft>
                <a:spcPts val="0"/>
              </a:spcAft>
              <a:buClr>
                <a:srgbClr val="7030A0"/>
              </a:buClr>
              <a:buFont typeface="Arial" panose="020B0604020202020204" pitchFamily="34" charset="0"/>
              <a:buChar char="•"/>
            </a:pPr>
            <a:r>
              <a:rPr lang="en-US" sz="4000" dirty="0" smtClean="0">
                <a:solidFill>
                  <a:schemeClr val="tx1"/>
                </a:solidFill>
              </a:rPr>
              <a:t> The </a:t>
            </a:r>
            <a:r>
              <a:rPr lang="en-US" sz="4000" dirty="0">
                <a:solidFill>
                  <a:schemeClr val="tx1"/>
                </a:solidFill>
              </a:rPr>
              <a:t>victim’s own criminal case</a:t>
            </a:r>
            <a:endParaRPr lang="en-US" sz="3800" dirty="0">
              <a:solidFill>
                <a:schemeClr val="tx1"/>
              </a:solidFill>
            </a:endParaRPr>
          </a:p>
          <a:p>
            <a:pPr lvl="2">
              <a:lnSpc>
                <a:spcPct val="100000"/>
              </a:lnSpc>
              <a:spcBef>
                <a:spcPts val="0"/>
              </a:spcBef>
              <a:spcAft>
                <a:spcPts val="0"/>
              </a:spcAft>
              <a:buClr>
                <a:srgbClr val="7030A0"/>
              </a:buClr>
              <a:buFont typeface="Arial" panose="020B0604020202020204" pitchFamily="34" charset="0"/>
              <a:buChar char="•"/>
            </a:pPr>
            <a:r>
              <a:rPr lang="en-US" sz="3200" dirty="0">
                <a:solidFill>
                  <a:schemeClr val="tx1"/>
                </a:solidFill>
              </a:rPr>
              <a:t>Affirmative defenses, immunity from prosecution, </a:t>
            </a:r>
            <a:r>
              <a:rPr lang="en-US" sz="3200" dirty="0" smtClean="0">
                <a:solidFill>
                  <a:schemeClr val="tx1"/>
                </a:solidFill>
              </a:rPr>
              <a:t>expungements.</a:t>
            </a:r>
            <a:endParaRPr lang="en-US" sz="3200" dirty="0">
              <a:solidFill>
                <a:schemeClr val="tx1"/>
              </a:solidFill>
            </a:endParaRPr>
          </a:p>
          <a:p>
            <a:pPr lvl="2">
              <a:lnSpc>
                <a:spcPct val="100000"/>
              </a:lnSpc>
              <a:spcBef>
                <a:spcPts val="0"/>
              </a:spcBef>
              <a:spcAft>
                <a:spcPts val="0"/>
              </a:spcAft>
            </a:pPr>
            <a:endParaRPr lang="en-US" sz="3200" dirty="0">
              <a:solidFill>
                <a:schemeClr val="tx1"/>
              </a:solidFill>
            </a:endParaRPr>
          </a:p>
          <a:p>
            <a:pPr>
              <a:lnSpc>
                <a:spcPct val="100000"/>
              </a:lnSpc>
              <a:spcBef>
                <a:spcPts val="0"/>
              </a:spcBef>
              <a:spcAft>
                <a:spcPts val="0"/>
              </a:spcAft>
              <a:buClr>
                <a:srgbClr val="7030A0"/>
              </a:buClr>
              <a:buFont typeface="Arial" panose="020B0604020202020204" pitchFamily="34" charset="0"/>
              <a:buChar char="•"/>
            </a:pPr>
            <a:r>
              <a:rPr lang="en-US" sz="3800" dirty="0" smtClean="0">
                <a:solidFill>
                  <a:schemeClr val="tx1"/>
                </a:solidFill>
              </a:rPr>
              <a:t> The </a:t>
            </a:r>
            <a:r>
              <a:rPr lang="en-US" sz="3800" dirty="0">
                <a:solidFill>
                  <a:schemeClr val="tx1"/>
                </a:solidFill>
              </a:rPr>
              <a:t>trafficker’s criminal case</a:t>
            </a:r>
          </a:p>
          <a:p>
            <a:pPr lvl="2">
              <a:lnSpc>
                <a:spcPct val="100000"/>
              </a:lnSpc>
              <a:spcBef>
                <a:spcPts val="0"/>
              </a:spcBef>
              <a:spcAft>
                <a:spcPts val="0"/>
              </a:spcAft>
              <a:buClr>
                <a:srgbClr val="7030A0"/>
              </a:buClr>
              <a:buFont typeface="Arial" panose="020B0604020202020204" pitchFamily="34" charset="0"/>
              <a:buChar char="•"/>
            </a:pPr>
            <a:r>
              <a:rPr lang="en-US" sz="3200" dirty="0">
                <a:solidFill>
                  <a:schemeClr val="tx1"/>
                </a:solidFill>
              </a:rPr>
              <a:t>Filing a police report, witness statements, trial accompaniment, </a:t>
            </a:r>
            <a:r>
              <a:rPr lang="en-US" sz="3200" dirty="0" smtClean="0">
                <a:solidFill>
                  <a:schemeClr val="tx1"/>
                </a:solidFill>
              </a:rPr>
              <a:t>victim’s rights, protection </a:t>
            </a:r>
            <a:r>
              <a:rPr lang="en-US" sz="3200" dirty="0">
                <a:solidFill>
                  <a:schemeClr val="tx1"/>
                </a:solidFill>
              </a:rPr>
              <a:t>orders, and general advocacy.</a:t>
            </a: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116</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07603899-EA88-4871-8B80-3C4A38A06858}"/>
              </a:ext>
            </a:extLst>
          </p:cNvPr>
          <p:cNvSpPr>
            <a:spLocks noGrp="1"/>
          </p:cNvSpPr>
          <p:nvPr>
            <p:ph type="title"/>
          </p:nvPr>
        </p:nvSpPr>
        <p:spPr>
          <a:xfrm>
            <a:off x="898902" y="286605"/>
            <a:ext cx="10662834" cy="1450757"/>
          </a:xfrm>
        </p:spPr>
        <p:txBody>
          <a:bodyPr/>
          <a:lstStyle/>
          <a:p>
            <a:pPr algn="ctr"/>
            <a:r>
              <a:rPr lang="en-US" b="1" dirty="0">
                <a:solidFill>
                  <a:schemeClr val="tx1"/>
                </a:solidFill>
              </a:rPr>
              <a:t>Overview of Legal Needs in Criminal Systems</a:t>
            </a:r>
          </a:p>
        </p:txBody>
      </p:sp>
      <p:sp>
        <p:nvSpPr>
          <p:cNvPr id="10"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Advocacy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a:t>
            </a:r>
            <a:fld id="{7D60A1F2-4371-49B2-A661-D9362C28BAB7}" type="slidenum">
              <a:rPr kumimoji="0" lang="en-US" sz="1800" b="0" i="0" u="none" strike="noStrike" kern="1200" cap="none" spc="0" normalizeH="0" noProof="0" smtClean="0">
                <a:ln>
                  <a:solidFill>
                    <a:schemeClr val="bg1"/>
                  </a:solidFill>
                </a:ln>
                <a:solidFill>
                  <a:srgbClr val="FFFFFF"/>
                </a:solidFill>
                <a:effectLst/>
                <a:uLnTx/>
                <a:uFillTx/>
              </a:rPr>
              <a:t>116</a:t>
            </a:fld>
            <a:endParaRPr kumimoji="0" lang="en-US" sz="1800" b="0" i="0" u="none" strike="noStrike" kern="1200" cap="none" spc="0" normalizeH="0" noProof="0" dirty="0">
              <a:ln>
                <a:solidFill>
                  <a:schemeClr val="bg1"/>
                </a:solidFill>
              </a:ln>
              <a:solidFill>
                <a:srgbClr val="FFFFFF"/>
              </a:solidFill>
              <a:effectLst/>
              <a:uLnTx/>
              <a:uFillTx/>
            </a:endParaRPr>
          </a:p>
        </p:txBody>
      </p:sp>
    </p:spTree>
    <p:extLst>
      <p:ext uri="{BB962C8B-B14F-4D97-AF65-F5344CB8AC3E}">
        <p14:creationId xmlns:p14="http://schemas.microsoft.com/office/powerpoint/2010/main" val="37087578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823519" y="286605"/>
            <a:ext cx="10058400" cy="1450757"/>
          </a:xfrm>
        </p:spPr>
        <p:txBody>
          <a:bodyPr/>
          <a:lstStyle/>
          <a:p>
            <a:pPr algn="ctr"/>
            <a:r>
              <a:rPr lang="en-US" b="1" dirty="0">
                <a:solidFill>
                  <a:schemeClr val="tx1"/>
                </a:solidFill>
              </a:rPr>
              <a:t>Overview of Legal Needs in Civil Systems</a:t>
            </a:r>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216152" y="1845734"/>
            <a:ext cx="9909048" cy="4114800"/>
          </a:xfrm>
        </p:spPr>
        <p:txBody>
          <a:bodyPr numCol="1" spcCol="228600" anchor="t">
            <a:normAutofit/>
          </a:bodyPr>
          <a:lstStyle/>
          <a:p>
            <a:pPr marL="0" indent="0">
              <a:lnSpc>
                <a:spcPct val="100000"/>
              </a:lnSpc>
              <a:spcBef>
                <a:spcPts val="0"/>
              </a:spcBef>
              <a:spcAft>
                <a:spcPts val="0"/>
              </a:spcAft>
              <a:buNone/>
            </a:pPr>
            <a:r>
              <a:rPr lang="en-US" sz="4000" dirty="0">
                <a:solidFill>
                  <a:schemeClr val="tx1"/>
                </a:solidFill>
              </a:rPr>
              <a:t>In </a:t>
            </a:r>
            <a:r>
              <a:rPr lang="en-US" sz="4000" b="1" i="1" dirty="0">
                <a:solidFill>
                  <a:schemeClr val="tx1"/>
                </a:solidFill>
              </a:rPr>
              <a:t>civil legal systems</a:t>
            </a:r>
            <a:r>
              <a:rPr lang="en-US" sz="4000" dirty="0">
                <a:solidFill>
                  <a:schemeClr val="tx1"/>
                </a:solidFill>
              </a:rPr>
              <a:t>, a civil legal remedy is simply using the law or authority of the court to enforce a legal right or other legal relief to the victim. Victim compensation and protection orders are types of legal relief.</a:t>
            </a: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117</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a:t>
            </a:r>
            <a:r>
              <a:rPr lang="en-US" sz="1800" cap="none" dirty="0">
                <a:ln>
                  <a:solidFill>
                    <a:schemeClr val="bg1"/>
                  </a:solidFill>
                </a:ln>
              </a:rPr>
              <a:t>117</a:t>
            </a:r>
            <a:r>
              <a:rPr kumimoji="0" lang="en-US" sz="1800" b="0" i="0" u="none" strike="noStrike" kern="1200" cap="none" spc="0" normalizeH="0" noProof="0" dirty="0">
                <a:ln>
                  <a:solidFill>
                    <a:schemeClr val="bg1"/>
                  </a:solidFill>
                </a:ln>
                <a:solidFill>
                  <a:srgbClr val="FFFFFF"/>
                </a:solidFill>
                <a:effectLst/>
                <a:uLnTx/>
                <a:uFillTx/>
              </a:rPr>
              <a:t> </a:t>
            </a:r>
          </a:p>
        </p:txBody>
      </p:sp>
    </p:spTree>
    <p:extLst>
      <p:ext uri="{BB962C8B-B14F-4D97-AF65-F5344CB8AC3E}">
        <p14:creationId xmlns:p14="http://schemas.microsoft.com/office/powerpoint/2010/main" val="213626784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1066800" y="286605"/>
            <a:ext cx="10058400" cy="1450757"/>
          </a:xfrm>
        </p:spPr>
        <p:txBody>
          <a:bodyPr/>
          <a:lstStyle/>
          <a:p>
            <a:pPr algn="ctr"/>
            <a:r>
              <a:rPr lang="en-US" b="1" dirty="0">
                <a:solidFill>
                  <a:schemeClr val="tx1"/>
                </a:solidFill>
              </a:rPr>
              <a:t>Overview of Legal Needs in Civil Systems</a:t>
            </a:r>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234440" y="1845734"/>
            <a:ext cx="9890760" cy="4114800"/>
          </a:xfrm>
        </p:spPr>
        <p:txBody>
          <a:bodyPr numCol="1" spcCol="228600" anchor="t">
            <a:normAutofit fontScale="77500" lnSpcReduction="20000"/>
          </a:bodyPr>
          <a:lstStyle/>
          <a:p>
            <a:pPr>
              <a:lnSpc>
                <a:spcPct val="120000"/>
              </a:lnSpc>
              <a:spcBef>
                <a:spcPts val="0"/>
              </a:spcBef>
              <a:spcAft>
                <a:spcPts val="0"/>
              </a:spcAft>
              <a:buClr>
                <a:srgbClr val="7030A0"/>
              </a:buClr>
              <a:buFont typeface="Arial" panose="020B0604020202020204" pitchFamily="34" charset="0"/>
              <a:buChar char="•"/>
            </a:pPr>
            <a:r>
              <a:rPr lang="en-US" sz="4000" dirty="0" smtClean="0">
                <a:solidFill>
                  <a:schemeClr val="tx1"/>
                </a:solidFill>
              </a:rPr>
              <a:t> Employment </a:t>
            </a:r>
            <a:r>
              <a:rPr lang="en-US" sz="4000" dirty="0">
                <a:solidFill>
                  <a:schemeClr val="tx1"/>
                </a:solidFill>
              </a:rPr>
              <a:t>law;</a:t>
            </a:r>
          </a:p>
          <a:p>
            <a:pPr>
              <a:lnSpc>
                <a:spcPct val="120000"/>
              </a:lnSpc>
              <a:spcBef>
                <a:spcPts val="0"/>
              </a:spcBef>
              <a:spcAft>
                <a:spcPts val="0"/>
              </a:spcAft>
              <a:buClr>
                <a:srgbClr val="7030A0"/>
              </a:buClr>
              <a:buFont typeface="Arial" panose="020B0604020202020204" pitchFamily="34" charset="0"/>
              <a:buChar char="•"/>
            </a:pPr>
            <a:r>
              <a:rPr lang="en-US" sz="4000" dirty="0" smtClean="0">
                <a:solidFill>
                  <a:schemeClr val="tx1"/>
                </a:solidFill>
              </a:rPr>
              <a:t> Tort </a:t>
            </a:r>
            <a:r>
              <a:rPr lang="en-US" sz="4000" dirty="0">
                <a:solidFill>
                  <a:schemeClr val="tx1"/>
                </a:solidFill>
              </a:rPr>
              <a:t>law;</a:t>
            </a:r>
          </a:p>
          <a:p>
            <a:pPr>
              <a:lnSpc>
                <a:spcPct val="120000"/>
              </a:lnSpc>
              <a:spcBef>
                <a:spcPts val="0"/>
              </a:spcBef>
              <a:spcAft>
                <a:spcPts val="0"/>
              </a:spcAft>
              <a:buClr>
                <a:srgbClr val="7030A0"/>
              </a:buClr>
              <a:buFont typeface="Arial" panose="020B0604020202020204" pitchFamily="34" charset="0"/>
              <a:buChar char="•"/>
            </a:pPr>
            <a:r>
              <a:rPr lang="en-US" sz="4000" dirty="0" smtClean="0">
                <a:solidFill>
                  <a:schemeClr val="tx1"/>
                </a:solidFill>
              </a:rPr>
              <a:t> Housing </a:t>
            </a:r>
            <a:r>
              <a:rPr lang="en-US" sz="4000" dirty="0">
                <a:solidFill>
                  <a:schemeClr val="tx1"/>
                </a:solidFill>
              </a:rPr>
              <a:t>laws;</a:t>
            </a:r>
          </a:p>
          <a:p>
            <a:pPr>
              <a:lnSpc>
                <a:spcPct val="120000"/>
              </a:lnSpc>
              <a:spcBef>
                <a:spcPts val="0"/>
              </a:spcBef>
              <a:spcAft>
                <a:spcPts val="0"/>
              </a:spcAft>
              <a:buClr>
                <a:srgbClr val="7030A0"/>
              </a:buClr>
              <a:buFont typeface="Arial" panose="020B0604020202020204" pitchFamily="34" charset="0"/>
              <a:buChar char="•"/>
            </a:pPr>
            <a:r>
              <a:rPr lang="en-US" sz="4000" dirty="0" smtClean="0">
                <a:solidFill>
                  <a:schemeClr val="tx1"/>
                </a:solidFill>
              </a:rPr>
              <a:t> Debtor/creditor </a:t>
            </a:r>
            <a:r>
              <a:rPr lang="en-US" sz="4000" dirty="0">
                <a:solidFill>
                  <a:schemeClr val="tx1"/>
                </a:solidFill>
              </a:rPr>
              <a:t>law;</a:t>
            </a:r>
          </a:p>
          <a:p>
            <a:pPr>
              <a:lnSpc>
                <a:spcPct val="120000"/>
              </a:lnSpc>
              <a:spcBef>
                <a:spcPts val="0"/>
              </a:spcBef>
              <a:spcAft>
                <a:spcPts val="0"/>
              </a:spcAft>
              <a:buClr>
                <a:srgbClr val="7030A0"/>
              </a:buClr>
              <a:buFont typeface="Arial" panose="020B0604020202020204" pitchFamily="34" charset="0"/>
              <a:buChar char="•"/>
            </a:pPr>
            <a:r>
              <a:rPr lang="en-US" sz="4000" dirty="0" smtClean="0">
                <a:solidFill>
                  <a:schemeClr val="tx1"/>
                </a:solidFill>
              </a:rPr>
              <a:t> Family </a:t>
            </a:r>
            <a:r>
              <a:rPr lang="en-US" sz="4000" dirty="0">
                <a:solidFill>
                  <a:schemeClr val="tx1"/>
                </a:solidFill>
              </a:rPr>
              <a:t>law;</a:t>
            </a:r>
          </a:p>
          <a:p>
            <a:pPr>
              <a:lnSpc>
                <a:spcPct val="120000"/>
              </a:lnSpc>
              <a:spcBef>
                <a:spcPts val="0"/>
              </a:spcBef>
              <a:spcAft>
                <a:spcPts val="0"/>
              </a:spcAft>
              <a:buClr>
                <a:srgbClr val="7030A0"/>
              </a:buClr>
              <a:buFont typeface="Arial" panose="020B0604020202020204" pitchFamily="34" charset="0"/>
              <a:buChar char="•"/>
            </a:pPr>
            <a:r>
              <a:rPr lang="en-US" sz="4000" dirty="0" smtClean="0">
                <a:solidFill>
                  <a:schemeClr val="tx1"/>
                </a:solidFill>
              </a:rPr>
              <a:t> Domestic </a:t>
            </a:r>
            <a:r>
              <a:rPr lang="en-US" sz="4000" dirty="0">
                <a:solidFill>
                  <a:schemeClr val="tx1"/>
                </a:solidFill>
              </a:rPr>
              <a:t>violence law;</a:t>
            </a:r>
          </a:p>
          <a:p>
            <a:pPr>
              <a:lnSpc>
                <a:spcPct val="120000"/>
              </a:lnSpc>
              <a:spcBef>
                <a:spcPts val="0"/>
              </a:spcBef>
              <a:spcAft>
                <a:spcPts val="0"/>
              </a:spcAft>
              <a:buClr>
                <a:srgbClr val="7030A0"/>
              </a:buClr>
              <a:buFont typeface="Arial" panose="020B0604020202020204" pitchFamily="34" charset="0"/>
              <a:buChar char="•"/>
            </a:pPr>
            <a:r>
              <a:rPr lang="en-US" sz="4000" dirty="0" smtClean="0">
                <a:solidFill>
                  <a:schemeClr val="tx1"/>
                </a:solidFill>
              </a:rPr>
              <a:t> Children’s </a:t>
            </a:r>
            <a:r>
              <a:rPr lang="en-US" sz="4000" dirty="0">
                <a:solidFill>
                  <a:schemeClr val="tx1"/>
                </a:solidFill>
              </a:rPr>
              <a:t>civil legal needs; and</a:t>
            </a:r>
          </a:p>
          <a:p>
            <a:pPr>
              <a:lnSpc>
                <a:spcPct val="120000"/>
              </a:lnSpc>
              <a:spcBef>
                <a:spcPts val="0"/>
              </a:spcBef>
              <a:spcAft>
                <a:spcPts val="0"/>
              </a:spcAft>
              <a:buClr>
                <a:srgbClr val="7030A0"/>
              </a:buClr>
              <a:buFont typeface="Arial" panose="020B0604020202020204" pitchFamily="34" charset="0"/>
              <a:buChar char="•"/>
            </a:pPr>
            <a:r>
              <a:rPr lang="en-US" sz="4000" dirty="0" smtClean="0">
                <a:solidFill>
                  <a:schemeClr val="tx1"/>
                </a:solidFill>
              </a:rPr>
              <a:t> Protection </a:t>
            </a:r>
            <a:r>
              <a:rPr lang="en-US" sz="4000" dirty="0">
                <a:solidFill>
                  <a:schemeClr val="tx1"/>
                </a:solidFill>
              </a:rPr>
              <a:t>orders.  </a:t>
            </a: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118</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Advocacy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a:t>
            </a:r>
            <a:fld id="{7D2EBEF6-7341-42B2-8B93-D1532C0D6377}" type="slidenum">
              <a:rPr kumimoji="0" lang="en-US" sz="1800" b="0" i="0" u="none" strike="noStrike" kern="1200" cap="none" spc="0" normalizeH="0" noProof="0" smtClean="0">
                <a:ln>
                  <a:solidFill>
                    <a:schemeClr val="bg1"/>
                  </a:solidFill>
                </a:ln>
                <a:solidFill>
                  <a:srgbClr val="FFFFFF"/>
                </a:solidFill>
                <a:effectLst/>
                <a:uLnTx/>
                <a:uFillTx/>
              </a:rPr>
              <a:t>118</a:t>
            </a:fld>
            <a:endParaRPr kumimoji="0" lang="en-US" sz="1800" b="0" i="0" u="none" strike="noStrike" kern="1200" cap="none" spc="0" normalizeH="0" noProof="0" dirty="0">
              <a:ln>
                <a:solidFill>
                  <a:schemeClr val="bg1"/>
                </a:solidFill>
              </a:ln>
              <a:solidFill>
                <a:srgbClr val="FFFFFF"/>
              </a:solidFill>
              <a:effectLst/>
              <a:uLnTx/>
              <a:uFillTx/>
            </a:endParaRPr>
          </a:p>
        </p:txBody>
      </p:sp>
    </p:spTree>
    <p:extLst>
      <p:ext uri="{BB962C8B-B14F-4D97-AF65-F5344CB8AC3E}">
        <p14:creationId xmlns:p14="http://schemas.microsoft.com/office/powerpoint/2010/main" val="140970257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1066800" y="286605"/>
            <a:ext cx="10058400" cy="1450757"/>
          </a:xfrm>
        </p:spPr>
        <p:txBody>
          <a:bodyPr/>
          <a:lstStyle/>
          <a:p>
            <a:pPr algn="ctr"/>
            <a:r>
              <a:rPr lang="en-US" b="1" dirty="0">
                <a:solidFill>
                  <a:schemeClr val="tx1"/>
                </a:solidFill>
              </a:rPr>
              <a:t>The Basics of Civil and Criminal Jurisdiction</a:t>
            </a:r>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207008" y="1845734"/>
            <a:ext cx="9918192" cy="4114800"/>
          </a:xfrm>
        </p:spPr>
        <p:txBody>
          <a:bodyPr numCol="1" spcCol="228600" anchor="t">
            <a:normAutofit fontScale="77500" lnSpcReduction="20000"/>
          </a:bodyPr>
          <a:lstStyle/>
          <a:p>
            <a:pPr marL="0" indent="0">
              <a:lnSpc>
                <a:spcPct val="120000"/>
              </a:lnSpc>
              <a:spcBef>
                <a:spcPts val="0"/>
              </a:spcBef>
              <a:spcAft>
                <a:spcPts val="0"/>
              </a:spcAft>
              <a:buNone/>
            </a:pPr>
            <a:r>
              <a:rPr lang="en-US" sz="3800" b="1" i="1" dirty="0">
                <a:solidFill>
                  <a:schemeClr val="tx1"/>
                </a:solidFill>
              </a:rPr>
              <a:t>Criminal jurisdiction </a:t>
            </a:r>
            <a:r>
              <a:rPr lang="en-US" sz="3800" dirty="0">
                <a:solidFill>
                  <a:schemeClr val="tx1"/>
                </a:solidFill>
              </a:rPr>
              <a:t>refers to the power of a court to prosecute a crime. Criminal cases are initiated by governments; Native Nations, states, or the federal government may be the prosecuting party. Those found guilty of a crime may be incarcerated and/or fined.</a:t>
            </a:r>
          </a:p>
          <a:p>
            <a:pPr marL="0" indent="0">
              <a:lnSpc>
                <a:spcPct val="120000"/>
              </a:lnSpc>
              <a:spcBef>
                <a:spcPts val="0"/>
              </a:spcBef>
              <a:spcAft>
                <a:spcPts val="0"/>
              </a:spcAft>
              <a:buNone/>
            </a:pPr>
            <a:endParaRPr lang="en-US" sz="3800" dirty="0">
              <a:solidFill>
                <a:schemeClr val="tx1"/>
              </a:solidFill>
            </a:endParaRPr>
          </a:p>
          <a:p>
            <a:pPr marL="0" indent="0">
              <a:lnSpc>
                <a:spcPct val="120000"/>
              </a:lnSpc>
              <a:spcBef>
                <a:spcPts val="0"/>
              </a:spcBef>
              <a:spcAft>
                <a:spcPts val="0"/>
              </a:spcAft>
              <a:buNone/>
            </a:pPr>
            <a:r>
              <a:rPr lang="en-US" sz="3800" b="1" i="1" dirty="0">
                <a:solidFill>
                  <a:schemeClr val="tx1"/>
                </a:solidFill>
              </a:rPr>
              <a:t>Civil jurisdiction </a:t>
            </a:r>
            <a:r>
              <a:rPr lang="en-US" sz="3800" dirty="0">
                <a:solidFill>
                  <a:schemeClr val="tx1"/>
                </a:solidFill>
              </a:rPr>
              <a:t>generally refers to the power of a court to handle lawsuits or actions between two private persons or parties. Generally, there is no risk of incarceration in a civil lawsuit.</a:t>
            </a:r>
          </a:p>
          <a:p>
            <a:pPr marL="0" indent="0">
              <a:lnSpc>
                <a:spcPct val="120000"/>
              </a:lnSpc>
              <a:spcBef>
                <a:spcPts val="0"/>
              </a:spcBef>
              <a:spcAft>
                <a:spcPts val="0"/>
              </a:spcAft>
              <a:buNone/>
            </a:pPr>
            <a:endParaRPr lang="en-US" sz="3800" dirty="0">
              <a:solidFill>
                <a:schemeClr val="tx1"/>
              </a:solidFill>
            </a:endParaRP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119</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a:t>
            </a:r>
            <a:fld id="{658F9906-8A01-4284-95C3-D7E25514F172}" type="slidenum">
              <a:rPr kumimoji="0" lang="en-US" sz="1800" b="0" i="0" u="none" strike="noStrike" kern="1200" cap="none" spc="0" normalizeH="0" noProof="0" smtClean="0">
                <a:ln>
                  <a:solidFill>
                    <a:schemeClr val="bg1"/>
                  </a:solidFill>
                </a:ln>
                <a:solidFill>
                  <a:srgbClr val="FFFFFF"/>
                </a:solidFill>
                <a:effectLst/>
                <a:uLnTx/>
                <a:uFillTx/>
              </a:rPr>
              <a:t>119</a:t>
            </a:fld>
            <a:endParaRPr kumimoji="0" lang="en-US" sz="1800" b="0" i="0" u="none" strike="noStrike" kern="1200" cap="none" spc="0" normalizeH="0" noProof="0" dirty="0">
              <a:ln>
                <a:solidFill>
                  <a:schemeClr val="bg1"/>
                </a:solidFill>
              </a:ln>
              <a:solidFill>
                <a:srgbClr val="FFFFFF"/>
              </a:solidFill>
              <a:effectLst/>
              <a:uLnTx/>
              <a:uFillTx/>
            </a:endParaRPr>
          </a:p>
        </p:txBody>
      </p:sp>
    </p:spTree>
    <p:extLst>
      <p:ext uri="{BB962C8B-B14F-4D97-AF65-F5344CB8AC3E}">
        <p14:creationId xmlns:p14="http://schemas.microsoft.com/office/powerpoint/2010/main" val="3830825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p:cNvSpPr>
            <a:spLocks noGrp="1"/>
          </p:cNvSpPr>
          <p:nvPr>
            <p:ph idx="1"/>
          </p:nvPr>
        </p:nvSpPr>
        <p:spPr>
          <a:xfrm>
            <a:off x="1066800" y="1845734"/>
            <a:ext cx="10058400" cy="4114800"/>
          </a:xfrm>
        </p:spPr>
        <p:txBody>
          <a:bodyPr numCol="1" spcCol="228600">
            <a:normAutofit/>
          </a:bodyPr>
          <a:lstStyle/>
          <a:p>
            <a:pPr marL="0" lvl="1" indent="0" algn="ctr">
              <a:lnSpc>
                <a:spcPct val="120000"/>
              </a:lnSpc>
              <a:spcBef>
                <a:spcPts val="0"/>
              </a:spcBef>
              <a:spcAft>
                <a:spcPts val="600"/>
              </a:spcAft>
              <a:buNone/>
            </a:pPr>
            <a:r>
              <a:rPr lang="en-US" sz="4000" b="1" dirty="0">
                <a:solidFill>
                  <a:schemeClr val="tx1"/>
                </a:solidFill>
              </a:rPr>
              <a:t> </a:t>
            </a:r>
            <a:br>
              <a:rPr lang="en-US" sz="4000" b="1" dirty="0">
                <a:solidFill>
                  <a:schemeClr val="tx1"/>
                </a:solidFill>
              </a:rPr>
            </a:br>
            <a:r>
              <a:rPr lang="en-US" sz="4000" b="1" i="1" dirty="0">
                <a:solidFill>
                  <a:schemeClr val="tx1"/>
                </a:solidFill>
              </a:rPr>
              <a:t>Anything of Value </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18EB80D7-FD8A-4ABC-A0B3-517A72CA6AC0}"/>
              </a:ext>
            </a:extLst>
          </p:cNvPr>
          <p:cNvSpPr txBox="1">
            <a:spLocks/>
          </p:cNvSpPr>
          <p:nvPr/>
        </p:nvSpPr>
        <p:spPr>
          <a:xfrm>
            <a:off x="1066800" y="286605"/>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b="1" dirty="0">
                <a:solidFill>
                  <a:schemeClr val="tx1"/>
                </a:solidFill>
              </a:rPr>
              <a:t>Small Group Exercise </a:t>
            </a:r>
          </a:p>
        </p:txBody>
      </p:sp>
      <p:sp>
        <p:nvSpPr>
          <p:cNvPr id="10"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1  </a:t>
            </a:r>
            <a:r>
              <a:rPr kumimoji="0" lang="en-US" sz="1800" b="0" i="0" u="none" strike="noStrike" kern="1200" cap="none" spc="0" normalizeH="0" noProof="0" dirty="0">
                <a:ln>
                  <a:solidFill>
                    <a:schemeClr val="bg1"/>
                  </a:solidFill>
                </a:ln>
                <a:solidFill>
                  <a:srgbClr val="FFFFFF"/>
                </a:solidFill>
                <a:effectLst/>
                <a:uLnTx/>
                <a:uFillTx/>
              </a:rPr>
              <a:t>|                                        Tribal Law and Policy Institute  |  12 </a:t>
            </a:r>
          </a:p>
        </p:txBody>
      </p:sp>
    </p:spTree>
    <p:extLst>
      <p:ext uri="{BB962C8B-B14F-4D97-AF65-F5344CB8AC3E}">
        <p14:creationId xmlns:p14="http://schemas.microsoft.com/office/powerpoint/2010/main" val="132539538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1066800" y="286605"/>
            <a:ext cx="10058400" cy="1450757"/>
          </a:xfrm>
        </p:spPr>
        <p:txBody>
          <a:bodyPr/>
          <a:lstStyle/>
          <a:p>
            <a:pPr algn="ctr"/>
            <a:r>
              <a:rPr lang="en-US" b="1" dirty="0">
                <a:solidFill>
                  <a:schemeClr val="tx1"/>
                </a:solidFill>
              </a:rPr>
              <a:t>Civil and Criminal Jurisdiction</a:t>
            </a:r>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216152" y="1845734"/>
            <a:ext cx="9909048" cy="4114800"/>
          </a:xfrm>
        </p:spPr>
        <p:txBody>
          <a:bodyPr numCol="1" spcCol="228600" anchor="t">
            <a:normAutofit fontScale="85000" lnSpcReduction="10000"/>
          </a:bodyPr>
          <a:lstStyle/>
          <a:p>
            <a:pPr marL="0" indent="0">
              <a:lnSpc>
                <a:spcPct val="120000"/>
              </a:lnSpc>
              <a:spcBef>
                <a:spcPts val="0"/>
              </a:spcBef>
              <a:spcAft>
                <a:spcPts val="0"/>
              </a:spcAft>
              <a:buNone/>
            </a:pPr>
            <a:r>
              <a:rPr lang="en-US" sz="3800" b="1" i="1" dirty="0">
                <a:solidFill>
                  <a:schemeClr val="tx1"/>
                </a:solidFill>
              </a:rPr>
              <a:t>Subject matter jurisdiction </a:t>
            </a:r>
            <a:r>
              <a:rPr lang="en-US" sz="3800" dirty="0">
                <a:solidFill>
                  <a:schemeClr val="tx1"/>
                </a:solidFill>
              </a:rPr>
              <a:t>generally refers to a court’s authority over a particular type of case. </a:t>
            </a:r>
          </a:p>
          <a:p>
            <a:pPr marL="0" indent="0">
              <a:lnSpc>
                <a:spcPct val="120000"/>
              </a:lnSpc>
              <a:spcBef>
                <a:spcPts val="0"/>
              </a:spcBef>
              <a:spcAft>
                <a:spcPts val="0"/>
              </a:spcAft>
              <a:buNone/>
            </a:pPr>
            <a:endParaRPr lang="en-US" sz="3800" dirty="0">
              <a:solidFill>
                <a:schemeClr val="tx1"/>
              </a:solidFill>
            </a:endParaRPr>
          </a:p>
          <a:p>
            <a:pPr marL="0" indent="0">
              <a:lnSpc>
                <a:spcPct val="120000"/>
              </a:lnSpc>
              <a:spcBef>
                <a:spcPts val="0"/>
              </a:spcBef>
              <a:spcAft>
                <a:spcPts val="0"/>
              </a:spcAft>
              <a:buNone/>
            </a:pPr>
            <a:r>
              <a:rPr lang="en-US" sz="3800" b="1" i="1" dirty="0">
                <a:solidFill>
                  <a:schemeClr val="tx1"/>
                </a:solidFill>
              </a:rPr>
              <a:t>Personal jurisdiction </a:t>
            </a:r>
            <a:r>
              <a:rPr lang="en-US" sz="3800" dirty="0">
                <a:solidFill>
                  <a:schemeClr val="tx1"/>
                </a:solidFill>
              </a:rPr>
              <a:t>refers to a court’s authority over specific people. Not all cases </a:t>
            </a:r>
            <a:r>
              <a:rPr lang="en-US" sz="3800" dirty="0" smtClean="0">
                <a:solidFill>
                  <a:schemeClr val="tx1"/>
                </a:solidFill>
              </a:rPr>
              <a:t>require </a:t>
            </a:r>
            <a:r>
              <a:rPr lang="en-US" sz="3800" dirty="0">
                <a:solidFill>
                  <a:schemeClr val="tx1"/>
                </a:solidFill>
              </a:rPr>
              <a:t>personal jurisdiction as a prerequisite to a court exercising jurisdiction. And, individuals can consent to a court’s jurisdiction. </a:t>
            </a: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120</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a:t>
            </a:r>
            <a:fld id="{C2CE35C7-BCBD-4C1D-8EBD-5FF52FFD01E6}" type="slidenum">
              <a:rPr kumimoji="0" lang="en-US" sz="1800" b="0" i="0" u="none" strike="noStrike" kern="1200" cap="none" spc="0" normalizeH="0" noProof="0" smtClean="0">
                <a:ln>
                  <a:solidFill>
                    <a:schemeClr val="bg1"/>
                  </a:solidFill>
                </a:ln>
                <a:solidFill>
                  <a:srgbClr val="FFFFFF"/>
                </a:solidFill>
                <a:effectLst/>
                <a:uLnTx/>
                <a:uFillTx/>
              </a:rPr>
              <a:t>120</a:t>
            </a:fld>
            <a:endParaRPr kumimoji="0" lang="en-US" sz="1800" b="0" i="0" u="none" strike="noStrike" kern="1200" cap="none" spc="0" normalizeH="0" noProof="0" dirty="0">
              <a:ln>
                <a:solidFill>
                  <a:schemeClr val="bg1"/>
                </a:solidFill>
              </a:ln>
              <a:solidFill>
                <a:srgbClr val="FFFFFF"/>
              </a:solidFill>
              <a:effectLst/>
              <a:uLnTx/>
              <a:uFillTx/>
            </a:endParaRPr>
          </a:p>
        </p:txBody>
      </p:sp>
    </p:spTree>
    <p:extLst>
      <p:ext uri="{BB962C8B-B14F-4D97-AF65-F5344CB8AC3E}">
        <p14:creationId xmlns:p14="http://schemas.microsoft.com/office/powerpoint/2010/main" val="299800703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1066800" y="286605"/>
            <a:ext cx="10058400" cy="1450757"/>
          </a:xfrm>
        </p:spPr>
        <p:txBody>
          <a:bodyPr/>
          <a:lstStyle/>
          <a:p>
            <a:pPr algn="ctr"/>
            <a:r>
              <a:rPr lang="en-US" b="1" dirty="0">
                <a:solidFill>
                  <a:schemeClr val="tx1"/>
                </a:solidFill>
              </a:rPr>
              <a:t>Navigating Criminal Jurisdiction </a:t>
            </a:r>
            <a:br>
              <a:rPr lang="en-US" b="1" dirty="0">
                <a:solidFill>
                  <a:schemeClr val="tx1"/>
                </a:solidFill>
              </a:rPr>
            </a:br>
            <a:r>
              <a:rPr lang="en-US" b="1" dirty="0">
                <a:solidFill>
                  <a:schemeClr val="tx1"/>
                </a:solidFill>
              </a:rPr>
              <a:t>in Indian country</a:t>
            </a:r>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216152" y="1845734"/>
            <a:ext cx="9909048" cy="4114800"/>
          </a:xfrm>
        </p:spPr>
        <p:txBody>
          <a:bodyPr numCol="1" spcCol="228600" anchor="t">
            <a:normAutofit/>
          </a:bodyPr>
          <a:lstStyle/>
          <a:p>
            <a:pPr marL="0" indent="0">
              <a:lnSpc>
                <a:spcPct val="100000"/>
              </a:lnSpc>
              <a:spcBef>
                <a:spcPts val="0"/>
              </a:spcBef>
              <a:spcAft>
                <a:spcPts val="0"/>
              </a:spcAft>
              <a:buNone/>
            </a:pPr>
            <a:r>
              <a:rPr lang="en-US" sz="3600" dirty="0">
                <a:solidFill>
                  <a:schemeClr val="tx1"/>
                </a:solidFill>
              </a:rPr>
              <a:t>Three sovereigns may be involved in sex trafficking cases involving Native people: </a:t>
            </a:r>
            <a:r>
              <a:rPr lang="en-US" sz="3600" b="1" i="1" dirty="0">
                <a:solidFill>
                  <a:schemeClr val="tx1"/>
                </a:solidFill>
              </a:rPr>
              <a:t>tribes, federal government, and states. </a:t>
            </a:r>
          </a:p>
          <a:p>
            <a:pPr marL="0" indent="0">
              <a:lnSpc>
                <a:spcPct val="100000"/>
              </a:lnSpc>
              <a:spcBef>
                <a:spcPts val="0"/>
              </a:spcBef>
              <a:spcAft>
                <a:spcPts val="0"/>
              </a:spcAft>
              <a:buNone/>
            </a:pPr>
            <a:endParaRPr lang="en-US" sz="3600" b="1" i="1" dirty="0">
              <a:solidFill>
                <a:schemeClr val="tx1"/>
              </a:solidFill>
            </a:endParaRPr>
          </a:p>
          <a:p>
            <a:pPr marL="0" indent="0">
              <a:lnSpc>
                <a:spcPct val="100000"/>
              </a:lnSpc>
              <a:spcBef>
                <a:spcPts val="0"/>
              </a:spcBef>
              <a:spcAft>
                <a:spcPts val="0"/>
              </a:spcAft>
              <a:buNone/>
            </a:pPr>
            <a:r>
              <a:rPr lang="en-US" sz="3200" dirty="0">
                <a:solidFill>
                  <a:schemeClr val="tx1"/>
                </a:solidFill>
              </a:rPr>
              <a:t>Generally, Native Nations that create tribal trafficking laws will be able to prosecute Indian sex traffickers within the limits of their tribal criminal jurisdiction.</a:t>
            </a:r>
            <a:endParaRPr lang="en-US" sz="7200" dirty="0">
              <a:solidFill>
                <a:schemeClr val="tx1"/>
              </a:solidFill>
            </a:endParaRP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a:t>
            </a:r>
            <a:fld id="{D379B25F-8EE8-48E6-9E5B-FA56E7C26EBF}" type="slidenum">
              <a:rPr kumimoji="0" lang="en-US" sz="1800" b="0" i="0" u="none" strike="noStrike" kern="1200" cap="none" spc="0" normalizeH="0" noProof="0" smtClean="0">
                <a:ln>
                  <a:solidFill>
                    <a:schemeClr val="bg1"/>
                  </a:solidFill>
                </a:ln>
                <a:solidFill>
                  <a:srgbClr val="FFFFFF"/>
                </a:solidFill>
                <a:effectLst/>
                <a:uLnTx/>
                <a:uFillTx/>
              </a:rPr>
              <a:t>121</a:t>
            </a:fld>
            <a:endParaRPr kumimoji="0" lang="en-US" sz="1800" b="0" i="0" u="none" strike="noStrike" kern="1200" cap="none" spc="0" normalizeH="0" noProof="0" dirty="0">
              <a:ln>
                <a:solidFill>
                  <a:schemeClr val="bg1"/>
                </a:solidFill>
              </a:ln>
              <a:solidFill>
                <a:srgbClr val="FFFFFF"/>
              </a:solidFill>
              <a:effectLst/>
              <a:uLnTx/>
              <a:uFillTx/>
            </a:endParaRPr>
          </a:p>
        </p:txBody>
      </p:sp>
    </p:spTree>
    <p:extLst>
      <p:ext uri="{BB962C8B-B14F-4D97-AF65-F5344CB8AC3E}">
        <p14:creationId xmlns:p14="http://schemas.microsoft.com/office/powerpoint/2010/main" val="316736925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1066800" y="286605"/>
            <a:ext cx="10058400" cy="1450757"/>
          </a:xfrm>
        </p:spPr>
        <p:txBody>
          <a:bodyPr/>
          <a:lstStyle/>
          <a:p>
            <a:pPr algn="ctr"/>
            <a:r>
              <a:rPr lang="en-US" b="1" dirty="0">
                <a:solidFill>
                  <a:schemeClr val="tx1"/>
                </a:solidFill>
              </a:rPr>
              <a:t>Navigating Criminal Jurisdiction </a:t>
            </a:r>
            <a:br>
              <a:rPr lang="en-US" b="1" dirty="0">
                <a:solidFill>
                  <a:schemeClr val="tx1"/>
                </a:solidFill>
              </a:rPr>
            </a:br>
            <a:r>
              <a:rPr lang="en-US" b="1" dirty="0">
                <a:solidFill>
                  <a:schemeClr val="tx1"/>
                </a:solidFill>
              </a:rPr>
              <a:t>in Indian country</a:t>
            </a:r>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170432" y="1845734"/>
            <a:ext cx="10021824" cy="4448638"/>
          </a:xfrm>
        </p:spPr>
        <p:txBody>
          <a:bodyPr numCol="1" spcCol="228600" anchor="t">
            <a:normAutofit fontScale="92500" lnSpcReduction="20000"/>
          </a:bodyPr>
          <a:lstStyle/>
          <a:p>
            <a:pPr>
              <a:buClr>
                <a:srgbClr val="7030A0"/>
              </a:buClr>
              <a:buFont typeface="Arial" panose="020B0604020202020204" pitchFamily="34" charset="0"/>
              <a:buChar char="•"/>
            </a:pPr>
            <a:r>
              <a:rPr lang="en-US" sz="3600" dirty="0" smtClean="0">
                <a:solidFill>
                  <a:schemeClr val="tx1"/>
                </a:solidFill>
              </a:rPr>
              <a:t> In </a:t>
            </a:r>
            <a:r>
              <a:rPr lang="en-US" sz="3600" dirty="0">
                <a:solidFill>
                  <a:schemeClr val="tx1"/>
                </a:solidFill>
              </a:rPr>
              <a:t>tribal court, the question of which sovereign(s) may have jurisdiction over a crime is a complex one that asks a series of subquestions: </a:t>
            </a:r>
            <a:endParaRPr lang="en-US" sz="3600" dirty="0" smtClean="0">
              <a:solidFill>
                <a:schemeClr val="tx1"/>
              </a:solidFill>
            </a:endParaRPr>
          </a:p>
          <a:p>
            <a:pPr lvl="2">
              <a:buClr>
                <a:srgbClr val="7030A0"/>
              </a:buClr>
              <a:buFont typeface="Arial" panose="020B0604020202020204" pitchFamily="34" charset="0"/>
              <a:buChar char="•"/>
            </a:pPr>
            <a:r>
              <a:rPr lang="en-US" sz="3200" dirty="0" smtClean="0">
                <a:solidFill>
                  <a:schemeClr val="tx1"/>
                </a:solidFill>
              </a:rPr>
              <a:t>Was </a:t>
            </a:r>
            <a:r>
              <a:rPr lang="en-US" sz="3200" dirty="0">
                <a:solidFill>
                  <a:schemeClr val="tx1"/>
                </a:solidFill>
              </a:rPr>
              <a:t>the perpetrator Indian or non-Indian? </a:t>
            </a:r>
            <a:endParaRPr lang="en-US" sz="3200" dirty="0" smtClean="0">
              <a:solidFill>
                <a:schemeClr val="tx1"/>
              </a:solidFill>
            </a:endParaRPr>
          </a:p>
          <a:p>
            <a:pPr lvl="2">
              <a:buClr>
                <a:srgbClr val="7030A0"/>
              </a:buClr>
              <a:buFont typeface="Arial" panose="020B0604020202020204" pitchFamily="34" charset="0"/>
              <a:buChar char="•"/>
            </a:pPr>
            <a:r>
              <a:rPr lang="en-US" sz="3200" dirty="0" smtClean="0">
                <a:solidFill>
                  <a:schemeClr val="tx1"/>
                </a:solidFill>
              </a:rPr>
              <a:t>Was </a:t>
            </a:r>
            <a:r>
              <a:rPr lang="en-US" sz="3200" dirty="0">
                <a:solidFill>
                  <a:schemeClr val="tx1"/>
                </a:solidFill>
              </a:rPr>
              <a:t>the victim Indian or non-Indian? </a:t>
            </a:r>
            <a:endParaRPr lang="en-US" sz="3200" dirty="0" smtClean="0">
              <a:solidFill>
                <a:schemeClr val="tx1"/>
              </a:solidFill>
            </a:endParaRPr>
          </a:p>
          <a:p>
            <a:pPr lvl="2">
              <a:buClr>
                <a:srgbClr val="7030A0"/>
              </a:buClr>
              <a:buFont typeface="Arial" panose="020B0604020202020204" pitchFamily="34" charset="0"/>
              <a:buChar char="•"/>
            </a:pPr>
            <a:r>
              <a:rPr lang="en-US" sz="3200" dirty="0" smtClean="0">
                <a:solidFill>
                  <a:schemeClr val="tx1"/>
                </a:solidFill>
              </a:rPr>
              <a:t>What </a:t>
            </a:r>
            <a:r>
              <a:rPr lang="en-US" sz="3200" dirty="0">
                <a:solidFill>
                  <a:schemeClr val="tx1"/>
                </a:solidFill>
              </a:rPr>
              <a:t>was the </a:t>
            </a:r>
            <a:r>
              <a:rPr lang="en-US" sz="3200" dirty="0" smtClean="0">
                <a:solidFill>
                  <a:schemeClr val="tx1"/>
                </a:solidFill>
              </a:rPr>
              <a:t>crime?</a:t>
            </a:r>
          </a:p>
          <a:p>
            <a:pPr lvl="2">
              <a:buClr>
                <a:srgbClr val="7030A0"/>
              </a:buClr>
              <a:buFont typeface="Arial" panose="020B0604020202020204" pitchFamily="34" charset="0"/>
              <a:buChar char="•"/>
            </a:pPr>
            <a:r>
              <a:rPr lang="en-US" sz="3200" dirty="0" smtClean="0">
                <a:solidFill>
                  <a:schemeClr val="tx1"/>
                </a:solidFill>
              </a:rPr>
              <a:t>Where </a:t>
            </a:r>
            <a:r>
              <a:rPr lang="en-US" sz="3200" dirty="0">
                <a:solidFill>
                  <a:schemeClr val="tx1"/>
                </a:solidFill>
              </a:rPr>
              <a:t>did the crime occur?</a:t>
            </a:r>
          </a:p>
          <a:p>
            <a:endParaRPr lang="en-US" sz="3600" dirty="0">
              <a:solidFill>
                <a:schemeClr val="tx1"/>
              </a:solidFill>
            </a:endParaRPr>
          </a:p>
          <a:p>
            <a:pPr>
              <a:buClr>
                <a:srgbClr val="7030A0"/>
              </a:buClr>
              <a:buFont typeface="Arial" panose="020B0604020202020204" pitchFamily="34" charset="0"/>
              <a:buChar char="•"/>
            </a:pPr>
            <a:r>
              <a:rPr lang="en-US" sz="36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The </a:t>
            </a: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Indian law jurisdictional analysis provided above will apply </a:t>
            </a:r>
            <a:r>
              <a:rPr lang="en-US" sz="36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only</a:t>
            </a: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to crimes being prosecuted in tribal court.</a:t>
            </a:r>
            <a:endParaRPr lang="en-US" sz="3600" dirty="0">
              <a:solidFill>
                <a:schemeClr val="tx1"/>
              </a:solidFill>
            </a:endParaRP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122</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a:t>
            </a:r>
            <a:fld id="{98AD68D3-9BAC-47CE-83C3-91B0A13E6633}" type="slidenum">
              <a:rPr kumimoji="0" lang="en-US" sz="1800" b="0" i="0" u="none" strike="noStrike" kern="1200" cap="none" spc="0" normalizeH="0" noProof="0" smtClean="0">
                <a:ln>
                  <a:solidFill>
                    <a:schemeClr val="bg1"/>
                  </a:solidFill>
                </a:ln>
                <a:solidFill>
                  <a:srgbClr val="FFFFFF"/>
                </a:solidFill>
                <a:effectLst/>
                <a:uLnTx/>
                <a:uFillTx/>
              </a:rPr>
              <a:t>122</a:t>
            </a:fld>
            <a:endParaRPr kumimoji="0" lang="en-US" sz="1800" b="0" i="0" u="none" strike="noStrike" kern="1200" cap="none" spc="0" normalizeH="0" noProof="0" dirty="0">
              <a:ln>
                <a:solidFill>
                  <a:schemeClr val="bg1"/>
                </a:solidFill>
              </a:ln>
              <a:solidFill>
                <a:srgbClr val="FFFFFF"/>
              </a:solidFill>
              <a:effectLst/>
              <a:uLnTx/>
              <a:uFillTx/>
            </a:endParaRPr>
          </a:p>
        </p:txBody>
      </p:sp>
    </p:spTree>
    <p:extLst>
      <p:ext uri="{BB962C8B-B14F-4D97-AF65-F5344CB8AC3E}">
        <p14:creationId xmlns:p14="http://schemas.microsoft.com/office/powerpoint/2010/main" val="217435093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1066800" y="286605"/>
            <a:ext cx="10058400" cy="1450757"/>
          </a:xfrm>
        </p:spPr>
        <p:txBody>
          <a:bodyPr/>
          <a:lstStyle/>
          <a:p>
            <a:pPr algn="ctr"/>
            <a:r>
              <a:rPr lang="en-US" b="1" dirty="0">
                <a:solidFill>
                  <a:schemeClr val="tx1"/>
                </a:solidFill>
              </a:rPr>
              <a:t>Criminal Legal Advocacy</a:t>
            </a:r>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197864" y="1845734"/>
            <a:ext cx="9927336" cy="4114800"/>
          </a:xfrm>
        </p:spPr>
        <p:txBody>
          <a:bodyPr numCol="1" spcCol="228600" anchor="t">
            <a:normAutofit/>
          </a:bodyPr>
          <a:lstStyle/>
          <a:p>
            <a:pPr marL="0" indent="0">
              <a:lnSpc>
                <a:spcPct val="100000"/>
              </a:lnSpc>
              <a:spcBef>
                <a:spcPts val="0"/>
              </a:spcBef>
              <a:spcAft>
                <a:spcPts val="0"/>
              </a:spcAft>
              <a:buNone/>
            </a:pPr>
            <a:r>
              <a:rPr lang="en-US" sz="3200" dirty="0">
                <a:solidFill>
                  <a:schemeClr val="tx1"/>
                </a:solidFill>
              </a:rPr>
              <a:t>Victims can enter the criminal justice system in one of two ways: being charged with a crime or being the victim of a crime. </a:t>
            </a:r>
          </a:p>
          <a:p>
            <a:pPr marL="0" indent="0">
              <a:lnSpc>
                <a:spcPct val="100000"/>
              </a:lnSpc>
              <a:spcBef>
                <a:spcPts val="0"/>
              </a:spcBef>
              <a:spcAft>
                <a:spcPts val="0"/>
              </a:spcAft>
              <a:buNone/>
            </a:pPr>
            <a:endParaRPr lang="en-US" sz="3200" dirty="0">
              <a:solidFill>
                <a:schemeClr val="tx1"/>
              </a:solidFill>
            </a:endParaRPr>
          </a:p>
          <a:p>
            <a:pPr marL="0" indent="0">
              <a:lnSpc>
                <a:spcPct val="100000"/>
              </a:lnSpc>
              <a:spcBef>
                <a:spcPts val="0"/>
              </a:spcBef>
              <a:spcAft>
                <a:spcPts val="0"/>
              </a:spcAft>
              <a:buNone/>
            </a:pPr>
            <a:r>
              <a:rPr lang="en-US" sz="3200" dirty="0">
                <a:solidFill>
                  <a:schemeClr val="tx1"/>
                </a:solidFill>
              </a:rPr>
              <a:t>Victims fear possible arrest and criminal prosecution resulting from reporting sex trafficking. </a:t>
            </a:r>
            <a:endParaRPr lang="en-US" sz="4800" dirty="0">
              <a:solidFill>
                <a:schemeClr val="tx1"/>
              </a:solidFill>
            </a:endParaRP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123</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123 </a:t>
            </a:r>
          </a:p>
        </p:txBody>
      </p:sp>
    </p:spTree>
    <p:extLst>
      <p:ext uri="{BB962C8B-B14F-4D97-AF65-F5344CB8AC3E}">
        <p14:creationId xmlns:p14="http://schemas.microsoft.com/office/powerpoint/2010/main" val="301727308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1066800" y="286605"/>
            <a:ext cx="10058400" cy="1450757"/>
          </a:xfrm>
        </p:spPr>
        <p:txBody>
          <a:bodyPr/>
          <a:lstStyle/>
          <a:p>
            <a:pPr algn="ctr"/>
            <a:r>
              <a:rPr lang="en-US" b="1" dirty="0">
                <a:solidFill>
                  <a:schemeClr val="tx1"/>
                </a:solidFill>
              </a:rPr>
              <a:t>Overview of the Criminal Process</a:t>
            </a: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124</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a:t>
            </a:r>
            <a:fld id="{2FCF7AA9-2A61-4FEF-B377-CD709BBD0E23}" type="slidenum">
              <a:rPr kumimoji="0" lang="en-US" sz="1800" b="0" i="0" u="none" strike="noStrike" kern="1200" cap="none" spc="0" normalizeH="0" noProof="0" smtClean="0">
                <a:ln>
                  <a:solidFill>
                    <a:schemeClr val="bg1"/>
                  </a:solidFill>
                </a:ln>
                <a:solidFill>
                  <a:srgbClr val="FFFFFF"/>
                </a:solidFill>
                <a:effectLst/>
                <a:uLnTx/>
                <a:uFillTx/>
              </a:rPr>
              <a:t>124</a:t>
            </a:fld>
            <a:r>
              <a:rPr kumimoji="0" lang="en-US" sz="1800" b="0" i="0" u="none" strike="noStrike" kern="1200" cap="none" spc="0" normalizeH="0" noProof="0" dirty="0">
                <a:ln>
                  <a:solidFill>
                    <a:schemeClr val="bg1"/>
                  </a:solidFill>
                </a:ln>
                <a:solidFill>
                  <a:srgbClr val="FFFFFF"/>
                </a:solidFill>
                <a:effectLst/>
                <a:uLnTx/>
                <a:uFillTx/>
              </a:rPr>
              <a:t> </a:t>
            </a:r>
          </a:p>
        </p:txBody>
      </p:sp>
      <p:pic>
        <p:nvPicPr>
          <p:cNvPr id="3" name="Picture 2"/>
          <p:cNvPicPr>
            <a:picLocks noChangeAspect="1"/>
          </p:cNvPicPr>
          <p:nvPr/>
        </p:nvPicPr>
        <p:blipFill>
          <a:blip r:embed="rId4"/>
          <a:stretch>
            <a:fillRect/>
          </a:stretch>
        </p:blipFill>
        <p:spPr>
          <a:xfrm>
            <a:off x="225043" y="1915613"/>
            <a:ext cx="11741914" cy="4200508"/>
          </a:xfrm>
          <a:prstGeom prst="rect">
            <a:avLst/>
          </a:prstGeom>
        </p:spPr>
      </p:pic>
    </p:spTree>
    <p:extLst>
      <p:ext uri="{BB962C8B-B14F-4D97-AF65-F5344CB8AC3E}">
        <p14:creationId xmlns:p14="http://schemas.microsoft.com/office/powerpoint/2010/main" val="18813593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6800" y="286605"/>
            <a:ext cx="10058400" cy="1450757"/>
          </a:xfrm>
        </p:spPr>
        <p:txBody>
          <a:bodyPr/>
          <a:lstStyle/>
          <a:p>
            <a:pPr algn="ctr"/>
            <a:r>
              <a:rPr lang="en-US" b="1" dirty="0">
                <a:solidFill>
                  <a:schemeClr val="tx1"/>
                </a:solidFill>
              </a:rPr>
              <a:t>Victim’s Rights Laws</a:t>
            </a:r>
          </a:p>
        </p:txBody>
      </p:sp>
      <p:sp>
        <p:nvSpPr>
          <p:cNvPr id="4" name="Content Placeholder 3"/>
          <p:cNvSpPr>
            <a:spLocks noGrp="1"/>
          </p:cNvSpPr>
          <p:nvPr>
            <p:ph idx="1"/>
          </p:nvPr>
        </p:nvSpPr>
        <p:spPr>
          <a:xfrm>
            <a:off x="1197864" y="1845734"/>
            <a:ext cx="9927336" cy="4114800"/>
          </a:xfrm>
        </p:spPr>
        <p:txBody>
          <a:bodyPr>
            <a:normAutofit fontScale="77500" lnSpcReduction="20000"/>
          </a:bodyPr>
          <a:lstStyle/>
          <a:p>
            <a:pPr marL="342900" lvl="1" indent="-342900">
              <a:lnSpc>
                <a:spcPct val="100000"/>
              </a:lnSpc>
              <a:spcBef>
                <a:spcPts val="0"/>
              </a:spcBef>
              <a:spcAft>
                <a:spcPts val="0"/>
              </a:spcAft>
              <a:buClr>
                <a:srgbClr val="7030A0"/>
              </a:buClr>
              <a:buFont typeface="Arial" panose="020B0604020202020204" pitchFamily="34" charset="0"/>
              <a:buChar char="•"/>
            </a:pPr>
            <a:r>
              <a:rPr lang="en-US" sz="4100" dirty="0">
                <a:solidFill>
                  <a:schemeClr val="tx1"/>
                </a:solidFill>
              </a:rPr>
              <a:t>Every state (plus Washington, D.C., and several territories) has created a body of law granting basic rights and protections for victims of crimes during the criminal process.</a:t>
            </a:r>
          </a:p>
          <a:p>
            <a:pPr marL="342900" lvl="1" indent="-342900">
              <a:lnSpc>
                <a:spcPct val="100000"/>
              </a:lnSpc>
              <a:spcBef>
                <a:spcPts val="0"/>
              </a:spcBef>
              <a:spcAft>
                <a:spcPts val="0"/>
              </a:spcAft>
              <a:buClr>
                <a:srgbClr val="7030A0"/>
              </a:buClr>
              <a:buFont typeface="Arial" panose="020B0604020202020204" pitchFamily="34" charset="0"/>
              <a:buChar char="•"/>
            </a:pPr>
            <a:endParaRPr lang="en-US" sz="4100" dirty="0">
              <a:solidFill>
                <a:schemeClr val="tx1"/>
              </a:solidFill>
            </a:endParaRPr>
          </a:p>
          <a:p>
            <a:pPr marL="342900" lvl="1" indent="-342900">
              <a:lnSpc>
                <a:spcPct val="100000"/>
              </a:lnSpc>
              <a:spcBef>
                <a:spcPts val="0"/>
              </a:spcBef>
              <a:spcAft>
                <a:spcPts val="0"/>
              </a:spcAft>
              <a:buClr>
                <a:srgbClr val="7030A0"/>
              </a:buClr>
              <a:buFont typeface="Arial" panose="020B0604020202020204" pitchFamily="34" charset="0"/>
              <a:buChar char="•"/>
            </a:pPr>
            <a:r>
              <a:rPr lang="en-US" sz="4100" dirty="0">
                <a:solidFill>
                  <a:schemeClr val="tx1"/>
                </a:solidFill>
              </a:rPr>
              <a:t>Access to victim’s rights laws are important because they ensure that victims are informed of, and allowed to participate in, state and federal criminal processes.</a:t>
            </a:r>
          </a:p>
          <a:p>
            <a:pPr marL="342900" lvl="1" indent="-342900">
              <a:lnSpc>
                <a:spcPct val="100000"/>
              </a:lnSpc>
              <a:spcBef>
                <a:spcPts val="0"/>
              </a:spcBef>
              <a:spcAft>
                <a:spcPts val="0"/>
              </a:spcAft>
              <a:buClr>
                <a:srgbClr val="7030A0"/>
              </a:buClr>
              <a:buFont typeface="Arial" panose="020B0604020202020204" pitchFamily="34" charset="0"/>
              <a:buChar char="•"/>
            </a:pPr>
            <a:endParaRPr lang="en-US" sz="4100" dirty="0">
              <a:solidFill>
                <a:schemeClr val="tx1"/>
              </a:solidFill>
            </a:endParaRPr>
          </a:p>
          <a:p>
            <a:pPr marL="342900" lvl="1" indent="-342900">
              <a:lnSpc>
                <a:spcPct val="100000"/>
              </a:lnSpc>
              <a:spcBef>
                <a:spcPts val="0"/>
              </a:spcBef>
              <a:spcAft>
                <a:spcPts val="0"/>
              </a:spcAft>
              <a:buClr>
                <a:srgbClr val="7030A0"/>
              </a:buClr>
              <a:buFont typeface="Arial" panose="020B0604020202020204" pitchFamily="34" charset="0"/>
              <a:buChar char="•"/>
            </a:pPr>
            <a:r>
              <a:rPr lang="en-US" sz="4100" dirty="0">
                <a:solidFill>
                  <a:schemeClr val="tx1"/>
                </a:solidFill>
              </a:rPr>
              <a:t>Several Native Nations have victim’s rights laws.</a:t>
            </a:r>
          </a:p>
          <a:p>
            <a:pPr marL="0" lvl="1" indent="0">
              <a:lnSpc>
                <a:spcPct val="100000"/>
              </a:lnSpc>
              <a:spcBef>
                <a:spcPts val="0"/>
              </a:spcBef>
              <a:spcAft>
                <a:spcPts val="0"/>
              </a:spcAft>
              <a:buNone/>
            </a:pPr>
            <a:endParaRPr lang="en-US" sz="2800" dirty="0">
              <a:solidFill>
                <a:schemeClr val="tx1"/>
              </a:solidFill>
            </a:endParaRP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125</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a:t>
            </a:r>
            <a:fld id="{08DE9CEE-4CF2-4395-9521-6474CA330E79}" type="slidenum">
              <a:rPr kumimoji="0" lang="en-US" sz="1800" b="0" i="0" u="none" strike="noStrike" kern="1200" cap="none" spc="0" normalizeH="0" noProof="0" smtClean="0">
                <a:ln>
                  <a:solidFill>
                    <a:schemeClr val="bg1"/>
                  </a:solidFill>
                </a:ln>
                <a:solidFill>
                  <a:srgbClr val="FFFFFF"/>
                </a:solidFill>
                <a:effectLst/>
                <a:uLnTx/>
                <a:uFillTx/>
              </a:rPr>
              <a:t>125</a:t>
            </a:fld>
            <a:endParaRPr kumimoji="0" lang="en-US" sz="1800" b="0" i="0" u="none" strike="noStrike" kern="1200" cap="none" spc="0" normalizeH="0" noProof="0" dirty="0">
              <a:ln>
                <a:solidFill>
                  <a:schemeClr val="bg1"/>
                </a:solidFill>
              </a:ln>
              <a:solidFill>
                <a:srgbClr val="FFFFFF"/>
              </a:solidFill>
              <a:effectLst/>
              <a:uLnTx/>
              <a:uFillTx/>
            </a:endParaRPr>
          </a:p>
        </p:txBody>
      </p:sp>
    </p:spTree>
    <p:extLst>
      <p:ext uri="{BB962C8B-B14F-4D97-AF65-F5344CB8AC3E}">
        <p14:creationId xmlns:p14="http://schemas.microsoft.com/office/powerpoint/2010/main" val="123201648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6800" y="286605"/>
            <a:ext cx="10058400" cy="1450757"/>
          </a:xfrm>
        </p:spPr>
        <p:txBody>
          <a:bodyPr/>
          <a:lstStyle/>
          <a:p>
            <a:pPr algn="ctr"/>
            <a:r>
              <a:rPr lang="en-US" b="1" dirty="0">
                <a:solidFill>
                  <a:schemeClr val="tx1"/>
                </a:solidFill>
              </a:rPr>
              <a:t>Victim’s Rights Laws</a:t>
            </a:r>
          </a:p>
        </p:txBody>
      </p:sp>
      <p:sp>
        <p:nvSpPr>
          <p:cNvPr id="4" name="Content Placeholder 3"/>
          <p:cNvSpPr>
            <a:spLocks noGrp="1"/>
          </p:cNvSpPr>
          <p:nvPr>
            <p:ph idx="1"/>
          </p:nvPr>
        </p:nvSpPr>
        <p:spPr>
          <a:xfrm>
            <a:off x="1243584" y="1845734"/>
            <a:ext cx="9881616" cy="4114800"/>
          </a:xfrm>
        </p:spPr>
        <p:txBody>
          <a:bodyPr>
            <a:normAutofit lnSpcReduction="10000"/>
          </a:bodyPr>
          <a:lstStyle/>
          <a:p>
            <a:pPr marL="0" lvl="1" indent="0">
              <a:lnSpc>
                <a:spcPct val="100000"/>
              </a:lnSpc>
              <a:spcBef>
                <a:spcPts val="0"/>
              </a:spcBef>
              <a:spcAft>
                <a:spcPts val="0"/>
              </a:spcAft>
              <a:buNone/>
            </a:pPr>
            <a:r>
              <a:rPr lang="en-US" sz="4000" dirty="0">
                <a:solidFill>
                  <a:schemeClr val="tx1"/>
                </a:solidFill>
              </a:rPr>
              <a:t>Generally, sex trafficking victims’ rights may include the following: </a:t>
            </a:r>
          </a:p>
          <a:p>
            <a:pPr marL="0" lvl="1" indent="0">
              <a:lnSpc>
                <a:spcPct val="100000"/>
              </a:lnSpc>
              <a:spcBef>
                <a:spcPts val="0"/>
              </a:spcBef>
              <a:spcAft>
                <a:spcPts val="0"/>
              </a:spcAft>
              <a:buNone/>
            </a:pPr>
            <a:endParaRPr lang="en-US" sz="4000" dirty="0">
              <a:solidFill>
                <a:schemeClr val="tx1"/>
              </a:solidFill>
            </a:endParaRPr>
          </a:p>
          <a:p>
            <a:pPr marL="463550" lvl="1" indent="-231775">
              <a:lnSpc>
                <a:spcPct val="100000"/>
              </a:lnSpc>
              <a:spcBef>
                <a:spcPts val="0"/>
              </a:spcBef>
              <a:spcAft>
                <a:spcPts val="0"/>
              </a:spcAft>
              <a:buClr>
                <a:srgbClr val="7030A0"/>
              </a:buClr>
              <a:buFont typeface="Arial" panose="020B0604020202020204" pitchFamily="34" charset="0"/>
              <a:buChar char="•"/>
            </a:pPr>
            <a:r>
              <a:rPr lang="en-US" sz="4000" dirty="0">
                <a:solidFill>
                  <a:schemeClr val="tx1"/>
                </a:solidFill>
              </a:rPr>
              <a:t>Right to attend hearings;</a:t>
            </a:r>
          </a:p>
          <a:p>
            <a:pPr marL="463550" lvl="1" indent="-231775">
              <a:lnSpc>
                <a:spcPct val="100000"/>
              </a:lnSpc>
              <a:spcBef>
                <a:spcPts val="0"/>
              </a:spcBef>
              <a:spcAft>
                <a:spcPts val="0"/>
              </a:spcAft>
              <a:buClr>
                <a:srgbClr val="7030A0"/>
              </a:buClr>
              <a:buFont typeface="Arial" panose="020B0604020202020204" pitchFamily="34" charset="0"/>
              <a:buChar char="•"/>
            </a:pPr>
            <a:r>
              <a:rPr lang="en-US" sz="4000" dirty="0">
                <a:solidFill>
                  <a:schemeClr val="tx1"/>
                </a:solidFill>
              </a:rPr>
              <a:t>Right to compensation;</a:t>
            </a:r>
          </a:p>
          <a:p>
            <a:pPr marL="463550" lvl="1" indent="-231775">
              <a:lnSpc>
                <a:spcPct val="100000"/>
              </a:lnSpc>
              <a:spcBef>
                <a:spcPts val="0"/>
              </a:spcBef>
              <a:spcAft>
                <a:spcPts val="0"/>
              </a:spcAft>
              <a:buClr>
                <a:srgbClr val="7030A0"/>
              </a:buClr>
              <a:buFont typeface="Arial" panose="020B0604020202020204" pitchFamily="34" charset="0"/>
              <a:buChar char="•"/>
            </a:pPr>
            <a:r>
              <a:rPr lang="en-US" sz="4000" dirty="0">
                <a:solidFill>
                  <a:schemeClr val="tx1"/>
                </a:solidFill>
              </a:rPr>
              <a:t>Right to be heard; and</a:t>
            </a:r>
          </a:p>
          <a:p>
            <a:pPr marL="463550" lvl="1" indent="-231775">
              <a:lnSpc>
                <a:spcPct val="100000"/>
              </a:lnSpc>
              <a:spcBef>
                <a:spcPts val="0"/>
              </a:spcBef>
              <a:spcAft>
                <a:spcPts val="0"/>
              </a:spcAft>
              <a:buClr>
                <a:srgbClr val="7030A0"/>
              </a:buClr>
              <a:buFont typeface="Arial" panose="020B0604020202020204" pitchFamily="34" charset="0"/>
              <a:buChar char="•"/>
            </a:pPr>
            <a:r>
              <a:rPr lang="en-US" sz="4000" dirty="0">
                <a:solidFill>
                  <a:schemeClr val="tx1"/>
                </a:solidFill>
              </a:rPr>
              <a:t>Right to be informed.</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126</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a:t>
            </a:r>
            <a:fld id="{E7C68C4C-19F0-412E-8E0B-C2D978953775}" type="slidenum">
              <a:rPr kumimoji="0" lang="en-US" sz="1800" b="0" i="0" u="none" strike="noStrike" kern="1200" cap="none" spc="0" normalizeH="0" noProof="0" smtClean="0">
                <a:ln>
                  <a:solidFill>
                    <a:schemeClr val="bg1"/>
                  </a:solidFill>
                </a:ln>
                <a:solidFill>
                  <a:srgbClr val="FFFFFF"/>
                </a:solidFill>
                <a:effectLst/>
                <a:uLnTx/>
                <a:uFillTx/>
              </a:rPr>
              <a:t>126</a:t>
            </a:fld>
            <a:endParaRPr kumimoji="0" lang="en-US" sz="1800" b="0" i="0" u="none" strike="noStrike" kern="1200" cap="none" spc="0" normalizeH="0" noProof="0" dirty="0">
              <a:ln>
                <a:solidFill>
                  <a:schemeClr val="bg1"/>
                </a:solidFill>
              </a:ln>
              <a:solidFill>
                <a:srgbClr val="FFFFFF"/>
              </a:solidFill>
              <a:effectLst/>
              <a:uLnTx/>
              <a:uFillTx/>
            </a:endParaRPr>
          </a:p>
        </p:txBody>
      </p:sp>
    </p:spTree>
    <p:extLst>
      <p:ext uri="{BB962C8B-B14F-4D97-AF65-F5344CB8AC3E}">
        <p14:creationId xmlns:p14="http://schemas.microsoft.com/office/powerpoint/2010/main" val="124243870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6800" y="286605"/>
            <a:ext cx="10058400" cy="1450757"/>
          </a:xfrm>
        </p:spPr>
        <p:txBody>
          <a:bodyPr/>
          <a:lstStyle/>
          <a:p>
            <a:pPr algn="ctr"/>
            <a:r>
              <a:rPr lang="en-US" b="1" dirty="0">
                <a:solidFill>
                  <a:schemeClr val="tx1"/>
                </a:solidFill>
              </a:rPr>
              <a:t>Victim’s Rights Laws</a:t>
            </a:r>
          </a:p>
        </p:txBody>
      </p:sp>
      <p:sp>
        <p:nvSpPr>
          <p:cNvPr id="4" name="Content Placeholder 3"/>
          <p:cNvSpPr>
            <a:spLocks noGrp="1"/>
          </p:cNvSpPr>
          <p:nvPr>
            <p:ph idx="1"/>
          </p:nvPr>
        </p:nvSpPr>
        <p:spPr>
          <a:xfrm>
            <a:off x="1207008" y="1845734"/>
            <a:ext cx="9918192" cy="4114800"/>
          </a:xfrm>
        </p:spPr>
        <p:txBody>
          <a:bodyPr>
            <a:normAutofit fontScale="85000" lnSpcReduction="20000"/>
          </a:bodyPr>
          <a:lstStyle/>
          <a:p>
            <a:pPr marL="0" lvl="1" indent="0">
              <a:lnSpc>
                <a:spcPct val="100000"/>
              </a:lnSpc>
              <a:spcBef>
                <a:spcPts val="0"/>
              </a:spcBef>
              <a:spcAft>
                <a:spcPts val="0"/>
              </a:spcAft>
              <a:buNone/>
            </a:pPr>
            <a:r>
              <a:rPr lang="en-US" sz="4000" dirty="0">
                <a:solidFill>
                  <a:schemeClr val="tx1"/>
                </a:solidFill>
              </a:rPr>
              <a:t>Generally, sex trafficking victims’ rights may include the following: </a:t>
            </a:r>
          </a:p>
          <a:p>
            <a:pPr marL="0" lvl="1" indent="0">
              <a:lnSpc>
                <a:spcPct val="100000"/>
              </a:lnSpc>
              <a:spcBef>
                <a:spcPts val="0"/>
              </a:spcBef>
              <a:spcAft>
                <a:spcPts val="0"/>
              </a:spcAft>
              <a:buNone/>
            </a:pPr>
            <a:endParaRPr lang="en-US" sz="4000" dirty="0">
              <a:solidFill>
                <a:schemeClr val="tx1"/>
              </a:solidFill>
            </a:endParaRPr>
          </a:p>
          <a:p>
            <a:pPr marL="463550" lvl="1" indent="-231775">
              <a:lnSpc>
                <a:spcPct val="100000"/>
              </a:lnSpc>
              <a:spcBef>
                <a:spcPts val="0"/>
              </a:spcBef>
              <a:spcAft>
                <a:spcPts val="0"/>
              </a:spcAft>
              <a:buClr>
                <a:srgbClr val="7030A0"/>
              </a:buClr>
              <a:buFont typeface="Arial" panose="020B0604020202020204" pitchFamily="34" charset="0"/>
              <a:buChar char="•"/>
            </a:pPr>
            <a:r>
              <a:rPr lang="en-US" sz="4000" dirty="0">
                <a:solidFill>
                  <a:schemeClr val="tx1"/>
                </a:solidFill>
              </a:rPr>
              <a:t>Right to privacy;</a:t>
            </a:r>
          </a:p>
          <a:p>
            <a:pPr marL="463550" lvl="1" indent="-231775">
              <a:lnSpc>
                <a:spcPct val="100000"/>
              </a:lnSpc>
              <a:spcBef>
                <a:spcPts val="0"/>
              </a:spcBef>
              <a:spcAft>
                <a:spcPts val="0"/>
              </a:spcAft>
              <a:buClr>
                <a:srgbClr val="7030A0"/>
              </a:buClr>
              <a:buFont typeface="Arial" panose="020B0604020202020204" pitchFamily="34" charset="0"/>
              <a:buChar char="•"/>
            </a:pPr>
            <a:r>
              <a:rPr lang="en-US" sz="4000" dirty="0">
                <a:solidFill>
                  <a:schemeClr val="tx1"/>
                </a:solidFill>
              </a:rPr>
              <a:t>Right to protection;</a:t>
            </a:r>
          </a:p>
          <a:p>
            <a:pPr marL="463550" lvl="1" indent="-231775">
              <a:lnSpc>
                <a:spcPct val="100000"/>
              </a:lnSpc>
              <a:spcBef>
                <a:spcPts val="0"/>
              </a:spcBef>
              <a:spcAft>
                <a:spcPts val="0"/>
              </a:spcAft>
              <a:buClr>
                <a:srgbClr val="7030A0"/>
              </a:buClr>
              <a:buFont typeface="Arial" panose="020B0604020202020204" pitchFamily="34" charset="0"/>
              <a:buChar char="•"/>
            </a:pPr>
            <a:r>
              <a:rPr lang="en-US" sz="4000" dirty="0">
                <a:solidFill>
                  <a:schemeClr val="tx1"/>
                </a:solidFill>
              </a:rPr>
              <a:t>Right to restitution;</a:t>
            </a:r>
          </a:p>
          <a:p>
            <a:pPr marL="463550" lvl="1" indent="-231775">
              <a:lnSpc>
                <a:spcPct val="100000"/>
              </a:lnSpc>
              <a:spcBef>
                <a:spcPts val="0"/>
              </a:spcBef>
              <a:spcAft>
                <a:spcPts val="0"/>
              </a:spcAft>
              <a:buClr>
                <a:srgbClr val="7030A0"/>
              </a:buClr>
              <a:buFont typeface="Arial" panose="020B0604020202020204" pitchFamily="34" charset="0"/>
              <a:buChar char="•"/>
            </a:pPr>
            <a:r>
              <a:rPr lang="en-US" sz="4000" dirty="0">
                <a:solidFill>
                  <a:schemeClr val="tx1"/>
                </a:solidFill>
              </a:rPr>
              <a:t>Right to return of property;</a:t>
            </a:r>
          </a:p>
          <a:p>
            <a:pPr marL="463550" lvl="1" indent="-231775">
              <a:lnSpc>
                <a:spcPct val="100000"/>
              </a:lnSpc>
              <a:spcBef>
                <a:spcPts val="0"/>
              </a:spcBef>
              <a:spcAft>
                <a:spcPts val="0"/>
              </a:spcAft>
              <a:buClr>
                <a:srgbClr val="7030A0"/>
              </a:buClr>
              <a:buFont typeface="Arial" panose="020B0604020202020204" pitchFamily="34" charset="0"/>
              <a:buChar char="•"/>
            </a:pPr>
            <a:r>
              <a:rPr lang="en-US" sz="4000" dirty="0">
                <a:solidFill>
                  <a:schemeClr val="tx1"/>
                </a:solidFill>
              </a:rPr>
              <a:t>Right to a speedy trial; and</a:t>
            </a:r>
          </a:p>
          <a:p>
            <a:pPr marL="463550" lvl="1" indent="-231775">
              <a:lnSpc>
                <a:spcPct val="100000"/>
              </a:lnSpc>
              <a:spcBef>
                <a:spcPts val="0"/>
              </a:spcBef>
              <a:spcAft>
                <a:spcPts val="0"/>
              </a:spcAft>
              <a:buClr>
                <a:srgbClr val="7030A0"/>
              </a:buClr>
              <a:buFont typeface="Arial" panose="020B0604020202020204" pitchFamily="34" charset="0"/>
              <a:buChar char="•"/>
            </a:pPr>
            <a:r>
              <a:rPr lang="en-US" sz="4000" dirty="0">
                <a:solidFill>
                  <a:schemeClr val="tx1"/>
                </a:solidFill>
              </a:rPr>
              <a:t>Right to enforcement/remedies.</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127</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a:t>
            </a:r>
            <a:fld id="{8399396A-D507-4658-8C86-9B1BA445A039}" type="slidenum">
              <a:rPr kumimoji="0" lang="en-US" sz="1800" b="0" i="0" u="none" strike="noStrike" kern="1200" cap="none" spc="0" normalizeH="0" noProof="0" smtClean="0">
                <a:ln>
                  <a:solidFill>
                    <a:schemeClr val="bg1"/>
                  </a:solidFill>
                </a:ln>
                <a:solidFill>
                  <a:srgbClr val="FFFFFF"/>
                </a:solidFill>
                <a:effectLst/>
                <a:uLnTx/>
                <a:uFillTx/>
              </a:rPr>
              <a:t>127</a:t>
            </a:fld>
            <a:endParaRPr kumimoji="0" lang="en-US" sz="1800" b="0" i="0" u="none" strike="noStrike" kern="1200" cap="none" spc="0" normalizeH="0" noProof="0" dirty="0">
              <a:ln>
                <a:solidFill>
                  <a:schemeClr val="bg1"/>
                </a:solidFill>
              </a:ln>
              <a:solidFill>
                <a:srgbClr val="FFFFFF"/>
              </a:solidFill>
              <a:effectLst/>
              <a:uLnTx/>
              <a:uFillTx/>
            </a:endParaRPr>
          </a:p>
        </p:txBody>
      </p:sp>
    </p:spTree>
    <p:extLst>
      <p:ext uri="{BB962C8B-B14F-4D97-AF65-F5344CB8AC3E}">
        <p14:creationId xmlns:p14="http://schemas.microsoft.com/office/powerpoint/2010/main" val="17716016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1066800" y="286605"/>
            <a:ext cx="10058400" cy="1450757"/>
          </a:xfrm>
        </p:spPr>
        <p:txBody>
          <a:bodyPr/>
          <a:lstStyle/>
          <a:p>
            <a:pPr algn="ctr"/>
            <a:r>
              <a:rPr lang="en-US" b="1" dirty="0">
                <a:solidFill>
                  <a:schemeClr val="tx1"/>
                </a:solidFill>
              </a:rPr>
              <a:t>Navigating Tribal Civil Jurisdiction</a:t>
            </a:r>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216152" y="1845734"/>
            <a:ext cx="9909048" cy="4114800"/>
          </a:xfrm>
        </p:spPr>
        <p:txBody>
          <a:bodyPr numCol="1" spcCol="228600" anchor="t">
            <a:noAutofit/>
          </a:bodyPr>
          <a:lstStyle/>
          <a:p>
            <a:r>
              <a:rPr lang="en-US" sz="3200" dirty="0">
                <a:solidFill>
                  <a:schemeClr val="tx1"/>
                </a:solidFill>
              </a:rPr>
              <a:t>For tribal civil matters arising in Indian country on tribal lands, it is well settled that tribes </a:t>
            </a:r>
            <a:r>
              <a:rPr lang="en-US" sz="3200" b="1" i="1" dirty="0">
                <a:solidFill>
                  <a:schemeClr val="tx1"/>
                </a:solidFill>
              </a:rPr>
              <a:t>have the power to issue civil tribal protection orders in matters involving tribal members</a:t>
            </a:r>
            <a:r>
              <a:rPr lang="en-US" sz="3200" dirty="0">
                <a:solidFill>
                  <a:schemeClr val="tx1"/>
                </a:solidFill>
              </a:rPr>
              <a:t>.  </a:t>
            </a:r>
          </a:p>
          <a:p>
            <a:r>
              <a:rPr lang="en-US" sz="3200" dirty="0">
                <a:solidFill>
                  <a:schemeClr val="tx1"/>
                </a:solidFill>
              </a:rPr>
              <a:t>VAWA 2013 also directly endorses tribal civil jurisdiction over all persons when issuing tribal </a:t>
            </a:r>
            <a:r>
              <a:rPr lang="en-US" sz="3200" dirty="0" smtClean="0">
                <a:solidFill>
                  <a:schemeClr val="tx1"/>
                </a:solidFill>
              </a:rPr>
              <a:t>protection orders </a:t>
            </a:r>
            <a:r>
              <a:rPr lang="en-US" sz="3200" dirty="0">
                <a:solidFill>
                  <a:schemeClr val="tx1"/>
                </a:solidFill>
              </a:rPr>
              <a:t>when matters arose in Indian country or otherwise was within the authority of the tribe.</a:t>
            </a: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128</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a:t>
            </a:r>
            <a:fld id="{5BB900B4-801B-42A1-A165-91EA7C694DD0}" type="slidenum">
              <a:rPr kumimoji="0" lang="en-US" sz="1800" b="0" i="0" u="none" strike="noStrike" kern="1200" cap="none" spc="0" normalizeH="0" noProof="0" smtClean="0">
                <a:ln>
                  <a:solidFill>
                    <a:schemeClr val="bg1"/>
                  </a:solidFill>
                </a:ln>
                <a:solidFill>
                  <a:srgbClr val="FFFFFF"/>
                </a:solidFill>
                <a:effectLst/>
                <a:uLnTx/>
                <a:uFillTx/>
              </a:rPr>
              <a:t>128</a:t>
            </a:fld>
            <a:endParaRPr kumimoji="0" lang="en-US" sz="1800" b="0" i="0" u="none" strike="noStrike" kern="1200" cap="none" spc="0" normalizeH="0" noProof="0" dirty="0">
              <a:ln>
                <a:solidFill>
                  <a:schemeClr val="bg1"/>
                </a:solidFill>
              </a:ln>
              <a:solidFill>
                <a:srgbClr val="FFFFFF"/>
              </a:solidFill>
              <a:effectLst/>
              <a:uLnTx/>
              <a:uFillTx/>
            </a:endParaRPr>
          </a:p>
        </p:txBody>
      </p:sp>
    </p:spTree>
    <p:extLst>
      <p:ext uri="{BB962C8B-B14F-4D97-AF65-F5344CB8AC3E}">
        <p14:creationId xmlns:p14="http://schemas.microsoft.com/office/powerpoint/2010/main" val="28871825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1066800" y="286605"/>
            <a:ext cx="10058400" cy="1450757"/>
          </a:xfrm>
        </p:spPr>
        <p:txBody>
          <a:bodyPr/>
          <a:lstStyle/>
          <a:p>
            <a:pPr algn="ctr"/>
            <a:r>
              <a:rPr lang="en-US" b="1" dirty="0">
                <a:solidFill>
                  <a:schemeClr val="tx1"/>
                </a:solidFill>
              </a:rPr>
              <a:t>Navigating Tribal Civil Jurisdiction</a:t>
            </a:r>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216152" y="1845734"/>
            <a:ext cx="9909048" cy="4114800"/>
          </a:xfrm>
        </p:spPr>
        <p:txBody>
          <a:bodyPr numCol="1" spcCol="228600" anchor="t">
            <a:normAutofit fontScale="92500"/>
          </a:bodyPr>
          <a:lstStyle/>
          <a:p>
            <a:pPr marL="0" indent="0">
              <a:lnSpc>
                <a:spcPct val="100000"/>
              </a:lnSpc>
              <a:spcBef>
                <a:spcPts val="0"/>
              </a:spcBef>
              <a:spcAft>
                <a:spcPts val="0"/>
              </a:spcAft>
              <a:buNone/>
            </a:pPr>
            <a:r>
              <a:rPr lang="en-US" sz="3800" dirty="0">
                <a:solidFill>
                  <a:schemeClr val="tx1"/>
                </a:solidFill>
              </a:rPr>
              <a:t>Tip: It is important for advocates to </a:t>
            </a:r>
            <a:r>
              <a:rPr lang="en-US" sz="3800" b="1" i="1" dirty="0">
                <a:solidFill>
                  <a:schemeClr val="tx1"/>
                </a:solidFill>
              </a:rPr>
              <a:t>consult the tribal </a:t>
            </a:r>
            <a:r>
              <a:rPr lang="en-US" sz="3800" b="1" i="1" dirty="0" smtClean="0">
                <a:solidFill>
                  <a:schemeClr val="tx1"/>
                </a:solidFill>
              </a:rPr>
              <a:t>constitution </a:t>
            </a:r>
            <a:r>
              <a:rPr lang="en-US" sz="3800" b="1" i="1" dirty="0">
                <a:solidFill>
                  <a:schemeClr val="tx1"/>
                </a:solidFill>
              </a:rPr>
              <a:t>and codes of the tribe </a:t>
            </a:r>
            <a:r>
              <a:rPr lang="en-US" sz="3800" dirty="0">
                <a:solidFill>
                  <a:schemeClr val="tx1"/>
                </a:solidFill>
              </a:rPr>
              <a:t>to determine how the laws of the tribe exercising civil jurisdiction over a type of case sets jurisdictional parameters. The advocate may need to consult with a legal expert, preferably one familiar with federal Indian law and the tribal court at issue. </a:t>
            </a: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129</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a:t>
            </a:r>
            <a:fld id="{29DC960F-8B4C-43C0-9C7C-E4D8CF5EA435}" type="slidenum">
              <a:rPr kumimoji="0" lang="en-US" sz="1800" b="0" i="0" u="none" strike="noStrike" kern="1200" cap="none" spc="0" normalizeH="0" noProof="0" smtClean="0">
                <a:ln>
                  <a:solidFill>
                    <a:schemeClr val="bg1"/>
                  </a:solidFill>
                </a:ln>
                <a:solidFill>
                  <a:srgbClr val="FFFFFF"/>
                </a:solidFill>
                <a:effectLst/>
                <a:uLnTx/>
                <a:uFillTx/>
              </a:rPr>
              <a:t>129</a:t>
            </a:fld>
            <a:endParaRPr kumimoji="0" lang="en-US" sz="1800" b="0" i="0" u="none" strike="noStrike" kern="1200" cap="none" spc="0" normalizeH="0" noProof="0" dirty="0">
              <a:ln>
                <a:solidFill>
                  <a:schemeClr val="bg1"/>
                </a:solidFill>
              </a:ln>
              <a:solidFill>
                <a:srgbClr val="FFFFFF"/>
              </a:solidFill>
              <a:effectLst/>
              <a:uLnTx/>
              <a:uFillTx/>
            </a:endParaRPr>
          </a:p>
        </p:txBody>
      </p:sp>
    </p:spTree>
    <p:extLst>
      <p:ext uri="{BB962C8B-B14F-4D97-AF65-F5344CB8AC3E}">
        <p14:creationId xmlns:p14="http://schemas.microsoft.com/office/powerpoint/2010/main" val="2925734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p:cNvSpPr>
            <a:spLocks noGrp="1"/>
          </p:cNvSpPr>
          <p:nvPr>
            <p:ph idx="1"/>
          </p:nvPr>
        </p:nvSpPr>
        <p:spPr>
          <a:xfrm>
            <a:off x="1216152" y="1845734"/>
            <a:ext cx="9909048" cy="4114800"/>
          </a:xfrm>
        </p:spPr>
        <p:txBody>
          <a:bodyPr numCol="1" spcCol="228600">
            <a:normAutofit/>
          </a:bodyPr>
          <a:lstStyle/>
          <a:p>
            <a:pPr marL="0" lvl="1" indent="0">
              <a:lnSpc>
                <a:spcPct val="100000"/>
              </a:lnSpc>
              <a:spcBef>
                <a:spcPts val="0"/>
              </a:spcBef>
              <a:spcAft>
                <a:spcPts val="0"/>
              </a:spcAft>
              <a:buNone/>
            </a:pPr>
            <a:r>
              <a:rPr lang="en-US" sz="4400" i="1" dirty="0">
                <a:solidFill>
                  <a:srgbClr val="7030A0"/>
                </a:solidFill>
              </a:rPr>
              <a:t>What items may be of value to you?</a:t>
            </a:r>
          </a:p>
          <a:p>
            <a:pPr marL="0" lvl="1" indent="0" algn="ctr">
              <a:lnSpc>
                <a:spcPct val="100000"/>
              </a:lnSpc>
              <a:spcBef>
                <a:spcPts val="0"/>
              </a:spcBef>
              <a:spcAft>
                <a:spcPts val="0"/>
              </a:spcAft>
              <a:buNone/>
            </a:pPr>
            <a:endParaRPr lang="en-US" sz="4400" i="1" dirty="0">
              <a:solidFill>
                <a:schemeClr val="tx1"/>
              </a:solidFill>
            </a:endParaRPr>
          </a:p>
          <a:p>
            <a:pPr marL="0" lvl="1" indent="0">
              <a:lnSpc>
                <a:spcPct val="100000"/>
              </a:lnSpc>
              <a:spcBef>
                <a:spcPts val="0"/>
              </a:spcBef>
              <a:spcAft>
                <a:spcPts val="0"/>
              </a:spcAft>
              <a:buNone/>
            </a:pPr>
            <a:r>
              <a:rPr lang="en-US" sz="4400" i="1" dirty="0">
                <a:solidFill>
                  <a:srgbClr val="7030A0"/>
                </a:solidFill>
              </a:rPr>
              <a:t>Identify an object other than money with your small group.</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E4E2A38B-CF82-4B57-BE02-B308C5E85956}"/>
              </a:ext>
            </a:extLst>
          </p:cNvPr>
          <p:cNvSpPr txBox="1">
            <a:spLocks/>
          </p:cNvSpPr>
          <p:nvPr/>
        </p:nvSpPr>
        <p:spPr>
          <a:xfrm>
            <a:off x="1066800" y="286605"/>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b="1" dirty="0">
                <a:solidFill>
                  <a:schemeClr val="tx1"/>
                </a:solidFill>
              </a:rPr>
              <a:t>Small Group Exercise </a:t>
            </a:r>
          </a:p>
        </p:txBody>
      </p:sp>
      <p:sp>
        <p:nvSpPr>
          <p:cNvPr id="10"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1  </a:t>
            </a:r>
            <a:r>
              <a:rPr kumimoji="0" lang="en-US" sz="1800" b="0" i="0" u="none" strike="noStrike" kern="1200" cap="none" spc="0" normalizeH="0" noProof="0" dirty="0">
                <a:ln>
                  <a:solidFill>
                    <a:schemeClr val="bg1"/>
                  </a:solidFill>
                </a:ln>
                <a:solidFill>
                  <a:srgbClr val="FFFFFF"/>
                </a:solidFill>
                <a:effectLst/>
                <a:uLnTx/>
                <a:uFillTx/>
              </a:rPr>
              <a:t>|                                        Tribal Law and Policy Institute  |  13 </a:t>
            </a:r>
          </a:p>
        </p:txBody>
      </p:sp>
    </p:spTree>
    <p:extLst>
      <p:ext uri="{BB962C8B-B14F-4D97-AF65-F5344CB8AC3E}">
        <p14:creationId xmlns:p14="http://schemas.microsoft.com/office/powerpoint/2010/main" val="173098986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1066800" y="286605"/>
            <a:ext cx="10058400" cy="1450757"/>
          </a:xfrm>
        </p:spPr>
        <p:txBody>
          <a:bodyPr/>
          <a:lstStyle/>
          <a:p>
            <a:pPr algn="ctr"/>
            <a:r>
              <a:rPr lang="en-US" b="1" dirty="0">
                <a:solidFill>
                  <a:schemeClr val="tx1"/>
                </a:solidFill>
              </a:rPr>
              <a:t>Civil Legal Advocacy</a:t>
            </a:r>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207008" y="1845734"/>
            <a:ext cx="10375392" cy="4114800"/>
          </a:xfrm>
        </p:spPr>
        <p:txBody>
          <a:bodyPr numCol="1" spcCol="228600" anchor="t">
            <a:normAutofit/>
          </a:bodyPr>
          <a:lstStyle/>
          <a:p>
            <a:pPr marL="0" indent="0">
              <a:lnSpc>
                <a:spcPct val="100000"/>
              </a:lnSpc>
              <a:spcBef>
                <a:spcPts val="0"/>
              </a:spcBef>
              <a:spcAft>
                <a:spcPts val="0"/>
              </a:spcAft>
              <a:buNone/>
            </a:pPr>
            <a:r>
              <a:rPr lang="en-US" sz="2800" dirty="0">
                <a:solidFill>
                  <a:schemeClr val="tx1"/>
                </a:solidFill>
              </a:rPr>
              <a:t>Because many common civil legal needs will require specialized legal expertise, an advocate should: </a:t>
            </a:r>
          </a:p>
          <a:p>
            <a:pPr marL="0" indent="0">
              <a:lnSpc>
                <a:spcPct val="100000"/>
              </a:lnSpc>
              <a:spcBef>
                <a:spcPts val="0"/>
              </a:spcBef>
              <a:spcAft>
                <a:spcPts val="0"/>
              </a:spcAft>
              <a:buNone/>
            </a:pPr>
            <a:endParaRPr lang="en-US" sz="2800" dirty="0">
              <a:solidFill>
                <a:schemeClr val="tx1"/>
              </a:solidFill>
            </a:endParaRPr>
          </a:p>
          <a:p>
            <a:pPr>
              <a:lnSpc>
                <a:spcPct val="100000"/>
              </a:lnSpc>
              <a:spcBef>
                <a:spcPts val="0"/>
              </a:spcBef>
              <a:spcAft>
                <a:spcPts val="0"/>
              </a:spcAft>
              <a:buClr>
                <a:srgbClr val="7030A0"/>
              </a:buClr>
              <a:buFont typeface="Arial" panose="020B0604020202020204" pitchFamily="34" charset="0"/>
              <a:buChar char="•"/>
            </a:pPr>
            <a:r>
              <a:rPr lang="en-US" sz="2800" dirty="0">
                <a:solidFill>
                  <a:schemeClr val="tx1"/>
                </a:solidFill>
              </a:rPr>
              <a:t>Know your local civil legal resources and their intake processes;</a:t>
            </a:r>
          </a:p>
          <a:p>
            <a:pPr>
              <a:lnSpc>
                <a:spcPct val="100000"/>
              </a:lnSpc>
              <a:spcBef>
                <a:spcPts val="0"/>
              </a:spcBef>
              <a:spcAft>
                <a:spcPts val="0"/>
              </a:spcAft>
              <a:buClr>
                <a:srgbClr val="7030A0"/>
              </a:buClr>
              <a:buFont typeface="Arial" panose="020B0604020202020204" pitchFamily="34" charset="0"/>
              <a:buChar char="•"/>
            </a:pPr>
            <a:r>
              <a:rPr lang="en-US" sz="2800" dirty="0">
                <a:solidFill>
                  <a:schemeClr val="tx1"/>
                </a:solidFill>
              </a:rPr>
              <a:t>Refer your clients; </a:t>
            </a:r>
          </a:p>
          <a:p>
            <a:pPr>
              <a:lnSpc>
                <a:spcPct val="100000"/>
              </a:lnSpc>
              <a:spcBef>
                <a:spcPts val="0"/>
              </a:spcBef>
              <a:spcAft>
                <a:spcPts val="0"/>
              </a:spcAft>
              <a:buClr>
                <a:srgbClr val="7030A0"/>
              </a:buClr>
              <a:buFont typeface="Arial" panose="020B0604020202020204" pitchFamily="34" charset="0"/>
              <a:buChar char="•"/>
            </a:pPr>
            <a:r>
              <a:rPr lang="en-US" sz="2800" dirty="0">
                <a:solidFill>
                  <a:schemeClr val="tx1"/>
                </a:solidFill>
              </a:rPr>
              <a:t>Accompany your client to initial appointments; and</a:t>
            </a:r>
          </a:p>
          <a:p>
            <a:pPr>
              <a:lnSpc>
                <a:spcPct val="100000"/>
              </a:lnSpc>
              <a:spcBef>
                <a:spcPts val="0"/>
              </a:spcBef>
              <a:spcAft>
                <a:spcPts val="0"/>
              </a:spcAft>
              <a:buClr>
                <a:srgbClr val="7030A0"/>
              </a:buClr>
              <a:buFont typeface="Arial" panose="020B0604020202020204" pitchFamily="34" charset="0"/>
              <a:buChar char="•"/>
            </a:pPr>
            <a:r>
              <a:rPr lang="en-US" sz="2800" dirty="0">
                <a:solidFill>
                  <a:schemeClr val="tx1"/>
                </a:solidFill>
              </a:rPr>
              <a:t>Advocate for your client’s rights with their service providers and civil legal systems. </a:t>
            </a: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130</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a:t>
            </a:r>
            <a:fld id="{ED9703EF-7298-4E2A-9E5B-198A51976B96}" type="slidenum">
              <a:rPr kumimoji="0" lang="en-US" sz="1800" b="0" i="0" u="none" strike="noStrike" kern="1200" cap="none" spc="0" normalizeH="0" noProof="0" smtClean="0">
                <a:ln>
                  <a:solidFill>
                    <a:schemeClr val="bg1"/>
                  </a:solidFill>
                </a:ln>
                <a:solidFill>
                  <a:srgbClr val="FFFFFF"/>
                </a:solidFill>
                <a:effectLst/>
                <a:uLnTx/>
                <a:uFillTx/>
              </a:rPr>
              <a:t>130</a:t>
            </a:fld>
            <a:endParaRPr kumimoji="0" lang="en-US" sz="1800" b="0" i="0" u="none" strike="noStrike" kern="1200" cap="none" spc="0" normalizeH="0" noProof="0" dirty="0">
              <a:ln>
                <a:solidFill>
                  <a:schemeClr val="bg1"/>
                </a:solidFill>
              </a:ln>
              <a:solidFill>
                <a:srgbClr val="FFFFFF"/>
              </a:solidFill>
              <a:effectLst/>
              <a:uLnTx/>
              <a:uFillTx/>
            </a:endParaRPr>
          </a:p>
        </p:txBody>
      </p:sp>
    </p:spTree>
    <p:extLst>
      <p:ext uri="{BB962C8B-B14F-4D97-AF65-F5344CB8AC3E}">
        <p14:creationId xmlns:p14="http://schemas.microsoft.com/office/powerpoint/2010/main" val="111683410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1066800" y="286605"/>
            <a:ext cx="10058400" cy="1450757"/>
          </a:xfrm>
        </p:spPr>
        <p:txBody>
          <a:bodyPr/>
          <a:lstStyle/>
          <a:p>
            <a:pPr algn="ctr"/>
            <a:r>
              <a:rPr lang="en-US" b="1" dirty="0">
                <a:solidFill>
                  <a:schemeClr val="tx1"/>
                </a:solidFill>
              </a:rPr>
              <a:t>Civil Legal Advocacy</a:t>
            </a:r>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197864" y="1845734"/>
            <a:ext cx="9927336" cy="4114800"/>
          </a:xfrm>
        </p:spPr>
        <p:txBody>
          <a:bodyPr numCol="1" spcCol="228600" anchor="t">
            <a:noAutofit/>
          </a:bodyPr>
          <a:lstStyle/>
          <a:p>
            <a:pPr>
              <a:lnSpc>
                <a:spcPct val="100000"/>
              </a:lnSpc>
              <a:spcBef>
                <a:spcPts val="0"/>
              </a:spcBef>
              <a:spcAft>
                <a:spcPts val="0"/>
              </a:spcAft>
              <a:buClr>
                <a:srgbClr val="7030A0"/>
              </a:buClr>
              <a:buFont typeface="Arial" panose="020B0604020202020204" pitchFamily="34" charset="0"/>
              <a:buChar char="•"/>
            </a:pPr>
            <a:r>
              <a:rPr lang="en-US" sz="3600" dirty="0">
                <a:solidFill>
                  <a:schemeClr val="tx1"/>
                </a:solidFill>
              </a:rPr>
              <a:t>Because they eventually may be subpoenaed, be careful about discussing possible civil lawsuits with victims. </a:t>
            </a:r>
          </a:p>
          <a:p>
            <a:pPr>
              <a:lnSpc>
                <a:spcPct val="100000"/>
              </a:lnSpc>
              <a:spcBef>
                <a:spcPts val="0"/>
              </a:spcBef>
              <a:spcAft>
                <a:spcPts val="0"/>
              </a:spcAft>
              <a:buClr>
                <a:srgbClr val="7030A0"/>
              </a:buClr>
              <a:buFont typeface="Arial" panose="020B0604020202020204" pitchFamily="34" charset="0"/>
              <a:buChar char="•"/>
            </a:pPr>
            <a:r>
              <a:rPr lang="en-US" sz="3600" dirty="0">
                <a:solidFill>
                  <a:schemeClr val="tx1"/>
                </a:solidFill>
              </a:rPr>
              <a:t>Advise victims about how to find competent and caring civil attorneys.</a:t>
            </a:r>
          </a:p>
          <a:p>
            <a:pPr>
              <a:lnSpc>
                <a:spcPct val="100000"/>
              </a:lnSpc>
              <a:spcBef>
                <a:spcPts val="0"/>
              </a:spcBef>
              <a:spcAft>
                <a:spcPts val="0"/>
              </a:spcAft>
              <a:buClr>
                <a:srgbClr val="7030A0"/>
              </a:buClr>
              <a:buFont typeface="Arial" panose="020B0604020202020204" pitchFamily="34" charset="0"/>
              <a:buChar char="•"/>
            </a:pPr>
            <a:r>
              <a:rPr lang="en-US" sz="3600" dirty="0">
                <a:solidFill>
                  <a:schemeClr val="tx1"/>
                </a:solidFill>
              </a:rPr>
              <a:t>Always give moral support!</a:t>
            </a: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131</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a:t>
            </a:r>
            <a:fld id="{004BBB92-1B59-4443-8E88-386A7479C475}" type="slidenum">
              <a:rPr kumimoji="0" lang="en-US" sz="1800" b="0" i="0" u="none" strike="noStrike" kern="1200" cap="none" spc="0" normalizeH="0" noProof="0" smtClean="0">
                <a:ln>
                  <a:solidFill>
                    <a:schemeClr val="bg1"/>
                  </a:solidFill>
                </a:ln>
                <a:solidFill>
                  <a:srgbClr val="FFFFFF"/>
                </a:solidFill>
                <a:effectLst/>
                <a:uLnTx/>
                <a:uFillTx/>
              </a:rPr>
              <a:t>131</a:t>
            </a:fld>
            <a:endParaRPr kumimoji="0" lang="en-US" sz="1800" b="0" i="0" u="none" strike="noStrike" kern="1200" cap="none" spc="0" normalizeH="0" noProof="0" dirty="0">
              <a:ln>
                <a:solidFill>
                  <a:schemeClr val="bg1"/>
                </a:solidFill>
              </a:ln>
              <a:solidFill>
                <a:srgbClr val="FFFFFF"/>
              </a:solidFill>
              <a:effectLst/>
              <a:uLnTx/>
              <a:uFillTx/>
            </a:endParaRPr>
          </a:p>
        </p:txBody>
      </p:sp>
    </p:spTree>
    <p:extLst>
      <p:ext uri="{BB962C8B-B14F-4D97-AF65-F5344CB8AC3E}">
        <p14:creationId xmlns:p14="http://schemas.microsoft.com/office/powerpoint/2010/main" val="259089797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11"/>
          </p:nvPr>
        </p:nvSpPr>
        <p:spPr>
          <a:xfrm>
            <a:off x="0" y="6260069"/>
            <a:ext cx="12191999" cy="597931"/>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solidFill>
                  <a:srgbClr val="FFFFFF"/>
                </a:solidFill>
              </a:rPr>
              <a:t>Advocacy</a:t>
            </a:r>
            <a:r>
              <a:rPr kumimoji="0" lang="en-US" sz="1800" b="0" i="0" u="none" strike="noStrike" kern="1200" cap="none" spc="0" normalizeH="0" noProof="0" dirty="0">
                <a:ln>
                  <a:solidFill>
                    <a:schemeClr val="bg1"/>
                  </a:solidFill>
                </a:ln>
                <a:solidFill>
                  <a:srgbClr val="FFFFFF"/>
                </a:solidFill>
                <a:effectLst/>
                <a:uLnTx/>
                <a:uFillTx/>
              </a:rPr>
              <a:t> </a:t>
            </a:r>
            <a:r>
              <a:rPr kumimoji="0" lang="en-US" sz="1800" b="0" i="0" u="none" strike="noStrike" kern="1200" cap="none" spc="0" normalizeH="0" noProof="0" dirty="0">
                <a:ln>
                  <a:solidFill>
                    <a:schemeClr val="bg1"/>
                  </a:solidFill>
                </a:ln>
                <a:solidFill>
                  <a:schemeClr val="bg1"/>
                </a:solidFill>
                <a:effectLst/>
                <a:uLnTx/>
                <a:uFillTx/>
              </a:rPr>
              <a:t>C</a:t>
            </a:r>
            <a:r>
              <a:rPr lang="en-US" sz="1800" cap="none" dirty="0">
                <a:ln>
                  <a:solidFill>
                    <a:schemeClr val="bg1"/>
                  </a:solidFill>
                </a:ln>
                <a:solidFill>
                  <a:schemeClr val="bg1"/>
                </a:solidFill>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a:t>
            </a:r>
            <a:fld id="{6BE56F65-FC4C-40DE-AC69-44DB7C9C9F13}" type="slidenum">
              <a:rPr kumimoji="0" lang="en-US" sz="1800" b="0" i="0" u="none" strike="noStrike" kern="1200" cap="none" spc="0" normalizeH="0" noProof="0" smtClean="0">
                <a:ln>
                  <a:solidFill>
                    <a:schemeClr val="bg1"/>
                  </a:solidFill>
                </a:ln>
                <a:solidFill>
                  <a:srgbClr val="FFFFFF"/>
                </a:solidFill>
                <a:effectLst/>
                <a:uLnTx/>
                <a:uFillTx/>
              </a:rPr>
              <a:t>132</a:t>
            </a:fld>
            <a:r>
              <a:rPr kumimoji="0" lang="en-US" sz="1800" b="0" i="0" u="none" strike="noStrike" kern="1200" cap="none" spc="0" normalizeH="0" noProof="0" dirty="0">
                <a:ln>
                  <a:solidFill>
                    <a:schemeClr val="bg1"/>
                  </a:solidFill>
                </a:ln>
                <a:solidFill>
                  <a:srgbClr val="FFFFFF"/>
                </a:solidFill>
                <a:effectLst/>
                <a:uLnTx/>
                <a:uFillTx/>
              </a:rPr>
              <a:t> </a:t>
            </a:r>
          </a:p>
        </p:txBody>
      </p:sp>
      <p:pic>
        <p:nvPicPr>
          <p:cNvPr id="4" name="Picture 3"/>
          <p:cNvPicPr>
            <a:picLocks noChangeAspect="1"/>
          </p:cNvPicPr>
          <p:nvPr/>
        </p:nvPicPr>
        <p:blipFill rotWithShape="1">
          <a:blip r:embed="rId4"/>
          <a:srcRect l="16124" t="4662" r="17406"/>
          <a:stretch/>
        </p:blipFill>
        <p:spPr>
          <a:xfrm>
            <a:off x="4873752" y="0"/>
            <a:ext cx="5698671" cy="6260069"/>
          </a:xfrm>
          <a:prstGeom prst="rect">
            <a:avLst/>
          </a:prstGeom>
        </p:spPr>
      </p:pic>
      <p:sp>
        <p:nvSpPr>
          <p:cNvPr id="6" name="TextBox 5"/>
          <p:cNvSpPr txBox="1"/>
          <p:nvPr/>
        </p:nvSpPr>
        <p:spPr>
          <a:xfrm>
            <a:off x="0" y="5311"/>
            <a:ext cx="4151376" cy="6260069"/>
          </a:xfrm>
          <a:prstGeom prst="rect">
            <a:avLst/>
          </a:prstGeom>
          <a:solidFill>
            <a:srgbClr val="7030A0"/>
          </a:solidFill>
        </p:spPr>
        <p:txBody>
          <a:bodyPr wrap="square" rtlCol="0">
            <a:spAutoFit/>
          </a:bodyPr>
          <a:lstStyle/>
          <a:p>
            <a:endParaRPr lang="en-US" dirty="0"/>
          </a:p>
        </p:txBody>
      </p:sp>
      <p:sp>
        <p:nvSpPr>
          <p:cNvPr id="7" name="Title 6"/>
          <p:cNvSpPr>
            <a:spLocks noGrp="1"/>
          </p:cNvSpPr>
          <p:nvPr>
            <p:ph type="title"/>
          </p:nvPr>
        </p:nvSpPr>
        <p:spPr/>
        <p:txBody>
          <a:bodyPr>
            <a:normAutofit/>
          </a:bodyPr>
          <a:lstStyle/>
          <a:p>
            <a:r>
              <a:rPr lang="en-US" sz="5600" dirty="0" smtClean="0"/>
              <a:t>Civil Legal Advocacy </a:t>
            </a:r>
            <a:endParaRPr lang="en-US" sz="5600" dirty="0"/>
          </a:p>
        </p:txBody>
      </p:sp>
    </p:spTree>
    <p:extLst>
      <p:ext uri="{BB962C8B-B14F-4D97-AF65-F5344CB8AC3E}">
        <p14:creationId xmlns:p14="http://schemas.microsoft.com/office/powerpoint/2010/main" val="392263083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1066800" y="286605"/>
            <a:ext cx="10058400" cy="1450757"/>
          </a:xfrm>
        </p:spPr>
        <p:txBody>
          <a:bodyPr/>
          <a:lstStyle/>
          <a:p>
            <a:pPr algn="ctr"/>
            <a:r>
              <a:rPr lang="en-US" b="1" dirty="0">
                <a:solidFill>
                  <a:schemeClr val="tx1"/>
                </a:solidFill>
              </a:rPr>
              <a:t>Civil Protection Orders </a:t>
            </a:r>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243584" y="1845734"/>
            <a:ext cx="10338816" cy="4114800"/>
          </a:xfrm>
        </p:spPr>
        <p:txBody>
          <a:bodyPr numCol="1" spcCol="228600" anchor="t">
            <a:normAutofit/>
          </a:bodyPr>
          <a:lstStyle/>
          <a:p>
            <a:pPr>
              <a:lnSpc>
                <a:spcPct val="100000"/>
              </a:lnSpc>
              <a:spcBef>
                <a:spcPts val="0"/>
              </a:spcBef>
              <a:spcAft>
                <a:spcPts val="0"/>
              </a:spcAft>
              <a:buClr>
                <a:srgbClr val="7030A0"/>
              </a:buClr>
              <a:buFont typeface="Arial" panose="020B0604020202020204" pitchFamily="34" charset="0"/>
              <a:buChar char="•"/>
            </a:pPr>
            <a:r>
              <a:rPr lang="en-US" sz="3600" dirty="0" smtClean="0">
                <a:solidFill>
                  <a:schemeClr val="tx1"/>
                </a:solidFill>
              </a:rPr>
              <a:t> A </a:t>
            </a:r>
            <a:r>
              <a:rPr lang="en-US" sz="3600" dirty="0">
                <a:solidFill>
                  <a:schemeClr val="tx1"/>
                </a:solidFill>
              </a:rPr>
              <a:t>protection order is a legal document that is available to victims of violence in most jurisdictions; a legal order issued by a court to protect the named person(s) from another person. </a:t>
            </a:r>
          </a:p>
          <a:p>
            <a:pPr marL="0" indent="0">
              <a:lnSpc>
                <a:spcPct val="100000"/>
              </a:lnSpc>
              <a:spcBef>
                <a:spcPts val="0"/>
              </a:spcBef>
              <a:spcAft>
                <a:spcPts val="0"/>
              </a:spcAft>
              <a:buNone/>
            </a:pPr>
            <a:endParaRPr lang="en-US" sz="3600" dirty="0">
              <a:solidFill>
                <a:schemeClr val="tx1"/>
              </a:solidFill>
            </a:endParaRPr>
          </a:p>
          <a:p>
            <a:pPr>
              <a:lnSpc>
                <a:spcPct val="100000"/>
              </a:lnSpc>
              <a:spcBef>
                <a:spcPts val="0"/>
              </a:spcBef>
              <a:spcAft>
                <a:spcPts val="0"/>
              </a:spcAft>
              <a:buClr>
                <a:srgbClr val="7030A0"/>
              </a:buClr>
              <a:buFont typeface="Arial" panose="020B0604020202020204" pitchFamily="34" charset="0"/>
              <a:buChar char="•"/>
            </a:pPr>
            <a:r>
              <a:rPr lang="en-US" sz="3600" dirty="0" smtClean="0">
                <a:solidFill>
                  <a:schemeClr val="tx1"/>
                </a:solidFill>
              </a:rPr>
              <a:t> Defined </a:t>
            </a:r>
            <a:r>
              <a:rPr lang="en-US" sz="3600" dirty="0">
                <a:solidFill>
                  <a:schemeClr val="tx1"/>
                </a:solidFill>
              </a:rPr>
              <a:t>under federal law 18 U.S.C. </a:t>
            </a:r>
            <a:r>
              <a:rPr lang="en-US" sz="3600" dirty="0" smtClean="0">
                <a:solidFill>
                  <a:schemeClr val="tx1"/>
                </a:solidFill>
              </a:rPr>
              <a:t>§2266(5</a:t>
            </a:r>
            <a:r>
              <a:rPr lang="en-US" sz="3600" dirty="0">
                <a:solidFill>
                  <a:schemeClr val="tx1"/>
                </a:solidFill>
              </a:rPr>
              <a:t>).</a:t>
            </a:r>
          </a:p>
          <a:p>
            <a:pPr>
              <a:lnSpc>
                <a:spcPct val="100000"/>
              </a:lnSpc>
              <a:spcBef>
                <a:spcPts val="0"/>
              </a:spcBef>
              <a:spcAft>
                <a:spcPts val="0"/>
              </a:spcAft>
              <a:buFont typeface="Arial" panose="020B0604020202020204" pitchFamily="34" charset="0"/>
              <a:buChar char="•"/>
            </a:pPr>
            <a:endParaRPr lang="en-US" sz="3600" dirty="0">
              <a:solidFill>
                <a:schemeClr val="tx1"/>
              </a:solidFill>
            </a:endParaRPr>
          </a:p>
          <a:p>
            <a:pPr marL="0" indent="0">
              <a:lnSpc>
                <a:spcPct val="100000"/>
              </a:lnSpc>
              <a:spcBef>
                <a:spcPts val="0"/>
              </a:spcBef>
              <a:spcAft>
                <a:spcPts val="0"/>
              </a:spcAft>
              <a:buNone/>
            </a:pPr>
            <a:endParaRPr lang="en-US" sz="3600" dirty="0">
              <a:solidFill>
                <a:schemeClr val="tx1"/>
              </a:solidFill>
            </a:endParaRPr>
          </a:p>
          <a:p>
            <a:pPr marL="0" indent="0">
              <a:lnSpc>
                <a:spcPct val="100000"/>
              </a:lnSpc>
              <a:spcBef>
                <a:spcPts val="0"/>
              </a:spcBef>
              <a:spcAft>
                <a:spcPts val="0"/>
              </a:spcAft>
              <a:buNone/>
            </a:pPr>
            <a:endParaRPr lang="en-US" sz="3200" dirty="0">
              <a:solidFill>
                <a:schemeClr val="tx1"/>
              </a:solidFill>
            </a:endParaRP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1045504"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133</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a:t>
            </a:r>
            <a:fld id="{8A5D8C5C-C690-4E84-96C5-DFD909895C2F}" type="slidenum">
              <a:rPr kumimoji="0" lang="en-US" sz="1800" b="0" i="0" u="none" strike="noStrike" kern="1200" cap="none" spc="0" normalizeH="0" noProof="0" smtClean="0">
                <a:ln>
                  <a:solidFill>
                    <a:schemeClr val="bg1"/>
                  </a:solidFill>
                </a:ln>
                <a:solidFill>
                  <a:srgbClr val="FFFFFF"/>
                </a:solidFill>
                <a:effectLst/>
                <a:uLnTx/>
                <a:uFillTx/>
              </a:rPr>
              <a:t>133</a:t>
            </a:fld>
            <a:endParaRPr kumimoji="0" lang="en-US" sz="1800" b="0" i="0" u="none" strike="noStrike" kern="1200" cap="none" spc="0" normalizeH="0" noProof="0" dirty="0">
              <a:ln>
                <a:solidFill>
                  <a:schemeClr val="bg1"/>
                </a:solidFill>
              </a:ln>
              <a:solidFill>
                <a:srgbClr val="FFFFFF"/>
              </a:solidFill>
              <a:effectLst/>
              <a:uLnTx/>
              <a:uFillTx/>
            </a:endParaRPr>
          </a:p>
        </p:txBody>
      </p:sp>
    </p:spTree>
    <p:extLst>
      <p:ext uri="{BB962C8B-B14F-4D97-AF65-F5344CB8AC3E}">
        <p14:creationId xmlns:p14="http://schemas.microsoft.com/office/powerpoint/2010/main" val="53782921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1066800" y="286605"/>
            <a:ext cx="10058400" cy="1450757"/>
          </a:xfrm>
        </p:spPr>
        <p:txBody>
          <a:bodyPr/>
          <a:lstStyle/>
          <a:p>
            <a:pPr algn="ctr"/>
            <a:r>
              <a:rPr lang="en-US" b="1" dirty="0">
                <a:solidFill>
                  <a:schemeClr val="tx1"/>
                </a:solidFill>
              </a:rPr>
              <a:t>Civil Protection Orders </a:t>
            </a:r>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207008" y="1845734"/>
            <a:ext cx="10375392" cy="4114800"/>
          </a:xfrm>
        </p:spPr>
        <p:txBody>
          <a:bodyPr numCol="1" spcCol="228600" anchor="t">
            <a:normAutofit fontScale="92500" lnSpcReduction="10000"/>
          </a:bodyPr>
          <a:lstStyle/>
          <a:p>
            <a:pPr marL="0" indent="0">
              <a:spcBef>
                <a:spcPts val="0"/>
              </a:spcBef>
              <a:spcAft>
                <a:spcPts val="0"/>
              </a:spcAft>
              <a:buNone/>
            </a:pPr>
            <a:r>
              <a:rPr lang="en-US" sz="3600" b="1" i="1" dirty="0">
                <a:solidFill>
                  <a:schemeClr val="tx1"/>
                </a:solidFill>
                <a:ea typeface="Times New Roman" panose="02020603050405020304" pitchFamily="18" charset="0"/>
                <a:cs typeface="Times New Roman" panose="02020603050405020304" pitchFamily="18" charset="0"/>
              </a:rPr>
              <a:t>Ex parte</a:t>
            </a:r>
            <a:r>
              <a:rPr lang="en-US" sz="3600" b="1" dirty="0">
                <a:solidFill>
                  <a:schemeClr val="tx1"/>
                </a:solidFill>
                <a:ea typeface="Times New Roman" panose="02020603050405020304" pitchFamily="18" charset="0"/>
                <a:cs typeface="Times New Roman" panose="02020603050405020304" pitchFamily="18" charset="0"/>
              </a:rPr>
              <a:t> orders</a:t>
            </a:r>
            <a:r>
              <a:rPr lang="en-US" sz="3600" dirty="0">
                <a:solidFill>
                  <a:schemeClr val="tx1"/>
                </a:solidFill>
                <a:ea typeface="Times New Roman" panose="02020603050405020304" pitchFamily="18" charset="0"/>
                <a:cs typeface="Times New Roman" panose="02020603050405020304" pitchFamily="18" charset="0"/>
              </a:rPr>
              <a:t> can be issued without a full hearing if the victim can demonstrate immediate danger. </a:t>
            </a:r>
            <a:r>
              <a:rPr lang="en-US" sz="3600" i="1" dirty="0">
                <a:solidFill>
                  <a:schemeClr val="tx1"/>
                </a:solidFill>
                <a:ea typeface="Times New Roman" panose="02020603050405020304" pitchFamily="18" charset="0"/>
                <a:cs typeface="Times New Roman" panose="02020603050405020304" pitchFamily="18" charset="0"/>
              </a:rPr>
              <a:t>Ex parte</a:t>
            </a:r>
            <a:r>
              <a:rPr lang="en-US" sz="3600" dirty="0">
                <a:solidFill>
                  <a:schemeClr val="tx1"/>
                </a:solidFill>
                <a:ea typeface="Times New Roman" panose="02020603050405020304" pitchFamily="18" charset="0"/>
                <a:cs typeface="Times New Roman" panose="02020603050405020304" pitchFamily="18" charset="0"/>
              </a:rPr>
              <a:t> orders are available in most jurisdictions in emergency situations, but only last for a short period.</a:t>
            </a:r>
          </a:p>
          <a:p>
            <a:pPr marL="342900" indent="-342900">
              <a:spcBef>
                <a:spcPts val="0"/>
              </a:spcBef>
              <a:spcAft>
                <a:spcPts val="0"/>
              </a:spcAft>
              <a:buFont typeface="+mj-lt"/>
              <a:buAutoNum type="arabicPeriod"/>
            </a:pPr>
            <a:endParaRPr lang="en-US" sz="3600" dirty="0">
              <a:solidFill>
                <a:schemeClr val="tx1"/>
              </a:solidFill>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3600" b="1" dirty="0">
                <a:solidFill>
                  <a:schemeClr val="tx1"/>
                </a:solidFill>
                <a:ea typeface="Times New Roman" panose="02020603050405020304" pitchFamily="18" charset="0"/>
                <a:cs typeface="Times New Roman" panose="02020603050405020304" pitchFamily="18" charset="0"/>
              </a:rPr>
              <a:t>Permanent orders</a:t>
            </a:r>
            <a:r>
              <a:rPr lang="en-US" sz="3600" dirty="0">
                <a:solidFill>
                  <a:schemeClr val="tx1"/>
                </a:solidFill>
                <a:ea typeface="Times New Roman" panose="02020603050405020304" pitchFamily="18" charset="0"/>
                <a:cs typeface="Times New Roman" panose="02020603050405020304" pitchFamily="18" charset="0"/>
              </a:rPr>
              <a:t> can be issued after the defendant has been provided with notice and an opportunity to be heard. Most “permanent” protection orders will have an expiration date that is set forth by statutes in the issuing jurisdiction.</a:t>
            </a:r>
          </a:p>
          <a:p>
            <a:pPr marL="0" indent="0">
              <a:lnSpc>
                <a:spcPct val="100000"/>
              </a:lnSpc>
              <a:spcBef>
                <a:spcPts val="0"/>
              </a:spcBef>
              <a:spcAft>
                <a:spcPts val="0"/>
              </a:spcAft>
              <a:buNone/>
            </a:pPr>
            <a:endParaRPr lang="en-US" sz="3200" dirty="0">
              <a:solidFill>
                <a:schemeClr val="tx1"/>
              </a:solidFill>
            </a:endParaRP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134</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a:t>
            </a:r>
            <a:fld id="{D4B76D82-10F1-4AEF-884E-ACA8D6B1E09D}" type="slidenum">
              <a:rPr kumimoji="0" lang="en-US" sz="1800" b="0" i="0" u="none" strike="noStrike" kern="1200" cap="none" spc="0" normalizeH="0" noProof="0" smtClean="0">
                <a:ln>
                  <a:solidFill>
                    <a:schemeClr val="bg1"/>
                  </a:solidFill>
                </a:ln>
                <a:solidFill>
                  <a:srgbClr val="FFFFFF"/>
                </a:solidFill>
                <a:effectLst/>
                <a:uLnTx/>
                <a:uFillTx/>
              </a:rPr>
              <a:t>134</a:t>
            </a:fld>
            <a:endParaRPr kumimoji="0" lang="en-US" sz="1800" b="0" i="0" u="none" strike="noStrike" kern="1200" cap="none" spc="0" normalizeH="0" noProof="0" dirty="0">
              <a:ln>
                <a:solidFill>
                  <a:schemeClr val="bg1"/>
                </a:solidFill>
              </a:ln>
              <a:solidFill>
                <a:srgbClr val="FFFFFF"/>
              </a:solidFill>
              <a:effectLst/>
              <a:uLnTx/>
              <a:uFillTx/>
            </a:endParaRPr>
          </a:p>
        </p:txBody>
      </p:sp>
    </p:spTree>
    <p:extLst>
      <p:ext uri="{BB962C8B-B14F-4D97-AF65-F5344CB8AC3E}">
        <p14:creationId xmlns:p14="http://schemas.microsoft.com/office/powerpoint/2010/main" val="107472505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1066800" y="286605"/>
            <a:ext cx="10058400" cy="1450757"/>
          </a:xfrm>
        </p:spPr>
        <p:txBody>
          <a:bodyPr/>
          <a:lstStyle/>
          <a:p>
            <a:pPr algn="ctr"/>
            <a:r>
              <a:rPr lang="en-US" b="1" dirty="0">
                <a:solidFill>
                  <a:schemeClr val="tx1"/>
                </a:solidFill>
              </a:rPr>
              <a:t>Enforcing Tribal Protection Orders </a:t>
            </a:r>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188720" y="1845734"/>
            <a:ext cx="10393680" cy="4114800"/>
          </a:xfrm>
        </p:spPr>
        <p:txBody>
          <a:bodyPr numCol="1" spcCol="228600" anchor="t">
            <a:normAutofit lnSpcReduction="10000"/>
          </a:bodyPr>
          <a:lstStyle/>
          <a:p>
            <a:pPr marL="0" indent="0">
              <a:lnSpc>
                <a:spcPct val="100000"/>
              </a:lnSpc>
              <a:spcBef>
                <a:spcPts val="0"/>
              </a:spcBef>
              <a:spcAft>
                <a:spcPts val="0"/>
              </a:spcAft>
              <a:buNone/>
            </a:pPr>
            <a:r>
              <a:rPr lang="en-US" sz="3600" dirty="0">
                <a:solidFill>
                  <a:schemeClr val="tx1"/>
                </a:solidFill>
                <a:ea typeface="Times New Roman" panose="02020603050405020304" pitchFamily="18" charset="0"/>
                <a:cs typeface="Times New Roman" panose="02020603050405020304" pitchFamily="18" charset="0"/>
              </a:rPr>
              <a:t>Congress clarified in the Violence Against Women Act 2013 Reauthorization (VAWA) that tribal courts have full jurisdiction over all parties in protection order cases if the protection order arose in Indian country or otherwise within the authority of the Indian tribe. </a:t>
            </a:r>
          </a:p>
          <a:p>
            <a:pPr marL="0" indent="0">
              <a:lnSpc>
                <a:spcPct val="100000"/>
              </a:lnSpc>
              <a:spcBef>
                <a:spcPts val="0"/>
              </a:spcBef>
              <a:spcAft>
                <a:spcPts val="0"/>
              </a:spcAft>
              <a:buNone/>
            </a:pPr>
            <a:endParaRPr lang="en-US" sz="3600" dirty="0">
              <a:solidFill>
                <a:schemeClr val="tx1"/>
              </a:solidFill>
              <a:ea typeface="Times New Roman" panose="02020603050405020304" pitchFamily="18" charset="0"/>
              <a:cs typeface="Times New Roman" panose="02020603050405020304" pitchFamily="18" charset="0"/>
            </a:endParaRPr>
          </a:p>
          <a:p>
            <a:pPr marL="0" indent="0">
              <a:lnSpc>
                <a:spcPct val="100000"/>
              </a:lnSpc>
              <a:spcBef>
                <a:spcPts val="0"/>
              </a:spcBef>
              <a:spcAft>
                <a:spcPts val="0"/>
              </a:spcAft>
              <a:buNone/>
            </a:pPr>
            <a:r>
              <a:rPr lang="en-US" sz="3600" dirty="0">
                <a:solidFill>
                  <a:schemeClr val="tx1"/>
                </a:solidFill>
                <a:ea typeface="Times New Roman" panose="02020603050405020304" pitchFamily="18" charset="0"/>
                <a:cs typeface="Times New Roman" panose="02020603050405020304" pitchFamily="18" charset="0"/>
              </a:rPr>
              <a:t>These protection order provisions apply to every tribe, including those in Alaska.</a:t>
            </a:r>
            <a:endParaRPr lang="en-US" sz="3200" dirty="0">
              <a:solidFill>
                <a:schemeClr val="tx1"/>
              </a:solidFill>
            </a:endParaRP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135</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a:t>
            </a:r>
            <a:fld id="{C41E01B6-366B-492D-A1F2-D76F14F6963C}" type="slidenum">
              <a:rPr kumimoji="0" lang="en-US" sz="1800" b="0" i="0" u="none" strike="noStrike" kern="1200" cap="none" spc="0" normalizeH="0" noProof="0" smtClean="0">
                <a:ln>
                  <a:solidFill>
                    <a:schemeClr val="bg1"/>
                  </a:solidFill>
                </a:ln>
                <a:solidFill>
                  <a:srgbClr val="FFFFFF"/>
                </a:solidFill>
                <a:effectLst/>
                <a:uLnTx/>
                <a:uFillTx/>
              </a:rPr>
              <a:t>135</a:t>
            </a:fld>
            <a:endParaRPr kumimoji="0" lang="en-US" sz="1800" b="0" i="0" u="none" strike="noStrike" kern="1200" cap="none" spc="0" normalizeH="0" noProof="0" dirty="0">
              <a:ln>
                <a:solidFill>
                  <a:schemeClr val="bg1"/>
                </a:solidFill>
              </a:ln>
              <a:solidFill>
                <a:srgbClr val="FFFFFF"/>
              </a:solidFill>
              <a:effectLst/>
              <a:uLnTx/>
              <a:uFillTx/>
            </a:endParaRPr>
          </a:p>
        </p:txBody>
      </p:sp>
    </p:spTree>
    <p:extLst>
      <p:ext uri="{BB962C8B-B14F-4D97-AF65-F5344CB8AC3E}">
        <p14:creationId xmlns:p14="http://schemas.microsoft.com/office/powerpoint/2010/main" val="414122473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1066800" y="286605"/>
            <a:ext cx="10058400" cy="1450757"/>
          </a:xfrm>
        </p:spPr>
        <p:txBody>
          <a:bodyPr/>
          <a:lstStyle/>
          <a:p>
            <a:pPr algn="ctr"/>
            <a:r>
              <a:rPr lang="en-US" b="1" dirty="0">
                <a:solidFill>
                  <a:schemeClr val="tx1"/>
                </a:solidFill>
              </a:rPr>
              <a:t>Enforcing Tribal Protection Orders </a:t>
            </a:r>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188720" y="1845734"/>
            <a:ext cx="10393680" cy="4114800"/>
          </a:xfrm>
        </p:spPr>
        <p:txBody>
          <a:bodyPr numCol="1" spcCol="228600" anchor="t">
            <a:normAutofit/>
          </a:bodyPr>
          <a:lstStyle/>
          <a:p>
            <a:pPr marL="0" indent="0">
              <a:spcBef>
                <a:spcPts val="0"/>
              </a:spcBef>
              <a:spcAft>
                <a:spcPts val="0"/>
              </a:spcAft>
              <a:buNone/>
            </a:pPr>
            <a:r>
              <a:rPr lang="en-US" sz="3200" dirty="0">
                <a:solidFill>
                  <a:schemeClr val="tx1"/>
                </a:solidFill>
              </a:rPr>
              <a:t>For a Native </a:t>
            </a:r>
            <a:r>
              <a:rPr lang="en-US" sz="3200" dirty="0" smtClean="0">
                <a:solidFill>
                  <a:schemeClr val="tx1"/>
                </a:solidFill>
              </a:rPr>
              <a:t>Nation </a:t>
            </a:r>
            <a:r>
              <a:rPr lang="en-US" sz="3200" dirty="0">
                <a:solidFill>
                  <a:schemeClr val="tx1"/>
                </a:solidFill>
              </a:rPr>
              <a:t>to issue and enforce protection orders, VAWA requires that</a:t>
            </a:r>
            <a:r>
              <a:rPr lang="en-US" sz="3200" dirty="0" smtClean="0">
                <a:solidFill>
                  <a:schemeClr val="tx1"/>
                </a:solidFill>
              </a:rPr>
              <a:t>:</a:t>
            </a:r>
            <a:endParaRPr lang="en-US" sz="3200" dirty="0">
              <a:solidFill>
                <a:schemeClr val="tx1"/>
              </a:solidFill>
            </a:endParaRPr>
          </a:p>
          <a:p>
            <a:pPr marL="514350" indent="-514350">
              <a:spcBef>
                <a:spcPts val="0"/>
              </a:spcBef>
              <a:spcAft>
                <a:spcPts val="0"/>
              </a:spcAft>
              <a:buClr>
                <a:srgbClr val="7030A0"/>
              </a:buClr>
              <a:buAutoNum type="arabicPeriod"/>
            </a:pPr>
            <a:r>
              <a:rPr lang="en-US" sz="3200" dirty="0">
                <a:solidFill>
                  <a:schemeClr val="tx1"/>
                </a:solidFill>
              </a:rPr>
              <a:t>The matter must have arisen on tribal land, </a:t>
            </a:r>
          </a:p>
          <a:p>
            <a:pPr marL="0" indent="0" algn="ctr">
              <a:spcBef>
                <a:spcPts val="0"/>
              </a:spcBef>
              <a:spcAft>
                <a:spcPts val="0"/>
              </a:spcAft>
              <a:buNone/>
            </a:pPr>
            <a:r>
              <a:rPr lang="en-US" sz="3200" b="1" dirty="0">
                <a:solidFill>
                  <a:schemeClr val="tx1"/>
                </a:solidFill>
              </a:rPr>
              <a:t>OR</a:t>
            </a:r>
          </a:p>
          <a:p>
            <a:pPr marL="0" indent="0">
              <a:spcBef>
                <a:spcPts val="0"/>
              </a:spcBef>
              <a:spcAft>
                <a:spcPts val="0"/>
              </a:spcAft>
              <a:buNone/>
            </a:pPr>
            <a:r>
              <a:rPr lang="en-US" sz="3200" dirty="0">
                <a:solidFill>
                  <a:srgbClr val="7030A0"/>
                </a:solidFill>
              </a:rPr>
              <a:t>2. </a:t>
            </a:r>
            <a:r>
              <a:rPr lang="en-US" sz="3200" dirty="0">
                <a:solidFill>
                  <a:schemeClr val="tx1"/>
                </a:solidFill>
              </a:rPr>
              <a:t>The matter must be within the authority of the Indian tribe.</a:t>
            </a:r>
          </a:p>
          <a:p>
            <a:pPr marL="0" indent="0">
              <a:spcBef>
                <a:spcPts val="0"/>
              </a:spcBef>
              <a:spcAft>
                <a:spcPts val="0"/>
              </a:spcAft>
              <a:buNone/>
            </a:pPr>
            <a:endParaRPr lang="en-US" sz="3200" dirty="0">
              <a:solidFill>
                <a:schemeClr val="tx1"/>
              </a:solidFill>
            </a:endParaRPr>
          </a:p>
          <a:p>
            <a:pPr marL="0" indent="0">
              <a:spcBef>
                <a:spcPts val="0"/>
              </a:spcBef>
              <a:spcAft>
                <a:spcPts val="0"/>
              </a:spcAft>
              <a:buNone/>
            </a:pPr>
            <a:r>
              <a:rPr lang="en-US" sz="2800" dirty="0">
                <a:solidFill>
                  <a:schemeClr val="tx1"/>
                </a:solidFill>
              </a:rPr>
              <a:t>*VAWA provides for civil enforcement remedies against </a:t>
            </a:r>
          </a:p>
          <a:p>
            <a:pPr marL="0" indent="0">
              <a:spcBef>
                <a:spcPts val="0"/>
              </a:spcBef>
              <a:spcAft>
                <a:spcPts val="0"/>
              </a:spcAft>
              <a:buNone/>
            </a:pPr>
            <a:r>
              <a:rPr lang="en-US" sz="2800" b="1" i="1" dirty="0">
                <a:solidFill>
                  <a:schemeClr val="tx1"/>
                </a:solidFill>
              </a:rPr>
              <a:t>any person </a:t>
            </a:r>
            <a:r>
              <a:rPr lang="en-US" sz="2800" dirty="0">
                <a:solidFill>
                  <a:schemeClr val="tx1"/>
                </a:solidFill>
              </a:rPr>
              <a:t>that violates a tribal protection order.</a:t>
            </a: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136</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a:t>
            </a:r>
            <a:fld id="{1A4639EB-40BA-4757-A540-6007F2787948}" type="slidenum">
              <a:rPr kumimoji="0" lang="en-US" sz="1800" b="0" i="0" u="none" strike="noStrike" kern="1200" cap="none" spc="0" normalizeH="0" noProof="0" smtClean="0">
                <a:ln>
                  <a:solidFill>
                    <a:schemeClr val="bg1"/>
                  </a:solidFill>
                </a:ln>
                <a:solidFill>
                  <a:srgbClr val="FFFFFF"/>
                </a:solidFill>
                <a:effectLst/>
                <a:uLnTx/>
                <a:uFillTx/>
              </a:rPr>
              <a:t>136</a:t>
            </a:fld>
            <a:r>
              <a:rPr kumimoji="0" lang="en-US" sz="1800" b="0" i="0" u="none" strike="noStrike" kern="1200" cap="none" spc="0" normalizeH="0" noProof="0" dirty="0">
                <a:ln>
                  <a:solidFill>
                    <a:schemeClr val="bg1"/>
                  </a:solidFill>
                </a:ln>
                <a:solidFill>
                  <a:srgbClr val="FFFFFF"/>
                </a:solidFill>
                <a:effectLst/>
                <a:uLnTx/>
                <a:uFillTx/>
              </a:rPr>
              <a:t> </a:t>
            </a:r>
          </a:p>
        </p:txBody>
      </p:sp>
    </p:spTree>
    <p:extLst>
      <p:ext uri="{BB962C8B-B14F-4D97-AF65-F5344CB8AC3E}">
        <p14:creationId xmlns:p14="http://schemas.microsoft.com/office/powerpoint/2010/main" val="265672198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1066800" y="286605"/>
            <a:ext cx="10058400" cy="1450757"/>
          </a:xfrm>
        </p:spPr>
        <p:txBody>
          <a:bodyPr>
            <a:normAutofit/>
          </a:bodyPr>
          <a:lstStyle/>
          <a:p>
            <a:pPr algn="ctr"/>
            <a:r>
              <a:rPr lang="en-US" sz="4400" b="1" dirty="0">
                <a:solidFill>
                  <a:schemeClr val="tx1"/>
                </a:solidFill>
              </a:rPr>
              <a:t>Full Faith and Credit</a:t>
            </a:r>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932576" y="1845734"/>
            <a:ext cx="10515600" cy="4114800"/>
          </a:xfrm>
        </p:spPr>
        <p:txBody>
          <a:bodyPr numCol="1" spcCol="228600" anchor="t">
            <a:normAutofit/>
          </a:bodyPr>
          <a:lstStyle/>
          <a:p>
            <a:pPr algn="ctr"/>
            <a:endParaRPr lang="en-US" sz="4800" dirty="0"/>
          </a:p>
          <a:p>
            <a:pPr algn="ctr"/>
            <a:r>
              <a:rPr lang="en-US" sz="4800" dirty="0">
                <a:solidFill>
                  <a:schemeClr val="tx1"/>
                </a:solidFill>
              </a:rPr>
              <a:t>The protection order is enforced in </a:t>
            </a:r>
            <a:r>
              <a:rPr lang="en-US" sz="4800" b="1" dirty="0">
                <a:solidFill>
                  <a:schemeClr val="tx1"/>
                </a:solidFill>
              </a:rPr>
              <a:t>every jurisdiction</a:t>
            </a:r>
            <a:r>
              <a:rPr lang="en-US" sz="4800" dirty="0">
                <a:solidFill>
                  <a:schemeClr val="tx1"/>
                </a:solidFill>
              </a:rPr>
              <a:t> </a:t>
            </a:r>
            <a:r>
              <a:rPr lang="en-US" sz="4800" b="1" dirty="0">
                <a:solidFill>
                  <a:schemeClr val="tx1"/>
                </a:solidFill>
              </a:rPr>
              <a:t>as the order is written</a:t>
            </a:r>
            <a:r>
              <a:rPr lang="en-US" sz="4800" dirty="0">
                <a:solidFill>
                  <a:schemeClr val="tx1"/>
                </a:solidFill>
              </a:rPr>
              <a:t>.</a:t>
            </a:r>
          </a:p>
          <a:p>
            <a:pPr marL="0" indent="0">
              <a:spcBef>
                <a:spcPts val="0"/>
              </a:spcBef>
              <a:spcAft>
                <a:spcPts val="0"/>
              </a:spcAft>
              <a:buNone/>
            </a:pPr>
            <a:endParaRPr lang="en-US" sz="3200" dirty="0">
              <a:solidFill>
                <a:schemeClr val="tx1"/>
              </a:solidFill>
            </a:endParaRP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137</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a:t>
            </a:r>
            <a:fld id="{6CD55F2C-E146-4E94-ACEA-B95628701DBE}" type="slidenum">
              <a:rPr kumimoji="0" lang="en-US" sz="1800" b="0" i="0" u="none" strike="noStrike" kern="1200" cap="none" spc="0" normalizeH="0" noProof="0" smtClean="0">
                <a:ln>
                  <a:solidFill>
                    <a:schemeClr val="bg1"/>
                  </a:solidFill>
                </a:ln>
                <a:solidFill>
                  <a:srgbClr val="FFFFFF"/>
                </a:solidFill>
                <a:effectLst/>
                <a:uLnTx/>
                <a:uFillTx/>
              </a:rPr>
              <a:t>137</a:t>
            </a:fld>
            <a:endParaRPr kumimoji="0" lang="en-US" sz="1800" b="0" i="0" u="none" strike="noStrike" kern="1200" cap="none" spc="0" normalizeH="0" noProof="0" dirty="0">
              <a:ln>
                <a:solidFill>
                  <a:schemeClr val="bg1"/>
                </a:solidFill>
              </a:ln>
              <a:solidFill>
                <a:srgbClr val="FFFFFF"/>
              </a:solidFill>
              <a:effectLst/>
              <a:uLnTx/>
              <a:uFillTx/>
            </a:endParaRPr>
          </a:p>
        </p:txBody>
      </p:sp>
    </p:spTree>
    <p:extLst>
      <p:ext uri="{BB962C8B-B14F-4D97-AF65-F5344CB8AC3E}">
        <p14:creationId xmlns:p14="http://schemas.microsoft.com/office/powerpoint/2010/main" val="299827933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1066800" y="286605"/>
            <a:ext cx="10058400" cy="1450757"/>
          </a:xfrm>
        </p:spPr>
        <p:txBody>
          <a:bodyPr>
            <a:normAutofit/>
          </a:bodyPr>
          <a:lstStyle/>
          <a:p>
            <a:pPr algn="ctr"/>
            <a:r>
              <a:rPr lang="en-US" sz="4400" b="1" dirty="0">
                <a:solidFill>
                  <a:schemeClr val="tx1"/>
                </a:solidFill>
              </a:rPr>
              <a:t>Full Faith and Credit </a:t>
            </a:r>
            <a:r>
              <a:rPr lang="en-US" sz="4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18 U.S.C. </a:t>
            </a:r>
            <a:r>
              <a:rPr lang="en-US" sz="4400"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§2265(a</a:t>
            </a:r>
            <a:r>
              <a:rPr lang="en-US" sz="4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t>
            </a:r>
            <a:endParaRPr lang="en-US" sz="4400" dirty="0">
              <a:solidFill>
                <a:schemeClr val="tx1"/>
              </a:solidFill>
            </a:endParaRPr>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066800" y="1845734"/>
            <a:ext cx="10515600" cy="4114800"/>
          </a:xfrm>
        </p:spPr>
        <p:txBody>
          <a:bodyPr numCol="1" spcCol="228600" anchor="t">
            <a:normAutofit/>
          </a:bodyPr>
          <a:lstStyle/>
          <a:p>
            <a:pPr marL="365760" marR="457200" indent="0">
              <a:spcBef>
                <a:spcPts val="0"/>
              </a:spcBef>
              <a:spcAft>
                <a:spcPts val="0"/>
              </a:spcAft>
              <a:buNone/>
            </a:pPr>
            <a:r>
              <a:rPr lang="en-US" sz="3200" i="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“Any protection order that is consistent with subsection (b) of this section by the court of one State, Indian tribe or territory (the issuing State, Indian tribe, or territory) shall be accorded full faith and credit by the court of another State, Indian tribe, or territory (the enforcing State, Indian tribe, or territory) and enforced by the court and law enforcement personnel of the other State, Indian tribal government or Territory as if it were the order of the enforcing State, Indian tribe, or territory.” </a:t>
            </a:r>
          </a:p>
          <a:p>
            <a:pPr marL="0" indent="0">
              <a:spcBef>
                <a:spcPts val="0"/>
              </a:spcBef>
              <a:spcAft>
                <a:spcPts val="0"/>
              </a:spcAft>
              <a:buNone/>
            </a:pPr>
            <a:endParaRPr lang="en-US" sz="3200" dirty="0">
              <a:solidFill>
                <a:schemeClr val="tx1"/>
              </a:solidFill>
            </a:endParaRP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138</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a:t>
            </a:r>
            <a:fld id="{6CD55F2C-E146-4E94-ACEA-B95628701DBE}" type="slidenum">
              <a:rPr kumimoji="0" lang="en-US" sz="1800" b="0" i="0" u="none" strike="noStrike" kern="1200" cap="none" spc="0" normalizeH="0" noProof="0" smtClean="0">
                <a:ln>
                  <a:solidFill>
                    <a:schemeClr val="bg1"/>
                  </a:solidFill>
                </a:ln>
                <a:solidFill>
                  <a:srgbClr val="FFFFFF"/>
                </a:solidFill>
                <a:effectLst/>
                <a:uLnTx/>
                <a:uFillTx/>
              </a:rPr>
              <a:t>138</a:t>
            </a:fld>
            <a:endParaRPr kumimoji="0" lang="en-US" sz="1800" b="0" i="0" u="none" strike="noStrike" kern="1200" cap="none" spc="0" normalizeH="0" noProof="0" dirty="0">
              <a:ln>
                <a:solidFill>
                  <a:schemeClr val="bg1"/>
                </a:solidFill>
              </a:ln>
              <a:solidFill>
                <a:srgbClr val="FFFFFF"/>
              </a:solidFill>
              <a:effectLst/>
              <a:uLnTx/>
              <a:uFillTx/>
            </a:endParaRPr>
          </a:p>
        </p:txBody>
      </p:sp>
    </p:spTree>
    <p:extLst>
      <p:ext uri="{BB962C8B-B14F-4D97-AF65-F5344CB8AC3E}">
        <p14:creationId xmlns:p14="http://schemas.microsoft.com/office/powerpoint/2010/main" val="380414796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1066800" y="286605"/>
            <a:ext cx="10058400" cy="1450757"/>
          </a:xfrm>
        </p:spPr>
        <p:txBody>
          <a:bodyPr>
            <a:normAutofit/>
          </a:bodyPr>
          <a:lstStyle/>
          <a:p>
            <a:pPr algn="ctr"/>
            <a:r>
              <a:rPr lang="en-US" sz="4000" b="1" dirty="0">
                <a:solidFill>
                  <a:schemeClr val="tx1"/>
                </a:solidFill>
              </a:rPr>
              <a:t>Protection Orders under VAWA 18 U.S.C. </a:t>
            </a:r>
            <a:r>
              <a:rPr lang="en-US" sz="4000" b="1" dirty="0" smtClean="0">
                <a:solidFill>
                  <a:schemeClr val="tx1"/>
                </a:solidFill>
              </a:rPr>
              <a:t>§2265(b</a:t>
            </a:r>
            <a:r>
              <a:rPr lang="en-US" sz="4000" b="1" dirty="0">
                <a:solidFill>
                  <a:schemeClr val="tx1"/>
                </a:solidFill>
              </a:rPr>
              <a:t>)</a:t>
            </a:r>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225296" y="1845734"/>
            <a:ext cx="9899904" cy="4114800"/>
          </a:xfrm>
        </p:spPr>
        <p:txBody>
          <a:bodyPr numCol="1" spcCol="228600" anchor="t">
            <a:noAutofit/>
          </a:bodyPr>
          <a:lstStyle/>
          <a:p>
            <a:pPr marL="0" indent="0">
              <a:lnSpc>
                <a:spcPct val="120000"/>
              </a:lnSpc>
              <a:spcBef>
                <a:spcPts val="0"/>
              </a:spcBef>
              <a:spcAft>
                <a:spcPts val="0"/>
              </a:spcAft>
              <a:buNone/>
            </a:pPr>
            <a:r>
              <a:rPr lang="en-US" sz="2400" i="1" dirty="0">
                <a:solidFill>
                  <a:schemeClr val="tx1"/>
                </a:solidFill>
                <a:ea typeface="Times New Roman" panose="02020603050405020304" pitchFamily="18" charset="0"/>
                <a:cs typeface="Times New Roman" panose="02020603050405020304" pitchFamily="18" charset="0"/>
              </a:rPr>
              <a:t>(b) Protection Order.  A protection order issued by a state, tribal, or territorial court is consistent with this subsection </a:t>
            </a:r>
            <a:r>
              <a:rPr lang="en-US" sz="2400" i="1" dirty="0" smtClean="0">
                <a:solidFill>
                  <a:schemeClr val="tx1"/>
                </a:solidFill>
                <a:ea typeface="Times New Roman" panose="02020603050405020304" pitchFamily="18" charset="0"/>
                <a:cs typeface="Times New Roman" panose="02020603050405020304" pitchFamily="18" charset="0"/>
              </a:rPr>
              <a:t>if—</a:t>
            </a:r>
            <a:endParaRPr lang="en-US" sz="2400" i="1" dirty="0">
              <a:solidFill>
                <a:schemeClr val="tx1"/>
              </a:solidFill>
              <a:ea typeface="Times New Roman" panose="02020603050405020304" pitchFamily="18" charset="0"/>
              <a:cs typeface="Times New Roman" panose="02020603050405020304" pitchFamily="18" charset="0"/>
            </a:endParaRPr>
          </a:p>
          <a:p>
            <a:pPr marL="0" indent="0">
              <a:lnSpc>
                <a:spcPct val="120000"/>
              </a:lnSpc>
              <a:spcBef>
                <a:spcPts val="0"/>
              </a:spcBef>
              <a:spcAft>
                <a:spcPts val="0"/>
              </a:spcAft>
              <a:buNone/>
            </a:pPr>
            <a:r>
              <a:rPr lang="en-US" sz="2400" i="1" dirty="0" smtClean="0">
                <a:solidFill>
                  <a:schemeClr val="tx1"/>
                </a:solidFill>
                <a:ea typeface="Times New Roman" panose="02020603050405020304" pitchFamily="18" charset="0"/>
                <a:cs typeface="Times New Roman" panose="02020603050405020304" pitchFamily="18" charset="0"/>
              </a:rPr>
              <a:t>1</a:t>
            </a:r>
            <a:r>
              <a:rPr lang="en-US" sz="2400" i="1" dirty="0">
                <a:solidFill>
                  <a:schemeClr val="tx1"/>
                </a:solidFill>
                <a:ea typeface="Times New Roman" panose="02020603050405020304" pitchFamily="18" charset="0"/>
                <a:cs typeface="Times New Roman" panose="02020603050405020304" pitchFamily="18" charset="0"/>
              </a:rPr>
              <a:t>. Such court has jurisdiction over the parties and matter under the law of such state, Indian tribe, or territory; and</a:t>
            </a:r>
          </a:p>
          <a:p>
            <a:pPr marL="0" indent="0">
              <a:lnSpc>
                <a:spcPct val="120000"/>
              </a:lnSpc>
              <a:spcBef>
                <a:spcPts val="0"/>
              </a:spcBef>
              <a:spcAft>
                <a:spcPts val="0"/>
              </a:spcAft>
              <a:buNone/>
            </a:pPr>
            <a:r>
              <a:rPr lang="en-US" sz="2400" i="1" dirty="0">
                <a:solidFill>
                  <a:schemeClr val="tx1"/>
                </a:solidFill>
                <a:ea typeface="Times New Roman" panose="02020603050405020304" pitchFamily="18" charset="0"/>
                <a:cs typeface="Times New Roman" panose="02020603050405020304" pitchFamily="18" charset="0"/>
              </a:rPr>
              <a:t>2. Reasonable notice and opportunity to be heard is given to the person against whom the order is sought sufficient to protect that person’s right to due process. In the case of ex parte orders, notice and opportunity to be heard must be provided within the time required by State, tribal, or territorial law, and in any event within a reasonable time after the order is issued, sufficient to protect the respondent’s due process rights.</a:t>
            </a: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139</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a:t>
            </a:r>
            <a:fld id="{EBC3EF4D-24D0-4CF0-9B83-3F9B761BA677}" type="slidenum">
              <a:rPr kumimoji="0" lang="en-US" sz="1800" b="0" i="0" u="none" strike="noStrike" kern="1200" cap="none" spc="0" normalizeH="0" noProof="0" smtClean="0">
                <a:ln>
                  <a:solidFill>
                    <a:schemeClr val="bg1"/>
                  </a:solidFill>
                </a:ln>
                <a:solidFill>
                  <a:srgbClr val="FFFFFF"/>
                </a:solidFill>
                <a:effectLst/>
                <a:uLnTx/>
                <a:uFillTx/>
              </a:rPr>
              <a:t>139</a:t>
            </a:fld>
            <a:endParaRPr kumimoji="0" lang="en-US" sz="1800" b="0" i="0" u="none" strike="noStrike" kern="1200" cap="none" spc="0" normalizeH="0" noProof="0" dirty="0">
              <a:ln>
                <a:solidFill>
                  <a:schemeClr val="bg1"/>
                </a:solidFill>
              </a:ln>
              <a:solidFill>
                <a:srgbClr val="FFFFFF"/>
              </a:solidFill>
              <a:effectLst/>
              <a:uLnTx/>
              <a:uFillTx/>
            </a:endParaRPr>
          </a:p>
        </p:txBody>
      </p:sp>
    </p:spTree>
    <p:extLst>
      <p:ext uri="{BB962C8B-B14F-4D97-AF65-F5344CB8AC3E}">
        <p14:creationId xmlns:p14="http://schemas.microsoft.com/office/powerpoint/2010/main" val="248727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id="{345005AF-0BC5-4AC2-98A1-008BE728A0AE}"/>
              </a:ext>
            </a:extLst>
          </p:cNvPr>
          <p:cNvSpPr>
            <a:spLocks noGrp="1"/>
          </p:cNvSpPr>
          <p:nvPr>
            <p:ph idx="1"/>
          </p:nvPr>
        </p:nvSpPr>
        <p:spPr>
          <a:xfrm>
            <a:off x="1066800" y="1845734"/>
            <a:ext cx="10058400" cy="4114800"/>
          </a:xfrm>
        </p:spPr>
        <p:txBody>
          <a:bodyPr>
            <a:noAutofit/>
          </a:bodyPr>
          <a:lstStyle/>
          <a:p>
            <a:pPr marL="0" indent="0" algn="ctr">
              <a:lnSpc>
                <a:spcPct val="100000"/>
              </a:lnSpc>
              <a:spcBef>
                <a:spcPts val="0"/>
              </a:spcBef>
              <a:spcAft>
                <a:spcPts val="600"/>
              </a:spcAft>
              <a:buNone/>
            </a:pPr>
            <a:r>
              <a:rPr lang="en-US" sz="4000" b="1" dirty="0">
                <a:solidFill>
                  <a:schemeClr val="tx1"/>
                </a:solidFill>
              </a:rPr>
              <a:t/>
            </a:r>
            <a:br>
              <a:rPr lang="en-US" sz="4000" b="1" dirty="0">
                <a:solidFill>
                  <a:schemeClr val="tx1"/>
                </a:solidFill>
              </a:rPr>
            </a:br>
            <a:r>
              <a:rPr lang="en-US" sz="4000" b="1" i="1" dirty="0">
                <a:solidFill>
                  <a:schemeClr val="tx1"/>
                </a:solidFill>
              </a:rPr>
              <a:t>No Force, Fraud, or Coercion Required</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21366038-FBD2-4EA7-9359-EE406FD8CE97}"/>
              </a:ext>
            </a:extLst>
          </p:cNvPr>
          <p:cNvSpPr txBox="1">
            <a:spLocks/>
          </p:cNvSpPr>
          <p:nvPr/>
        </p:nvSpPr>
        <p:spPr>
          <a:xfrm>
            <a:off x="1066800" y="286605"/>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b="1" dirty="0">
                <a:solidFill>
                  <a:schemeClr val="tx1"/>
                </a:solidFill>
              </a:rPr>
              <a:t>Large Group Exercise </a:t>
            </a:r>
          </a:p>
        </p:txBody>
      </p:sp>
      <p:sp>
        <p:nvSpPr>
          <p:cNvPr id="10"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1  </a:t>
            </a:r>
            <a:r>
              <a:rPr kumimoji="0" lang="en-US" sz="1800" b="0" i="0" u="none" strike="noStrike" kern="1200" cap="none" spc="0" normalizeH="0" noProof="0" dirty="0">
                <a:ln>
                  <a:solidFill>
                    <a:schemeClr val="bg1"/>
                  </a:solidFill>
                </a:ln>
                <a:solidFill>
                  <a:srgbClr val="FFFFFF"/>
                </a:solidFill>
                <a:effectLst/>
                <a:uLnTx/>
                <a:uFillTx/>
              </a:rPr>
              <a:t>|                                        Tribal Law and Policy Institute  |  14 </a:t>
            </a:r>
          </a:p>
        </p:txBody>
      </p:sp>
    </p:spTree>
    <p:extLst>
      <p:ext uri="{BB962C8B-B14F-4D97-AF65-F5344CB8AC3E}">
        <p14:creationId xmlns:p14="http://schemas.microsoft.com/office/powerpoint/2010/main" val="70798192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597408" y="172087"/>
            <a:ext cx="10997184" cy="1450757"/>
          </a:xfrm>
        </p:spPr>
        <p:txBody>
          <a:bodyPr/>
          <a:lstStyle/>
          <a:p>
            <a:pPr algn="ctr"/>
            <a:r>
              <a:rPr lang="en-US" b="1" dirty="0">
                <a:solidFill>
                  <a:schemeClr val="tx1"/>
                </a:solidFill>
              </a:rPr>
              <a:t>Advocate’s Tribal Protection Order Checklist</a:t>
            </a:r>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234440" y="1845734"/>
            <a:ext cx="9957816" cy="4114800"/>
          </a:xfrm>
        </p:spPr>
        <p:txBody>
          <a:bodyPr numCol="1" spcCol="228600" anchor="t">
            <a:normAutofit lnSpcReduction="10000"/>
          </a:bodyPr>
          <a:lstStyle/>
          <a:p>
            <a:pPr marL="0" indent="0">
              <a:lnSpc>
                <a:spcPct val="110000"/>
              </a:lnSpc>
              <a:spcBef>
                <a:spcPts val="0"/>
              </a:spcBef>
              <a:spcAft>
                <a:spcPts val="0"/>
              </a:spcAft>
              <a:buNone/>
            </a:pPr>
            <a:r>
              <a:rPr lang="en-US" sz="2800" dirty="0">
                <a:solidFill>
                  <a:schemeClr val="tx1"/>
                </a:solidFill>
              </a:rPr>
              <a:t>Advocates should ensure that Tribal Protection Orders are enforceable across jurisdictions. The </a:t>
            </a:r>
            <a:r>
              <a:rPr lang="en-US" sz="2800" i="1" dirty="0">
                <a:solidFill>
                  <a:schemeClr val="tx1"/>
                </a:solidFill>
              </a:rPr>
              <a:t>Advocate’s Tribal Protection Order Checklist </a:t>
            </a:r>
            <a:r>
              <a:rPr lang="en-US" sz="2800" dirty="0">
                <a:solidFill>
                  <a:schemeClr val="tx1"/>
                </a:solidFill>
              </a:rPr>
              <a:t>in Unit 4 </a:t>
            </a:r>
            <a:r>
              <a:rPr lang="en-US" sz="2800" u="sng" dirty="0">
                <a:solidFill>
                  <a:schemeClr val="tx1"/>
                </a:solidFill>
              </a:rPr>
              <a:t>and</a:t>
            </a:r>
            <a:r>
              <a:rPr lang="en-US" sz="2800" dirty="0">
                <a:solidFill>
                  <a:schemeClr val="tx1"/>
                </a:solidFill>
              </a:rPr>
              <a:t> the </a:t>
            </a:r>
            <a:r>
              <a:rPr lang="en-US" sz="2800" i="1" dirty="0">
                <a:solidFill>
                  <a:schemeClr val="tx1"/>
                </a:solidFill>
              </a:rPr>
              <a:t>Comprehensive Tribal Protection Order Checklist </a:t>
            </a:r>
            <a:r>
              <a:rPr lang="en-US" sz="2800" dirty="0">
                <a:solidFill>
                  <a:schemeClr val="tx1"/>
                </a:solidFill>
              </a:rPr>
              <a:t>in the Participant Workbook appendix serve as helpful reminders of what to include. </a:t>
            </a:r>
          </a:p>
          <a:p>
            <a:pPr marL="0" indent="0">
              <a:lnSpc>
                <a:spcPct val="110000"/>
              </a:lnSpc>
              <a:spcBef>
                <a:spcPts val="0"/>
              </a:spcBef>
              <a:spcAft>
                <a:spcPts val="0"/>
              </a:spcAft>
              <a:buNone/>
            </a:pPr>
            <a:endParaRPr lang="en-US" sz="2800" dirty="0">
              <a:solidFill>
                <a:schemeClr val="tx1"/>
              </a:solidFill>
            </a:endParaRPr>
          </a:p>
          <a:p>
            <a:pPr marL="0" indent="0">
              <a:lnSpc>
                <a:spcPct val="110000"/>
              </a:lnSpc>
              <a:spcBef>
                <a:spcPts val="0"/>
              </a:spcBef>
              <a:spcAft>
                <a:spcPts val="0"/>
              </a:spcAft>
              <a:buNone/>
            </a:pPr>
            <a:r>
              <a:rPr lang="en-US" sz="2800" b="1" dirty="0">
                <a:solidFill>
                  <a:schemeClr val="tx1"/>
                </a:solidFill>
              </a:rPr>
              <a:t>Each jurisdiction is different and best practices and laws change, so be sure to create and maintain a checklist that works for your clients and jurisdiction. </a:t>
            </a: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140</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a:t>
            </a:r>
            <a:fld id="{7834F30C-56C9-481F-8B3E-9D10E7124463}" type="slidenum">
              <a:rPr kumimoji="0" lang="en-US" sz="1800" b="0" i="0" u="none" strike="noStrike" kern="1200" cap="none" spc="0" normalizeH="0" noProof="0" smtClean="0">
                <a:ln>
                  <a:solidFill>
                    <a:schemeClr val="bg1"/>
                  </a:solidFill>
                </a:ln>
                <a:solidFill>
                  <a:srgbClr val="FFFFFF"/>
                </a:solidFill>
                <a:effectLst/>
                <a:uLnTx/>
                <a:uFillTx/>
              </a:rPr>
              <a:t>140</a:t>
            </a:fld>
            <a:endParaRPr kumimoji="0" lang="en-US" sz="1800" b="0" i="0" u="none" strike="noStrike" kern="1200" cap="none" spc="0" normalizeH="0" noProof="0" dirty="0">
              <a:ln>
                <a:solidFill>
                  <a:schemeClr val="bg1"/>
                </a:solidFill>
              </a:ln>
              <a:solidFill>
                <a:srgbClr val="FFFFFF"/>
              </a:solidFill>
              <a:effectLst/>
              <a:uLnTx/>
              <a:uFillTx/>
            </a:endParaRPr>
          </a:p>
        </p:txBody>
      </p:sp>
    </p:spTree>
    <p:extLst>
      <p:ext uri="{BB962C8B-B14F-4D97-AF65-F5344CB8AC3E}">
        <p14:creationId xmlns:p14="http://schemas.microsoft.com/office/powerpoint/2010/main" val="221316880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1066800" y="286605"/>
            <a:ext cx="10058400" cy="1450757"/>
          </a:xfrm>
        </p:spPr>
        <p:txBody>
          <a:bodyPr/>
          <a:lstStyle/>
          <a:p>
            <a:pPr algn="ctr"/>
            <a:r>
              <a:rPr lang="en-US" b="1" dirty="0">
                <a:solidFill>
                  <a:schemeClr val="tx1"/>
                </a:solidFill>
              </a:rPr>
              <a:t>Tribal Protection Order Resources</a:t>
            </a:r>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585216" y="1845734"/>
            <a:ext cx="10997184" cy="4114800"/>
          </a:xfrm>
        </p:spPr>
        <p:txBody>
          <a:bodyPr numCol="1" spcCol="228600" anchor="t">
            <a:normAutofit/>
          </a:bodyPr>
          <a:lstStyle/>
          <a:p>
            <a:pPr marL="0" indent="0" algn="ctr">
              <a:lnSpc>
                <a:spcPct val="100000"/>
              </a:lnSpc>
              <a:spcBef>
                <a:spcPts val="0"/>
              </a:spcBef>
              <a:spcAft>
                <a:spcPts val="0"/>
              </a:spcAft>
              <a:buNone/>
            </a:pPr>
            <a:r>
              <a:rPr lang="en-US" sz="3200" b="1" dirty="0">
                <a:solidFill>
                  <a:schemeClr val="tx1"/>
                </a:solidFill>
                <a:hlinkClick r:id="rId4"/>
              </a:rPr>
              <a:t>www.TribalProtectionOrder.org</a:t>
            </a:r>
            <a:endParaRPr lang="en-US" sz="3200" b="1" dirty="0">
              <a:solidFill>
                <a:schemeClr val="tx1"/>
              </a:solidFill>
            </a:endParaRPr>
          </a:p>
          <a:p>
            <a:pPr marL="0" indent="0">
              <a:lnSpc>
                <a:spcPct val="100000"/>
              </a:lnSpc>
              <a:spcBef>
                <a:spcPts val="0"/>
              </a:spcBef>
              <a:spcAft>
                <a:spcPts val="0"/>
              </a:spcAft>
              <a:buNone/>
            </a:pPr>
            <a:endParaRPr lang="en-US" sz="3200" b="1" dirty="0">
              <a:solidFill>
                <a:schemeClr val="tx1"/>
              </a:solidFill>
            </a:endParaRPr>
          </a:p>
          <a:p>
            <a:pPr marL="0" indent="0">
              <a:lnSpc>
                <a:spcPct val="100000"/>
              </a:lnSpc>
              <a:spcBef>
                <a:spcPts val="0"/>
              </a:spcBef>
              <a:spcAft>
                <a:spcPts val="0"/>
              </a:spcAft>
              <a:buNone/>
            </a:pPr>
            <a:endParaRPr lang="en-US" sz="3200" b="1" dirty="0">
              <a:solidFill>
                <a:schemeClr val="tx1"/>
              </a:solidFill>
            </a:endParaRPr>
          </a:p>
          <a:p>
            <a:pPr marL="0" indent="0">
              <a:lnSpc>
                <a:spcPct val="100000"/>
              </a:lnSpc>
              <a:spcBef>
                <a:spcPts val="0"/>
              </a:spcBef>
              <a:spcAft>
                <a:spcPts val="0"/>
              </a:spcAft>
              <a:buNone/>
            </a:pPr>
            <a:endParaRPr lang="en-US" sz="3200" dirty="0">
              <a:solidFill>
                <a:schemeClr val="tx1"/>
              </a:solidFill>
            </a:endParaRP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141</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a:t>
            </a:r>
            <a:fld id="{10224531-BB3E-4201-9F47-2CBB5EE6F14B}" type="slidenum">
              <a:rPr kumimoji="0" lang="en-US" sz="1800" b="0" i="0" u="none" strike="noStrike" kern="1200" cap="none" spc="0" normalizeH="0" noProof="0" smtClean="0">
                <a:ln>
                  <a:solidFill>
                    <a:schemeClr val="bg1"/>
                  </a:solidFill>
                </a:ln>
                <a:solidFill>
                  <a:srgbClr val="FFFFFF"/>
                </a:solidFill>
                <a:effectLst/>
                <a:uLnTx/>
                <a:uFillTx/>
              </a:rPr>
              <a:t>141</a:t>
            </a:fld>
            <a:endParaRPr kumimoji="0" lang="en-US" sz="1800" b="0" i="0" u="none" strike="noStrike" kern="1200" cap="none" spc="0" normalizeH="0" noProof="0" dirty="0">
              <a:ln>
                <a:solidFill>
                  <a:schemeClr val="bg1"/>
                </a:solidFill>
              </a:ln>
              <a:solidFill>
                <a:srgbClr val="FFFFFF"/>
              </a:solidFill>
              <a:effectLst/>
              <a:uLnTx/>
              <a:uFillTx/>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1821" y="2541389"/>
            <a:ext cx="6145019" cy="3658661"/>
          </a:xfrm>
          <a:prstGeom prst="rect">
            <a:avLst/>
          </a:prstGeom>
        </p:spPr>
      </p:pic>
    </p:spTree>
    <p:extLst>
      <p:ext uri="{BB962C8B-B14F-4D97-AF65-F5344CB8AC3E}">
        <p14:creationId xmlns:p14="http://schemas.microsoft.com/office/powerpoint/2010/main" val="92389270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p:txBody>
          <a:bodyPr/>
          <a:lstStyle/>
          <a:p>
            <a:pPr algn="ctr"/>
            <a:r>
              <a:rPr lang="en-US" b="1" dirty="0">
                <a:solidFill>
                  <a:schemeClr val="tx1"/>
                </a:solidFill>
              </a:rPr>
              <a:t>Additional Resources</a:t>
            </a:r>
          </a:p>
        </p:txBody>
      </p:sp>
      <p:sp>
        <p:nvSpPr>
          <p:cNvPr id="5" name="Content Placeholder 4">
            <a:extLst>
              <a:ext uri="{FF2B5EF4-FFF2-40B4-BE49-F238E27FC236}">
                <a16:creationId xmlns:a16="http://schemas.microsoft.com/office/drawing/2014/main" id="{3E4145EB-A701-4333-8D71-4E2100CCC87D}"/>
              </a:ext>
            </a:extLst>
          </p:cNvPr>
          <p:cNvSpPr>
            <a:spLocks noGrp="1"/>
          </p:cNvSpPr>
          <p:nvPr>
            <p:ph idx="1"/>
          </p:nvPr>
        </p:nvSpPr>
        <p:spPr/>
        <p:txBody>
          <a:bodyPr>
            <a:normAutofit/>
          </a:bodyPr>
          <a:lstStyle/>
          <a:p>
            <a:pPr marL="0" indent="0">
              <a:buNone/>
            </a:pPr>
            <a:endParaRPr lang="en-US"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142</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a:t>
            </a:r>
            <a:fld id="{11978DB5-8D51-49AC-8E5A-D5FD28F2A86B}" type="slidenum">
              <a:rPr kumimoji="0" lang="en-US" sz="1800" b="0" i="0" u="none" strike="noStrike" kern="1200" cap="none" spc="0" normalizeH="0" noProof="0" smtClean="0">
                <a:ln>
                  <a:solidFill>
                    <a:schemeClr val="bg1"/>
                  </a:solidFill>
                </a:ln>
                <a:solidFill>
                  <a:srgbClr val="FFFFFF"/>
                </a:solidFill>
                <a:effectLst/>
                <a:uLnTx/>
                <a:uFillTx/>
              </a:rPr>
              <a:t>142</a:t>
            </a:fld>
            <a:endParaRPr kumimoji="0" lang="en-US" sz="1800" b="0" i="0" u="none" strike="noStrike" kern="1200" cap="none" spc="0" normalizeH="0" noProof="0" dirty="0">
              <a:ln>
                <a:solidFill>
                  <a:schemeClr val="bg1"/>
                </a:solidFill>
              </a:ln>
              <a:solidFill>
                <a:srgbClr val="FFFFFF"/>
              </a:solidFill>
              <a:effectLst/>
              <a:uLnTx/>
              <a:uFillTx/>
            </a:endParaRPr>
          </a:p>
        </p:txBody>
      </p:sp>
    </p:spTree>
    <p:extLst>
      <p:ext uri="{BB962C8B-B14F-4D97-AF65-F5344CB8AC3E}">
        <p14:creationId xmlns:p14="http://schemas.microsoft.com/office/powerpoint/2010/main" val="119095611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40376" y="635001"/>
            <a:ext cx="5127625" cy="1450975"/>
          </a:xfrm>
        </p:spPr>
        <p:txBody>
          <a:bodyPr vert="horz" lIns="91440" tIns="45720" rIns="91440" bIns="45720" rtlCol="0" anchor="b">
            <a:normAutofit/>
          </a:bodyPr>
          <a:lstStyle/>
          <a:p>
            <a:r>
              <a:rPr lang="en-US" dirty="0">
                <a:solidFill>
                  <a:schemeClr val="tx1"/>
                </a:solidFill>
              </a:rPr>
              <a:t>Questions?</a:t>
            </a:r>
          </a:p>
        </p:txBody>
      </p:sp>
      <p:pic>
        <p:nvPicPr>
          <p:cNvPr id="14" name="Picture 13"/>
          <p:cNvPicPr>
            <a:picLocks noChangeAspect="1"/>
          </p:cNvPicPr>
          <p:nvPr/>
        </p:nvPicPr>
        <p:blipFill>
          <a:blip r:embed="rId3"/>
          <a:stretch>
            <a:fillRect/>
          </a:stretch>
        </p:blipFill>
        <p:spPr>
          <a:xfrm>
            <a:off x="815169" y="757333"/>
            <a:ext cx="5133975" cy="4819650"/>
          </a:xfrm>
          <a:prstGeom prst="rect">
            <a:avLst/>
          </a:prstGeom>
        </p:spPr>
      </p:pic>
      <p:sp>
        <p:nvSpPr>
          <p:cNvPr id="4"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a:t>
            </a:r>
            <a:fld id="{6F29FCF5-2756-433C-8C67-55B63009A822}" type="slidenum">
              <a:rPr kumimoji="0" lang="en-US" sz="1800" b="0" i="0" u="none" strike="noStrike" kern="1200" cap="none" spc="0" normalizeH="0" noProof="0" smtClean="0">
                <a:ln>
                  <a:solidFill>
                    <a:schemeClr val="bg1"/>
                  </a:solidFill>
                </a:ln>
                <a:solidFill>
                  <a:srgbClr val="FFFFFF"/>
                </a:solidFill>
                <a:effectLst/>
                <a:uLnTx/>
                <a:uFillTx/>
              </a:rPr>
              <a:t>143</a:t>
            </a:fld>
            <a:endParaRPr kumimoji="0" lang="en-US" sz="1800" b="0" i="0" u="none" strike="noStrike" kern="1200" cap="none" spc="0" normalizeH="0" noProof="0" dirty="0">
              <a:ln>
                <a:solidFill>
                  <a:schemeClr val="bg1"/>
                </a:solidFill>
              </a:ln>
              <a:solidFill>
                <a:srgbClr val="FFFFFF"/>
              </a:solidFill>
              <a:effectLst/>
              <a:uLnTx/>
              <a:uFillTx/>
            </a:endParaRPr>
          </a:p>
        </p:txBody>
      </p:sp>
    </p:spTree>
    <p:extLst>
      <p:ext uri="{BB962C8B-B14F-4D97-AF65-F5344CB8AC3E}">
        <p14:creationId xmlns:p14="http://schemas.microsoft.com/office/powerpoint/2010/main" val="952702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id="{345005AF-0BC5-4AC2-98A1-008BE728A0AE}"/>
              </a:ext>
            </a:extLst>
          </p:cNvPr>
          <p:cNvSpPr>
            <a:spLocks noGrp="1"/>
          </p:cNvSpPr>
          <p:nvPr>
            <p:ph idx="1"/>
          </p:nvPr>
        </p:nvSpPr>
        <p:spPr>
          <a:xfrm>
            <a:off x="1179577" y="1737362"/>
            <a:ext cx="10021824" cy="4114800"/>
          </a:xfrm>
        </p:spPr>
        <p:txBody>
          <a:bodyPr>
            <a:noAutofit/>
          </a:bodyPr>
          <a:lstStyle/>
          <a:p>
            <a:pPr marL="0" indent="0">
              <a:lnSpc>
                <a:spcPct val="100000"/>
              </a:lnSpc>
              <a:spcBef>
                <a:spcPts val="0"/>
              </a:spcBef>
              <a:spcAft>
                <a:spcPts val="0"/>
              </a:spcAft>
              <a:buNone/>
            </a:pPr>
            <a:r>
              <a:rPr lang="en-US" sz="3000" i="1" dirty="0" smtClean="0">
                <a:solidFill>
                  <a:srgbClr val="7030A0"/>
                </a:solidFill>
              </a:rPr>
              <a:t>Review and reflect on the federal definition of sex trafficking provided in this resource. Why do you think this law does not require a showing of force, fraud, or coercion if a person is under the age of eighteen years?</a:t>
            </a:r>
          </a:p>
          <a:p>
            <a:pPr marL="0" indent="0">
              <a:lnSpc>
                <a:spcPct val="100000"/>
              </a:lnSpc>
              <a:spcBef>
                <a:spcPts val="0"/>
              </a:spcBef>
              <a:spcAft>
                <a:spcPts val="0"/>
              </a:spcAft>
              <a:buNone/>
            </a:pPr>
            <a:endParaRPr lang="en-US" sz="3000" dirty="0" smtClean="0">
              <a:solidFill>
                <a:schemeClr val="tx1"/>
              </a:solidFill>
            </a:endParaRPr>
          </a:p>
          <a:p>
            <a:pPr marL="0" indent="0">
              <a:lnSpc>
                <a:spcPct val="100000"/>
              </a:lnSpc>
              <a:spcBef>
                <a:spcPts val="0"/>
              </a:spcBef>
              <a:spcAft>
                <a:spcPts val="0"/>
              </a:spcAft>
              <a:buNone/>
            </a:pPr>
            <a:r>
              <a:rPr lang="en-US" sz="3000" dirty="0" smtClean="0">
                <a:solidFill>
                  <a:schemeClr val="tx1"/>
                </a:solidFill>
              </a:rPr>
              <a:t>Take a minute to think, then list possible answers in your workbook. </a:t>
            </a:r>
            <a:endParaRPr lang="en-US" sz="3000" dirty="0">
              <a:solidFill>
                <a:schemeClr val="tx1"/>
              </a:solidFill>
            </a:endParaRP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9065C6F4-6D07-421E-A3A6-930869C2D7F2}"/>
              </a:ext>
            </a:extLst>
          </p:cNvPr>
          <p:cNvSpPr txBox="1">
            <a:spLocks/>
          </p:cNvSpPr>
          <p:nvPr/>
        </p:nvSpPr>
        <p:spPr>
          <a:xfrm>
            <a:off x="1066800" y="286605"/>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b="1" dirty="0">
                <a:solidFill>
                  <a:schemeClr val="tx1"/>
                </a:solidFill>
              </a:rPr>
              <a:t>Large Group Exercise </a:t>
            </a:r>
          </a:p>
        </p:txBody>
      </p:sp>
      <p:sp>
        <p:nvSpPr>
          <p:cNvPr id="10"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1  </a:t>
            </a:r>
            <a:r>
              <a:rPr kumimoji="0" lang="en-US" sz="1800" b="0" i="0" u="none" strike="noStrike" kern="1200" cap="none" spc="0" normalizeH="0" noProof="0" dirty="0">
                <a:ln>
                  <a:solidFill>
                    <a:schemeClr val="bg1"/>
                  </a:solidFill>
                </a:ln>
                <a:solidFill>
                  <a:srgbClr val="FFFFFF"/>
                </a:solidFill>
                <a:effectLst/>
                <a:uLnTx/>
                <a:uFillTx/>
              </a:rPr>
              <a:t>|                                        Tribal Law and Policy Institute  |  15 </a:t>
            </a:r>
          </a:p>
        </p:txBody>
      </p:sp>
    </p:spTree>
    <p:extLst>
      <p:ext uri="{BB962C8B-B14F-4D97-AF65-F5344CB8AC3E}">
        <p14:creationId xmlns:p14="http://schemas.microsoft.com/office/powerpoint/2010/main" val="2005146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a:solidFill>
                  <a:schemeClr val="tx1"/>
                </a:solidFill>
              </a:rPr>
              <a:t>Where Does Sex Trafficking Occur?</a:t>
            </a:r>
          </a:p>
        </p:txBody>
      </p:sp>
      <p:sp>
        <p:nvSpPr>
          <p:cNvPr id="4" name="Content Placeholder 3"/>
          <p:cNvSpPr>
            <a:spLocks noGrp="1"/>
          </p:cNvSpPr>
          <p:nvPr>
            <p:ph idx="1"/>
          </p:nvPr>
        </p:nvSpPr>
        <p:spPr>
          <a:xfrm>
            <a:off x="1188720" y="1845734"/>
            <a:ext cx="9966961" cy="4023360"/>
          </a:xfrm>
        </p:spPr>
        <p:txBody>
          <a:bodyPr numCol="2" spcCol="228600">
            <a:normAutofit/>
          </a:bodyPr>
          <a:lstStyle/>
          <a:p>
            <a:pPr marL="231775" lvl="1" indent="-231775">
              <a:lnSpc>
                <a:spcPct val="120000"/>
              </a:lnSpc>
              <a:spcBef>
                <a:spcPts val="0"/>
              </a:spcBef>
              <a:spcAft>
                <a:spcPts val="600"/>
              </a:spcAft>
              <a:buClr>
                <a:srgbClr val="7030A0"/>
              </a:buClr>
              <a:buFont typeface="Arial" panose="020B0604020202020204" pitchFamily="34" charset="0"/>
              <a:buChar char="•"/>
            </a:pPr>
            <a:r>
              <a:rPr lang="en-US" sz="4000" dirty="0" smtClean="0">
                <a:solidFill>
                  <a:schemeClr val="tx1"/>
                </a:solidFill>
              </a:rPr>
              <a:t> Private </a:t>
            </a:r>
            <a:r>
              <a:rPr lang="en-US" sz="4000" dirty="0">
                <a:solidFill>
                  <a:schemeClr val="tx1"/>
                </a:solidFill>
              </a:rPr>
              <a:t>homes</a:t>
            </a:r>
          </a:p>
          <a:p>
            <a:pPr marL="231775" lvl="1" indent="-231775">
              <a:lnSpc>
                <a:spcPct val="120000"/>
              </a:lnSpc>
              <a:spcBef>
                <a:spcPts val="0"/>
              </a:spcBef>
              <a:spcAft>
                <a:spcPts val="600"/>
              </a:spcAft>
              <a:buClr>
                <a:srgbClr val="7030A0"/>
              </a:buClr>
              <a:buFont typeface="Arial" panose="020B0604020202020204" pitchFamily="34" charset="0"/>
              <a:buChar char="•"/>
            </a:pPr>
            <a:r>
              <a:rPr lang="en-US" sz="4000" dirty="0" smtClean="0">
                <a:solidFill>
                  <a:schemeClr val="tx1"/>
                </a:solidFill>
              </a:rPr>
              <a:t> Hotels</a:t>
            </a:r>
            <a:endParaRPr lang="en-US" sz="4000" dirty="0">
              <a:solidFill>
                <a:schemeClr val="tx1"/>
              </a:solidFill>
            </a:endParaRPr>
          </a:p>
          <a:p>
            <a:pPr marL="231775" lvl="1" indent="-231775">
              <a:lnSpc>
                <a:spcPct val="120000"/>
              </a:lnSpc>
              <a:spcBef>
                <a:spcPts val="0"/>
              </a:spcBef>
              <a:spcAft>
                <a:spcPts val="600"/>
              </a:spcAft>
              <a:buClr>
                <a:srgbClr val="7030A0"/>
              </a:buClr>
              <a:buFont typeface="Arial" panose="020B0604020202020204" pitchFamily="34" charset="0"/>
              <a:buChar char="•"/>
            </a:pPr>
            <a:r>
              <a:rPr lang="en-US" sz="4000" dirty="0" smtClean="0">
                <a:solidFill>
                  <a:schemeClr val="tx1"/>
                </a:solidFill>
              </a:rPr>
              <a:t> Casinos</a:t>
            </a:r>
            <a:endParaRPr lang="en-US" sz="4000" dirty="0">
              <a:solidFill>
                <a:schemeClr val="tx1"/>
              </a:solidFill>
            </a:endParaRPr>
          </a:p>
          <a:p>
            <a:pPr marL="231775" lvl="1" indent="-231775">
              <a:lnSpc>
                <a:spcPct val="120000"/>
              </a:lnSpc>
              <a:spcBef>
                <a:spcPts val="0"/>
              </a:spcBef>
              <a:spcAft>
                <a:spcPts val="600"/>
              </a:spcAft>
              <a:buClr>
                <a:srgbClr val="7030A0"/>
              </a:buClr>
              <a:buFont typeface="Arial" panose="020B0604020202020204" pitchFamily="34" charset="0"/>
              <a:buChar char="•"/>
            </a:pPr>
            <a:r>
              <a:rPr lang="en-US" sz="4000" dirty="0" smtClean="0">
                <a:solidFill>
                  <a:schemeClr val="tx1"/>
                </a:solidFill>
              </a:rPr>
              <a:t> Truck </a:t>
            </a:r>
            <a:r>
              <a:rPr lang="en-US" sz="4000" dirty="0">
                <a:solidFill>
                  <a:schemeClr val="tx1"/>
                </a:solidFill>
              </a:rPr>
              <a:t>stops</a:t>
            </a:r>
          </a:p>
          <a:p>
            <a:pPr marL="231775" lvl="1" indent="-231775">
              <a:lnSpc>
                <a:spcPct val="120000"/>
              </a:lnSpc>
              <a:spcBef>
                <a:spcPts val="0"/>
              </a:spcBef>
              <a:spcAft>
                <a:spcPts val="600"/>
              </a:spcAft>
              <a:buClr>
                <a:srgbClr val="7030A0"/>
              </a:buClr>
              <a:buFont typeface="Arial" panose="020B0604020202020204" pitchFamily="34" charset="0"/>
              <a:buChar char="•"/>
            </a:pPr>
            <a:r>
              <a:rPr lang="en-US" sz="4000" dirty="0" smtClean="0">
                <a:solidFill>
                  <a:schemeClr val="tx1"/>
                </a:solidFill>
              </a:rPr>
              <a:t> Bus </a:t>
            </a:r>
            <a:r>
              <a:rPr lang="en-US" sz="4000" dirty="0">
                <a:solidFill>
                  <a:schemeClr val="tx1"/>
                </a:solidFill>
              </a:rPr>
              <a:t>terminals</a:t>
            </a:r>
          </a:p>
          <a:p>
            <a:pPr marL="231775" lvl="1" indent="-231775">
              <a:lnSpc>
                <a:spcPct val="120000"/>
              </a:lnSpc>
              <a:spcBef>
                <a:spcPts val="0"/>
              </a:spcBef>
              <a:spcAft>
                <a:spcPts val="600"/>
              </a:spcAft>
              <a:buClr>
                <a:srgbClr val="7030A0"/>
              </a:buClr>
              <a:buFont typeface="Arial" panose="020B0604020202020204" pitchFamily="34" charset="0"/>
              <a:buChar char="•"/>
            </a:pPr>
            <a:r>
              <a:rPr lang="en-US" sz="4000" dirty="0" smtClean="0">
                <a:solidFill>
                  <a:schemeClr val="tx1"/>
                </a:solidFill>
              </a:rPr>
              <a:t> Pow-wow </a:t>
            </a:r>
            <a:r>
              <a:rPr lang="en-US" sz="4000" dirty="0">
                <a:solidFill>
                  <a:schemeClr val="tx1"/>
                </a:solidFill>
              </a:rPr>
              <a:t>grounds</a:t>
            </a:r>
          </a:p>
          <a:p>
            <a:pPr marL="231775" lvl="1" indent="-231775">
              <a:lnSpc>
                <a:spcPct val="120000"/>
              </a:lnSpc>
              <a:spcBef>
                <a:spcPts val="0"/>
              </a:spcBef>
              <a:spcAft>
                <a:spcPts val="600"/>
              </a:spcAft>
              <a:buClr>
                <a:srgbClr val="7030A0"/>
              </a:buClr>
              <a:buFont typeface="Arial" panose="020B0604020202020204" pitchFamily="34" charset="0"/>
              <a:buChar char="•"/>
            </a:pPr>
            <a:r>
              <a:rPr lang="en-US" sz="4000" dirty="0" smtClean="0">
                <a:solidFill>
                  <a:schemeClr val="tx1"/>
                </a:solidFill>
              </a:rPr>
              <a:t> Malls</a:t>
            </a:r>
            <a:endParaRPr lang="en-US" sz="4000" dirty="0">
              <a:solidFill>
                <a:schemeClr val="tx1"/>
              </a:solidFill>
            </a:endParaRPr>
          </a:p>
          <a:p>
            <a:pPr marL="231775" lvl="1" indent="-231775">
              <a:lnSpc>
                <a:spcPct val="120000"/>
              </a:lnSpc>
              <a:spcBef>
                <a:spcPts val="0"/>
              </a:spcBef>
              <a:spcAft>
                <a:spcPts val="600"/>
              </a:spcAft>
              <a:buClr>
                <a:srgbClr val="7030A0"/>
              </a:buClr>
              <a:buFont typeface="Arial" panose="020B0604020202020204" pitchFamily="34" charset="0"/>
              <a:buChar char="•"/>
            </a:pPr>
            <a:r>
              <a:rPr lang="en-US" sz="4000" dirty="0" smtClean="0">
                <a:solidFill>
                  <a:schemeClr val="tx1"/>
                </a:solidFill>
              </a:rPr>
              <a:t> Detention </a:t>
            </a:r>
            <a:r>
              <a:rPr lang="en-US" sz="4000" dirty="0">
                <a:solidFill>
                  <a:schemeClr val="tx1"/>
                </a:solidFill>
              </a:rPr>
              <a:t>facilities</a:t>
            </a:r>
          </a:p>
          <a:p>
            <a:pPr marL="231775" lvl="1" indent="-231775">
              <a:lnSpc>
                <a:spcPct val="120000"/>
              </a:lnSpc>
              <a:spcBef>
                <a:spcPts val="0"/>
              </a:spcBef>
              <a:spcAft>
                <a:spcPts val="600"/>
              </a:spcAft>
              <a:buClr>
                <a:srgbClr val="7030A0"/>
              </a:buClr>
              <a:buFont typeface="Arial" panose="020B0604020202020204" pitchFamily="34" charset="0"/>
              <a:buChar char="•"/>
            </a:pPr>
            <a:r>
              <a:rPr lang="en-US" sz="4000" dirty="0" smtClean="0">
                <a:solidFill>
                  <a:schemeClr val="tx1"/>
                </a:solidFill>
              </a:rPr>
              <a:t> Shelters</a:t>
            </a:r>
            <a:endParaRPr lang="en-US" sz="4000" dirty="0">
              <a:solidFill>
                <a:schemeClr val="tx1"/>
              </a:solidFill>
            </a:endParaRPr>
          </a:p>
          <a:p>
            <a:pPr marL="231775" lvl="1" indent="-231775">
              <a:lnSpc>
                <a:spcPct val="120000"/>
              </a:lnSpc>
              <a:spcBef>
                <a:spcPts val="0"/>
              </a:spcBef>
              <a:spcAft>
                <a:spcPts val="600"/>
              </a:spcAft>
              <a:buClr>
                <a:srgbClr val="7030A0"/>
              </a:buClr>
              <a:buFont typeface="Arial" panose="020B0604020202020204" pitchFamily="34" charset="0"/>
              <a:buChar char="•"/>
            </a:pPr>
            <a:r>
              <a:rPr lang="en-US" sz="4000" dirty="0" smtClean="0">
                <a:solidFill>
                  <a:schemeClr val="tx1"/>
                </a:solidFill>
              </a:rPr>
              <a:t> Bars</a:t>
            </a:r>
            <a:endParaRPr lang="en-US" sz="4000" dirty="0">
              <a:solidFill>
                <a:schemeClr val="tx1"/>
              </a:solidFill>
            </a:endParaRP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1  </a:t>
            </a:r>
            <a:r>
              <a:rPr kumimoji="0" lang="en-US" sz="1800" b="0" i="0" u="none" strike="noStrike" kern="1200" cap="none" spc="0" normalizeH="0" noProof="0" dirty="0">
                <a:ln>
                  <a:solidFill>
                    <a:schemeClr val="bg1"/>
                  </a:solidFill>
                </a:ln>
                <a:solidFill>
                  <a:srgbClr val="FFFFFF"/>
                </a:solidFill>
                <a:effectLst/>
                <a:uLnTx/>
                <a:uFillTx/>
              </a:rPr>
              <a:t>|                                        Tribal Law and Policy Institute  |  16 </a:t>
            </a:r>
          </a:p>
        </p:txBody>
      </p:sp>
    </p:spTree>
    <p:extLst>
      <p:ext uri="{BB962C8B-B14F-4D97-AF65-F5344CB8AC3E}">
        <p14:creationId xmlns:p14="http://schemas.microsoft.com/office/powerpoint/2010/main" val="496074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1240536" y="1828800"/>
            <a:ext cx="10058400" cy="4114800"/>
          </a:xfrm>
        </p:spPr>
        <p:txBody>
          <a:bodyPr anchor="t">
            <a:noAutofit/>
          </a:bodyPr>
          <a:lstStyle/>
          <a:p>
            <a:pPr>
              <a:lnSpc>
                <a:spcPct val="100000"/>
              </a:lnSpc>
              <a:spcBef>
                <a:spcPts val="0"/>
              </a:spcBef>
              <a:spcAft>
                <a:spcPts val="0"/>
              </a:spcAft>
              <a:buClr>
                <a:srgbClr val="7030A0"/>
              </a:buClr>
              <a:buFont typeface="Arial" panose="020B0604020202020204" pitchFamily="34" charset="0"/>
              <a:buChar char="•"/>
            </a:pPr>
            <a:r>
              <a:rPr lang="en-US" sz="4000" i="1" dirty="0" smtClean="0">
                <a:solidFill>
                  <a:srgbClr val="7030A0"/>
                </a:solidFill>
              </a:rPr>
              <a:t> Do </a:t>
            </a:r>
            <a:r>
              <a:rPr lang="en-US" sz="4000" i="1" dirty="0">
                <a:solidFill>
                  <a:srgbClr val="7030A0"/>
                </a:solidFill>
              </a:rPr>
              <a:t>you know if sex trafficking is occurring in your community?</a:t>
            </a:r>
          </a:p>
          <a:p>
            <a:pPr>
              <a:lnSpc>
                <a:spcPct val="100000"/>
              </a:lnSpc>
              <a:spcBef>
                <a:spcPts val="0"/>
              </a:spcBef>
              <a:spcAft>
                <a:spcPts val="0"/>
              </a:spcAft>
              <a:buClr>
                <a:srgbClr val="7030A0"/>
              </a:buClr>
              <a:buFont typeface="Arial" panose="020B0604020202020204" pitchFamily="34" charset="0"/>
              <a:buChar char="•"/>
            </a:pPr>
            <a:r>
              <a:rPr lang="en-US" sz="4000" i="1" dirty="0" smtClean="0">
                <a:solidFill>
                  <a:srgbClr val="7030A0"/>
                </a:solidFill>
              </a:rPr>
              <a:t> Do </a:t>
            </a:r>
            <a:r>
              <a:rPr lang="en-US" sz="4000" i="1" dirty="0">
                <a:solidFill>
                  <a:srgbClr val="7030A0"/>
                </a:solidFill>
              </a:rPr>
              <a:t>you know where sex trafficking occurs in your tribal community? </a:t>
            </a:r>
          </a:p>
          <a:p>
            <a:pPr>
              <a:lnSpc>
                <a:spcPct val="100000"/>
              </a:lnSpc>
              <a:spcBef>
                <a:spcPts val="0"/>
              </a:spcBef>
              <a:spcAft>
                <a:spcPts val="0"/>
              </a:spcAft>
              <a:buClr>
                <a:srgbClr val="7030A0"/>
              </a:buClr>
              <a:buFont typeface="Arial" panose="020B0604020202020204" pitchFamily="34" charset="0"/>
              <a:buChar char="•"/>
            </a:pPr>
            <a:r>
              <a:rPr lang="en-US" sz="4000" i="1" dirty="0" smtClean="0">
                <a:solidFill>
                  <a:srgbClr val="7030A0"/>
                </a:solidFill>
              </a:rPr>
              <a:t> Where </a:t>
            </a:r>
            <a:r>
              <a:rPr lang="en-US" sz="4000" i="1" dirty="0">
                <a:solidFill>
                  <a:srgbClr val="7030A0"/>
                </a:solidFill>
              </a:rPr>
              <a:t>do you think sex trafficking may occur? </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2022DDC2-A972-4F1B-A186-93348B588152}"/>
              </a:ext>
            </a:extLst>
          </p:cNvPr>
          <p:cNvSpPr>
            <a:spLocks noGrp="1"/>
          </p:cNvSpPr>
          <p:nvPr>
            <p:ph type="title"/>
          </p:nvPr>
        </p:nvSpPr>
        <p:spPr>
          <a:xfrm>
            <a:off x="1097280" y="286605"/>
            <a:ext cx="10058400" cy="1450757"/>
          </a:xfrm>
        </p:spPr>
        <p:txBody>
          <a:bodyPr/>
          <a:lstStyle/>
          <a:p>
            <a:pPr algn="ctr"/>
            <a:r>
              <a:rPr lang="en-US" b="1" dirty="0">
                <a:solidFill>
                  <a:schemeClr val="tx1"/>
                </a:solidFill>
              </a:rPr>
              <a:t>Where Does Sex Trafficking Occur?</a:t>
            </a: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1  </a:t>
            </a:r>
            <a:r>
              <a:rPr kumimoji="0" lang="en-US" sz="1800" b="0" i="0" u="none" strike="noStrike" kern="1200" cap="none" spc="0" normalizeH="0" noProof="0" dirty="0">
                <a:ln>
                  <a:solidFill>
                    <a:schemeClr val="bg1"/>
                  </a:solidFill>
                </a:ln>
                <a:solidFill>
                  <a:srgbClr val="FFFFFF"/>
                </a:solidFill>
                <a:effectLst/>
                <a:uLnTx/>
                <a:uFillTx/>
              </a:rPr>
              <a:t>|                                        Tribal Law and Policy Institute  |  17 </a:t>
            </a:r>
          </a:p>
        </p:txBody>
      </p:sp>
    </p:spTree>
    <p:extLst>
      <p:ext uri="{BB962C8B-B14F-4D97-AF65-F5344CB8AC3E}">
        <p14:creationId xmlns:p14="http://schemas.microsoft.com/office/powerpoint/2010/main" val="795058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6800" y="286605"/>
            <a:ext cx="10058400" cy="1450757"/>
          </a:xfrm>
        </p:spPr>
        <p:txBody>
          <a:bodyPr/>
          <a:lstStyle/>
          <a:p>
            <a:pPr algn="ctr"/>
            <a:r>
              <a:rPr lang="en-US" b="1" dirty="0">
                <a:solidFill>
                  <a:schemeClr val="tx1"/>
                </a:solidFill>
              </a:rPr>
              <a:t>Why Does Sex Trafficking Occur?</a:t>
            </a:r>
          </a:p>
        </p:txBody>
      </p:sp>
      <p:sp>
        <p:nvSpPr>
          <p:cNvPr id="4" name="Content Placeholder 3"/>
          <p:cNvSpPr>
            <a:spLocks noGrp="1"/>
          </p:cNvSpPr>
          <p:nvPr>
            <p:ph idx="1"/>
          </p:nvPr>
        </p:nvSpPr>
        <p:spPr>
          <a:xfrm>
            <a:off x="1066800" y="1845734"/>
            <a:ext cx="10058400" cy="4114800"/>
          </a:xfrm>
        </p:spPr>
        <p:txBody>
          <a:bodyPr>
            <a:normAutofit/>
          </a:bodyPr>
          <a:lstStyle/>
          <a:p>
            <a:pPr marL="228600" lvl="1" indent="-228600">
              <a:lnSpc>
                <a:spcPct val="100000"/>
              </a:lnSpc>
              <a:spcBef>
                <a:spcPts val="0"/>
              </a:spcBef>
              <a:spcAft>
                <a:spcPts val="0"/>
              </a:spcAft>
              <a:buClr>
                <a:srgbClr val="7030A0"/>
              </a:buClr>
              <a:buFont typeface="Arial" panose="020B0604020202020204" pitchFamily="34" charset="0"/>
              <a:buChar char="•"/>
            </a:pPr>
            <a:r>
              <a:rPr lang="en-US" sz="3000" dirty="0">
                <a:solidFill>
                  <a:schemeClr val="tx1"/>
                </a:solidFill>
              </a:rPr>
              <a:t>Limited research </a:t>
            </a:r>
            <a:r>
              <a:rPr lang="en-US" sz="3000" dirty="0" smtClean="0">
                <a:solidFill>
                  <a:schemeClr val="tx1"/>
                </a:solidFill>
              </a:rPr>
              <a:t>available;</a:t>
            </a:r>
            <a:endParaRPr lang="en-US" sz="3000" dirty="0">
              <a:solidFill>
                <a:schemeClr val="tx1"/>
              </a:solidFill>
            </a:endParaRPr>
          </a:p>
          <a:p>
            <a:pPr marL="228600" lvl="1" indent="-228600">
              <a:lnSpc>
                <a:spcPct val="100000"/>
              </a:lnSpc>
              <a:spcBef>
                <a:spcPts val="0"/>
              </a:spcBef>
              <a:spcAft>
                <a:spcPts val="0"/>
              </a:spcAft>
              <a:buClr>
                <a:srgbClr val="7030A0"/>
              </a:buClr>
              <a:buFont typeface="Arial" panose="020B0604020202020204" pitchFamily="34" charset="0"/>
              <a:buChar char="•"/>
            </a:pPr>
            <a:r>
              <a:rPr lang="en-US" sz="3000" dirty="0">
                <a:solidFill>
                  <a:schemeClr val="tx1"/>
                </a:solidFill>
              </a:rPr>
              <a:t>Social risk factors may make it more likely in tribal </a:t>
            </a:r>
            <a:r>
              <a:rPr lang="en-US" sz="3000" dirty="0" smtClean="0">
                <a:solidFill>
                  <a:schemeClr val="tx1"/>
                </a:solidFill>
              </a:rPr>
              <a:t>communities;</a:t>
            </a:r>
            <a:endParaRPr lang="en-US" sz="3000" dirty="0">
              <a:solidFill>
                <a:schemeClr val="tx1"/>
              </a:solidFill>
            </a:endParaRPr>
          </a:p>
          <a:p>
            <a:pPr marL="228600" lvl="1" indent="-228600">
              <a:lnSpc>
                <a:spcPct val="100000"/>
              </a:lnSpc>
              <a:spcBef>
                <a:spcPts val="0"/>
              </a:spcBef>
              <a:spcAft>
                <a:spcPts val="0"/>
              </a:spcAft>
              <a:buClr>
                <a:srgbClr val="7030A0"/>
              </a:buClr>
              <a:buFont typeface="Arial" panose="020B0604020202020204" pitchFamily="34" charset="0"/>
              <a:buChar char="•"/>
            </a:pPr>
            <a:r>
              <a:rPr lang="en-US" sz="3000" dirty="0">
                <a:solidFill>
                  <a:schemeClr val="tx1"/>
                </a:solidFill>
              </a:rPr>
              <a:t>Native </a:t>
            </a:r>
            <a:r>
              <a:rPr lang="en-US" sz="3000" dirty="0" smtClean="0">
                <a:solidFill>
                  <a:schemeClr val="tx1"/>
                </a:solidFill>
              </a:rPr>
              <a:t>Nations </a:t>
            </a:r>
            <a:r>
              <a:rPr lang="en-US" sz="3000" dirty="0">
                <a:solidFill>
                  <a:schemeClr val="tx1"/>
                </a:solidFill>
              </a:rPr>
              <a:t>stripped of jurisdictional authority to combat the </a:t>
            </a:r>
            <a:r>
              <a:rPr lang="en-US" sz="3000" dirty="0" smtClean="0">
                <a:solidFill>
                  <a:schemeClr val="tx1"/>
                </a:solidFill>
              </a:rPr>
              <a:t>problem;</a:t>
            </a:r>
            <a:endParaRPr lang="en-US" sz="3000" dirty="0">
              <a:solidFill>
                <a:schemeClr val="tx1"/>
              </a:solidFill>
            </a:endParaRPr>
          </a:p>
          <a:p>
            <a:pPr marL="228600" lvl="1" indent="-228600">
              <a:lnSpc>
                <a:spcPct val="100000"/>
              </a:lnSpc>
              <a:spcBef>
                <a:spcPts val="0"/>
              </a:spcBef>
              <a:spcAft>
                <a:spcPts val="0"/>
              </a:spcAft>
              <a:buClr>
                <a:srgbClr val="7030A0"/>
              </a:buClr>
              <a:buFont typeface="Arial" panose="020B0604020202020204" pitchFamily="34" charset="0"/>
              <a:buChar char="•"/>
            </a:pPr>
            <a:r>
              <a:rPr lang="en-US" sz="3000" dirty="0">
                <a:solidFill>
                  <a:schemeClr val="tx1"/>
                </a:solidFill>
              </a:rPr>
              <a:t>Substance use and abuse can </a:t>
            </a:r>
            <a:r>
              <a:rPr lang="en-US" sz="3000" dirty="0" smtClean="0">
                <a:solidFill>
                  <a:schemeClr val="tx1"/>
                </a:solidFill>
              </a:rPr>
              <a:t>contribute</a:t>
            </a:r>
            <a:r>
              <a:rPr lang="en-US" sz="3000" dirty="0">
                <a:solidFill>
                  <a:schemeClr val="tx1"/>
                </a:solidFill>
              </a:rPr>
              <a:t>;</a:t>
            </a:r>
          </a:p>
          <a:p>
            <a:pPr marL="228600" lvl="1" indent="-228600">
              <a:lnSpc>
                <a:spcPct val="100000"/>
              </a:lnSpc>
              <a:spcBef>
                <a:spcPts val="0"/>
              </a:spcBef>
              <a:spcAft>
                <a:spcPts val="0"/>
              </a:spcAft>
              <a:buClr>
                <a:srgbClr val="7030A0"/>
              </a:buClr>
              <a:buFont typeface="Arial" panose="020B0604020202020204" pitchFamily="34" charset="0"/>
              <a:buChar char="•"/>
            </a:pPr>
            <a:r>
              <a:rPr lang="en-US" sz="3000" dirty="0">
                <a:solidFill>
                  <a:schemeClr val="tx1"/>
                </a:solidFill>
              </a:rPr>
              <a:t>Housing and family </a:t>
            </a:r>
            <a:r>
              <a:rPr lang="en-US" sz="3000" dirty="0" smtClean="0">
                <a:solidFill>
                  <a:schemeClr val="tx1"/>
                </a:solidFill>
              </a:rPr>
              <a:t>instability; and</a:t>
            </a:r>
            <a:endParaRPr lang="en-US" sz="3000" dirty="0">
              <a:solidFill>
                <a:schemeClr val="tx1"/>
              </a:solidFill>
            </a:endParaRPr>
          </a:p>
          <a:p>
            <a:pPr marL="228600" lvl="1" indent="-228600">
              <a:lnSpc>
                <a:spcPct val="100000"/>
              </a:lnSpc>
              <a:spcBef>
                <a:spcPts val="0"/>
              </a:spcBef>
              <a:spcAft>
                <a:spcPts val="0"/>
              </a:spcAft>
              <a:buClr>
                <a:srgbClr val="7030A0"/>
              </a:buClr>
              <a:buFont typeface="Arial" panose="020B0604020202020204" pitchFamily="34" charset="0"/>
              <a:buChar char="•"/>
            </a:pPr>
            <a:r>
              <a:rPr lang="en-US" sz="3000" dirty="0">
                <a:solidFill>
                  <a:schemeClr val="tx1"/>
                </a:solidFill>
              </a:rPr>
              <a:t>Contemporary problem, but can be linked to colonization.</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1  </a:t>
            </a:r>
            <a:r>
              <a:rPr kumimoji="0" lang="en-US" sz="1800" b="0" i="0" u="none" strike="noStrike" kern="1200" cap="none" spc="0" normalizeH="0" noProof="0" dirty="0">
                <a:ln>
                  <a:solidFill>
                    <a:schemeClr val="bg1"/>
                  </a:solidFill>
                </a:ln>
                <a:solidFill>
                  <a:srgbClr val="FFFFFF"/>
                </a:solidFill>
                <a:effectLst/>
                <a:uLnTx/>
                <a:uFillTx/>
              </a:rPr>
              <a:t>|                                        Tribal Law and Policy Institute  |  18 </a:t>
            </a:r>
          </a:p>
        </p:txBody>
      </p:sp>
    </p:spTree>
    <p:extLst>
      <p:ext uri="{BB962C8B-B14F-4D97-AF65-F5344CB8AC3E}">
        <p14:creationId xmlns:p14="http://schemas.microsoft.com/office/powerpoint/2010/main" val="2640198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6800" y="286605"/>
            <a:ext cx="10058400" cy="1450757"/>
          </a:xfrm>
        </p:spPr>
        <p:txBody>
          <a:bodyPr/>
          <a:lstStyle/>
          <a:p>
            <a:pPr algn="ctr"/>
            <a:r>
              <a:rPr lang="en-US" b="1" dirty="0">
                <a:solidFill>
                  <a:schemeClr val="tx1"/>
                </a:solidFill>
              </a:rPr>
              <a:t>Why Does Sex Trafficking Occur?</a:t>
            </a:r>
          </a:p>
        </p:txBody>
      </p:sp>
      <p:sp>
        <p:nvSpPr>
          <p:cNvPr id="4" name="Content Placeholder 3"/>
          <p:cNvSpPr>
            <a:spLocks noGrp="1"/>
          </p:cNvSpPr>
          <p:nvPr>
            <p:ph idx="1"/>
          </p:nvPr>
        </p:nvSpPr>
        <p:spPr>
          <a:xfrm>
            <a:off x="1197864" y="1845734"/>
            <a:ext cx="9927336" cy="4114800"/>
          </a:xfrm>
        </p:spPr>
        <p:txBody>
          <a:bodyPr>
            <a:normAutofit/>
          </a:bodyPr>
          <a:lstStyle/>
          <a:p>
            <a:pPr marL="228600" lvl="1" indent="-228600">
              <a:lnSpc>
                <a:spcPct val="100000"/>
              </a:lnSpc>
              <a:spcBef>
                <a:spcPts val="0"/>
              </a:spcBef>
              <a:spcAft>
                <a:spcPts val="0"/>
              </a:spcAft>
              <a:buClr>
                <a:srgbClr val="7030A0"/>
              </a:buClr>
              <a:buFont typeface="Arial" panose="020B0604020202020204" pitchFamily="34" charset="0"/>
              <a:buChar char="•"/>
            </a:pPr>
            <a:r>
              <a:rPr lang="en-US" sz="2800" dirty="0">
                <a:solidFill>
                  <a:schemeClr val="tx1"/>
                </a:solidFill>
              </a:rPr>
              <a:t>Precontact Native peoples had varied traditions and some considered violence against women </a:t>
            </a:r>
            <a:r>
              <a:rPr lang="en-US" sz="2800" dirty="0" smtClean="0">
                <a:solidFill>
                  <a:schemeClr val="tx1"/>
                </a:solidFill>
              </a:rPr>
              <a:t>taboo;</a:t>
            </a:r>
            <a:endParaRPr lang="en-US" sz="2800" dirty="0">
              <a:solidFill>
                <a:schemeClr val="tx1"/>
              </a:solidFill>
            </a:endParaRPr>
          </a:p>
          <a:p>
            <a:pPr marL="228600" lvl="1" indent="-228600">
              <a:lnSpc>
                <a:spcPct val="100000"/>
              </a:lnSpc>
              <a:spcBef>
                <a:spcPts val="0"/>
              </a:spcBef>
              <a:spcAft>
                <a:spcPts val="0"/>
              </a:spcAft>
              <a:buClr>
                <a:srgbClr val="7030A0"/>
              </a:buClr>
              <a:buFont typeface="Arial" panose="020B0604020202020204" pitchFamily="34" charset="0"/>
              <a:buChar char="•"/>
            </a:pPr>
            <a:r>
              <a:rPr lang="en-US" sz="2800" dirty="0">
                <a:solidFill>
                  <a:schemeClr val="tx1"/>
                </a:solidFill>
              </a:rPr>
              <a:t>Colonization disrupted Native lifeways and imposed a new social, political, and religious </a:t>
            </a:r>
            <a:r>
              <a:rPr lang="en-US" sz="2800" dirty="0" smtClean="0">
                <a:solidFill>
                  <a:schemeClr val="tx1"/>
                </a:solidFill>
              </a:rPr>
              <a:t>worldview;</a:t>
            </a:r>
            <a:endParaRPr lang="en-US" sz="2800" dirty="0">
              <a:solidFill>
                <a:schemeClr val="tx1"/>
              </a:solidFill>
            </a:endParaRPr>
          </a:p>
          <a:p>
            <a:pPr marL="228600" lvl="1" indent="-228600">
              <a:lnSpc>
                <a:spcPct val="100000"/>
              </a:lnSpc>
              <a:spcBef>
                <a:spcPts val="0"/>
              </a:spcBef>
              <a:spcAft>
                <a:spcPts val="0"/>
              </a:spcAft>
              <a:buClr>
                <a:srgbClr val="7030A0"/>
              </a:buClr>
              <a:buFont typeface="Arial" panose="020B0604020202020204" pitchFamily="34" charset="0"/>
              <a:buChar char="•"/>
            </a:pPr>
            <a:r>
              <a:rPr lang="en-US" sz="2800" dirty="0">
                <a:solidFill>
                  <a:schemeClr val="tx1"/>
                </a:solidFill>
              </a:rPr>
              <a:t>Postcontact, Native women’s bodies were commoditized, </a:t>
            </a:r>
            <a:r>
              <a:rPr lang="en-US" sz="2800" dirty="0" smtClean="0">
                <a:solidFill>
                  <a:schemeClr val="tx1"/>
                </a:solidFill>
              </a:rPr>
              <a:t>exploited; and</a:t>
            </a:r>
            <a:endParaRPr lang="en-US" sz="2800" dirty="0">
              <a:solidFill>
                <a:schemeClr val="tx1"/>
              </a:solidFill>
            </a:endParaRPr>
          </a:p>
          <a:p>
            <a:pPr marL="228600" lvl="1" indent="-228600">
              <a:lnSpc>
                <a:spcPct val="100000"/>
              </a:lnSpc>
              <a:spcBef>
                <a:spcPts val="0"/>
              </a:spcBef>
              <a:spcAft>
                <a:spcPts val="0"/>
              </a:spcAft>
              <a:buClr>
                <a:srgbClr val="7030A0"/>
              </a:buClr>
              <a:buFont typeface="Arial" panose="020B0604020202020204" pitchFamily="34" charset="0"/>
              <a:buChar char="•"/>
            </a:pPr>
            <a:r>
              <a:rPr lang="en-US" sz="2800" dirty="0">
                <a:solidFill>
                  <a:schemeClr val="tx1"/>
                </a:solidFill>
              </a:rPr>
              <a:t>Native women and girls viewed as hypersexual and sexually objectified.</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1  </a:t>
            </a:r>
            <a:r>
              <a:rPr kumimoji="0" lang="en-US" sz="1800" b="0" i="0" u="none" strike="noStrike" kern="1200" cap="none" spc="0" normalizeH="0" noProof="0" dirty="0">
                <a:ln>
                  <a:solidFill>
                    <a:schemeClr val="bg1"/>
                  </a:solidFill>
                </a:ln>
                <a:solidFill>
                  <a:srgbClr val="FFFFFF"/>
                </a:solidFill>
                <a:effectLst/>
                <a:uLnTx/>
                <a:uFillTx/>
              </a:rPr>
              <a:t>|                                        Tribal Law and Policy Institute  |  19 </a:t>
            </a:r>
          </a:p>
        </p:txBody>
      </p:sp>
    </p:spTree>
    <p:extLst>
      <p:ext uri="{BB962C8B-B14F-4D97-AF65-F5344CB8AC3E}">
        <p14:creationId xmlns:p14="http://schemas.microsoft.com/office/powerpoint/2010/main" val="3908046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algn="ctr"/>
            <a:r>
              <a:rPr lang="en-US" b="1" dirty="0">
                <a:solidFill>
                  <a:schemeClr val="tx1"/>
                </a:solidFill>
              </a:rPr>
              <a:t>Training Agenda</a:t>
            </a:r>
          </a:p>
        </p:txBody>
      </p:sp>
      <p:sp>
        <p:nvSpPr>
          <p:cNvPr id="7" name="Content Placeholder 3"/>
          <p:cNvSpPr>
            <a:spLocks noGrp="1"/>
          </p:cNvSpPr>
          <p:nvPr>
            <p:ph idx="1"/>
          </p:nvPr>
        </p:nvSpPr>
        <p:spPr>
          <a:xfrm>
            <a:off x="1097280" y="1845734"/>
            <a:ext cx="10058400" cy="4114800"/>
          </a:xfrm>
        </p:spPr>
        <p:txBody>
          <a:bodyPr>
            <a:normAutofit fontScale="47500" lnSpcReduction="20000"/>
          </a:bodyPr>
          <a:lstStyle/>
          <a:p>
            <a:pPr marL="231775" indent="-231775">
              <a:lnSpc>
                <a:spcPct val="120000"/>
              </a:lnSpc>
              <a:spcBef>
                <a:spcPts val="0"/>
              </a:spcBef>
              <a:spcAft>
                <a:spcPts val="0"/>
              </a:spcAft>
              <a:buClr>
                <a:srgbClr val="7030A0"/>
              </a:buClr>
              <a:buFont typeface="Arial" panose="020B0604020202020204" pitchFamily="34" charset="0"/>
              <a:buChar char="•"/>
            </a:pPr>
            <a:r>
              <a:rPr lang="en-US" sz="5100" dirty="0">
                <a:solidFill>
                  <a:srgbClr val="000000"/>
                </a:solidFill>
                <a:ea typeface="Calibri" panose="020F0502020204030204" pitchFamily="34" charset="0"/>
                <a:cs typeface="Times New Roman" panose="02020603050405020304" pitchFamily="18" charset="0"/>
              </a:rPr>
              <a:t>Welcome, Invocation, Introduction, and Housekeeping </a:t>
            </a:r>
          </a:p>
          <a:p>
            <a:pPr marL="231775" indent="-231775">
              <a:lnSpc>
                <a:spcPct val="120000"/>
              </a:lnSpc>
              <a:spcBef>
                <a:spcPts val="0"/>
              </a:spcBef>
              <a:spcAft>
                <a:spcPts val="0"/>
              </a:spcAft>
              <a:buClr>
                <a:srgbClr val="7030A0"/>
              </a:buClr>
              <a:buFont typeface="Arial" panose="020B0604020202020204" pitchFamily="34" charset="0"/>
              <a:buChar char="•"/>
            </a:pPr>
            <a:r>
              <a:rPr lang="en-US" sz="5100" dirty="0">
                <a:solidFill>
                  <a:srgbClr val="000000"/>
                </a:solidFill>
                <a:ea typeface="Calibri" panose="020F0502020204030204" pitchFamily="34" charset="0"/>
                <a:cs typeface="Times New Roman" panose="02020603050405020304" pitchFamily="18" charset="0"/>
              </a:rPr>
              <a:t>Overview of Unit and Learning Objectives </a:t>
            </a:r>
          </a:p>
          <a:p>
            <a:pPr marL="231775" indent="-231775">
              <a:lnSpc>
                <a:spcPct val="120000"/>
              </a:lnSpc>
              <a:spcBef>
                <a:spcPts val="0"/>
              </a:spcBef>
              <a:spcAft>
                <a:spcPts val="0"/>
              </a:spcAft>
              <a:buClr>
                <a:srgbClr val="7030A0"/>
              </a:buClr>
              <a:buFont typeface="Arial" panose="020B0604020202020204" pitchFamily="34" charset="0"/>
              <a:buChar char="•"/>
            </a:pPr>
            <a:r>
              <a:rPr lang="en-US" sz="5100" dirty="0">
                <a:solidFill>
                  <a:srgbClr val="000000"/>
                </a:solidFill>
                <a:ea typeface="Calibri" panose="020F0502020204030204" pitchFamily="34" charset="0"/>
                <a:cs typeface="Times New Roman" panose="02020603050405020304" pitchFamily="18" charset="0"/>
              </a:rPr>
              <a:t>“Training Expectations”—Large Group Exercise</a:t>
            </a:r>
          </a:p>
          <a:p>
            <a:pPr marL="231775" indent="-231775">
              <a:lnSpc>
                <a:spcPct val="120000"/>
              </a:lnSpc>
              <a:spcBef>
                <a:spcPts val="0"/>
              </a:spcBef>
              <a:spcAft>
                <a:spcPts val="0"/>
              </a:spcAft>
              <a:buClr>
                <a:srgbClr val="7030A0"/>
              </a:buClr>
              <a:buFont typeface="Arial" panose="020B0604020202020204" pitchFamily="34" charset="0"/>
              <a:buChar char="•"/>
            </a:pPr>
            <a:r>
              <a:rPr lang="en-US" sz="5100" dirty="0">
                <a:solidFill>
                  <a:srgbClr val="000000"/>
                </a:solidFill>
                <a:ea typeface="Calibri" panose="020F0502020204030204" pitchFamily="34" charset="0"/>
                <a:cs typeface="Times New Roman" panose="02020603050405020304" pitchFamily="18" charset="0"/>
              </a:rPr>
              <a:t>What Is Sex Trafficking? </a:t>
            </a:r>
          </a:p>
          <a:p>
            <a:pPr marL="231775" indent="-231775">
              <a:lnSpc>
                <a:spcPct val="120000"/>
              </a:lnSpc>
              <a:spcBef>
                <a:spcPts val="0"/>
              </a:spcBef>
              <a:spcAft>
                <a:spcPts val="0"/>
              </a:spcAft>
              <a:buClr>
                <a:srgbClr val="7030A0"/>
              </a:buClr>
              <a:buFont typeface="Arial" panose="020B0604020202020204" pitchFamily="34" charset="0"/>
              <a:buChar char="•"/>
            </a:pPr>
            <a:r>
              <a:rPr lang="en-US" sz="5100" dirty="0">
                <a:solidFill>
                  <a:srgbClr val="000000"/>
                </a:solidFill>
                <a:ea typeface="Calibri" panose="020F0502020204030204" pitchFamily="34" charset="0"/>
                <a:cs typeface="Times New Roman" panose="02020603050405020304" pitchFamily="18" charset="0"/>
              </a:rPr>
              <a:t>Advocate’s Working Definition </a:t>
            </a:r>
          </a:p>
          <a:p>
            <a:pPr marL="231775" indent="-231775">
              <a:lnSpc>
                <a:spcPct val="120000"/>
              </a:lnSpc>
              <a:spcBef>
                <a:spcPts val="0"/>
              </a:spcBef>
              <a:spcAft>
                <a:spcPts val="0"/>
              </a:spcAft>
              <a:buClr>
                <a:srgbClr val="7030A0"/>
              </a:buClr>
              <a:buFont typeface="Arial" panose="020B0604020202020204" pitchFamily="34" charset="0"/>
              <a:buChar char="•"/>
            </a:pPr>
            <a:r>
              <a:rPr lang="en-US" sz="5100" dirty="0">
                <a:solidFill>
                  <a:srgbClr val="000000"/>
                </a:solidFill>
                <a:ea typeface="Calibri" panose="020F0502020204030204" pitchFamily="34" charset="0"/>
                <a:cs typeface="Times New Roman" panose="02020603050405020304" pitchFamily="18" charset="0"/>
              </a:rPr>
              <a:t>Common Misconceptions </a:t>
            </a:r>
          </a:p>
          <a:p>
            <a:pPr marL="231775" indent="-231775">
              <a:lnSpc>
                <a:spcPct val="120000"/>
              </a:lnSpc>
              <a:spcBef>
                <a:spcPts val="0"/>
              </a:spcBef>
              <a:spcAft>
                <a:spcPts val="0"/>
              </a:spcAft>
              <a:buClr>
                <a:srgbClr val="7030A0"/>
              </a:buClr>
              <a:buFont typeface="Arial" panose="020B0604020202020204" pitchFamily="34" charset="0"/>
              <a:buChar char="•"/>
            </a:pPr>
            <a:r>
              <a:rPr lang="en-US" sz="51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“Anything of Value”</a:t>
            </a:r>
            <a:r>
              <a:rPr lang="en-US" sz="51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n-US" sz="51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Small Group Exercise </a:t>
            </a:r>
          </a:p>
          <a:p>
            <a:pPr marL="231775" indent="-231775">
              <a:lnSpc>
                <a:spcPct val="120000"/>
              </a:lnSpc>
              <a:spcBef>
                <a:spcPts val="0"/>
              </a:spcBef>
              <a:spcAft>
                <a:spcPts val="0"/>
              </a:spcAft>
              <a:buClr>
                <a:srgbClr val="7030A0"/>
              </a:buClr>
              <a:buFont typeface="Arial" panose="020B0604020202020204" pitchFamily="34" charset="0"/>
              <a:buChar char="•"/>
            </a:pPr>
            <a:r>
              <a:rPr lang="en-US" sz="5100" dirty="0">
                <a:solidFill>
                  <a:srgbClr val="000000"/>
                </a:solidFill>
                <a:ea typeface="Calibri" panose="020F0502020204030204" pitchFamily="34" charset="0"/>
                <a:cs typeface="Times New Roman" panose="02020603050405020304" pitchFamily="18" charset="0"/>
              </a:rPr>
              <a:t>“No Force, Fraud, or Coercion Required”—Large Group Exercise </a:t>
            </a:r>
          </a:p>
          <a:p>
            <a:pPr marL="231775" indent="-231775">
              <a:lnSpc>
                <a:spcPct val="120000"/>
              </a:lnSpc>
              <a:spcBef>
                <a:spcPts val="0"/>
              </a:spcBef>
              <a:spcAft>
                <a:spcPts val="0"/>
              </a:spcAft>
              <a:buClr>
                <a:srgbClr val="7030A0"/>
              </a:buClr>
              <a:buFont typeface="Arial" panose="020B0604020202020204" pitchFamily="34" charset="0"/>
              <a:buChar char="•"/>
            </a:pPr>
            <a:r>
              <a:rPr lang="en-US" sz="5100" dirty="0">
                <a:solidFill>
                  <a:srgbClr val="000000"/>
                </a:solidFill>
                <a:ea typeface="Calibri" panose="020F0502020204030204" pitchFamily="34" charset="0"/>
                <a:cs typeface="Times New Roman" panose="02020603050405020304" pitchFamily="18" charset="0"/>
              </a:rPr>
              <a:t>Where Does Sex Trafficking Occur?  </a:t>
            </a:r>
          </a:p>
          <a:p>
            <a:pPr marL="231775" indent="-231775">
              <a:lnSpc>
                <a:spcPct val="120000"/>
              </a:lnSpc>
              <a:spcBef>
                <a:spcPts val="0"/>
              </a:spcBef>
              <a:spcAft>
                <a:spcPts val="0"/>
              </a:spcAft>
              <a:buClr>
                <a:srgbClr val="7030A0"/>
              </a:buClr>
              <a:buFont typeface="Arial" panose="020B0604020202020204" pitchFamily="34" charset="0"/>
              <a:buChar char="•"/>
            </a:pPr>
            <a:r>
              <a:rPr lang="en-US" sz="5100" dirty="0">
                <a:solidFill>
                  <a:srgbClr val="000000"/>
                </a:solidFill>
                <a:ea typeface="Calibri" panose="020F0502020204030204" pitchFamily="34" charset="0"/>
                <a:cs typeface="Times New Roman" panose="02020603050405020304" pitchFamily="18" charset="0"/>
              </a:rPr>
              <a:t>Why Does Sex Trafficking Occur?</a:t>
            </a:r>
          </a:p>
          <a:p>
            <a:pPr marL="231775" indent="-231775">
              <a:lnSpc>
                <a:spcPct val="120000"/>
              </a:lnSpc>
              <a:spcBef>
                <a:spcPts val="0"/>
              </a:spcBef>
              <a:spcAft>
                <a:spcPts val="0"/>
              </a:spcAft>
              <a:buClr>
                <a:srgbClr val="7030A0"/>
              </a:buClr>
              <a:buFont typeface="Arial" panose="020B0604020202020204" pitchFamily="34" charset="0"/>
              <a:buChar char="•"/>
            </a:pPr>
            <a:r>
              <a:rPr lang="en-US" sz="5100" dirty="0">
                <a:solidFill>
                  <a:srgbClr val="000000"/>
                </a:solidFill>
                <a:ea typeface="Calibri" panose="020F0502020204030204" pitchFamily="34" charset="0"/>
                <a:cs typeface="Times New Roman" panose="02020603050405020304" pitchFamily="18" charset="0"/>
              </a:rPr>
              <a:t>Question and Answer  </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1  </a:t>
            </a:r>
            <a:r>
              <a:rPr kumimoji="0" lang="en-US" sz="1800" b="0" i="0" u="none" strike="noStrike" kern="1200" cap="none" spc="0" normalizeH="0" noProof="0" dirty="0">
                <a:ln>
                  <a:solidFill>
                    <a:schemeClr val="bg1"/>
                  </a:solidFill>
                </a:ln>
                <a:solidFill>
                  <a:srgbClr val="FFFFFF"/>
                </a:solidFill>
                <a:effectLst/>
                <a:uLnTx/>
                <a:uFillTx/>
              </a:rPr>
              <a:t>|                                        Tribal Law and Policy Institute  |  2 </a:t>
            </a:r>
          </a:p>
        </p:txBody>
      </p:sp>
    </p:spTree>
    <p:extLst>
      <p:ext uri="{BB962C8B-B14F-4D97-AF65-F5344CB8AC3E}">
        <p14:creationId xmlns:p14="http://schemas.microsoft.com/office/powerpoint/2010/main" val="763107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623676" y="1839968"/>
            <a:ext cx="2436934" cy="3455249"/>
          </a:xfrm>
          <a:prstGeom prst="rect">
            <a:avLst/>
          </a:prstGeom>
        </p:spPr>
      </p:pic>
      <p:sp>
        <p:nvSpPr>
          <p:cNvPr id="2" name="Title 1"/>
          <p:cNvSpPr>
            <a:spLocks noGrp="1"/>
          </p:cNvSpPr>
          <p:nvPr>
            <p:ph type="title"/>
          </p:nvPr>
        </p:nvSpPr>
        <p:spPr>
          <a:xfrm>
            <a:off x="1066800" y="286605"/>
            <a:ext cx="10058400" cy="1450757"/>
          </a:xfrm>
        </p:spPr>
        <p:txBody>
          <a:bodyPr/>
          <a:lstStyle/>
          <a:p>
            <a:pPr algn="ctr"/>
            <a:r>
              <a:rPr lang="en-US" b="1" dirty="0">
                <a:solidFill>
                  <a:schemeClr val="tx1"/>
                </a:solidFill>
              </a:rPr>
              <a:t>Colonization and Sex Trafficking</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7" name="Content Placeholder 4" descr="Winnebago Mothers and Babies">
            <a:extLst>
              <a:ext uri="{FF2B5EF4-FFF2-40B4-BE49-F238E27FC236}">
                <a16:creationId xmlns:a16="http://schemas.microsoft.com/office/drawing/2014/main" id="{6B7BF992-BE32-4FA8-B8C6-A77F12422A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2853" y="1933275"/>
            <a:ext cx="2133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ight Arrow 5">
            <a:extLst>
              <a:ext uri="{FF2B5EF4-FFF2-40B4-BE49-F238E27FC236}">
                <a16:creationId xmlns:a16="http://schemas.microsoft.com/office/drawing/2014/main" id="{E8712F79-A7B4-4926-B980-8A2804681E15}"/>
              </a:ext>
            </a:extLst>
          </p:cNvPr>
          <p:cNvSpPr/>
          <p:nvPr/>
        </p:nvSpPr>
        <p:spPr>
          <a:xfrm>
            <a:off x="4675384" y="3280308"/>
            <a:ext cx="2501900" cy="1503737"/>
          </a:xfrm>
          <a:prstGeom prst="rightArrow">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2">
            <a:extLst>
              <a:ext uri="{FF2B5EF4-FFF2-40B4-BE49-F238E27FC236}">
                <a16:creationId xmlns:a16="http://schemas.microsoft.com/office/drawing/2014/main" id="{C4EC875C-2BC6-48BC-A34C-E88AE3B9917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273253" y="4084750"/>
            <a:ext cx="1219200" cy="1773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a:extLst>
              <a:ext uri="{FF2B5EF4-FFF2-40B4-BE49-F238E27FC236}">
                <a16:creationId xmlns:a16="http://schemas.microsoft.com/office/drawing/2014/main" id="{0F12143F-598A-4DF8-87DA-F28972FAE9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7144" y="3752970"/>
            <a:ext cx="1614488" cy="2133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descr="3c08467t">
            <a:hlinkClick r:id="rId8"/>
            <a:extLst>
              <a:ext uri="{FF2B5EF4-FFF2-40B4-BE49-F238E27FC236}">
                <a16:creationId xmlns:a16="http://schemas.microsoft.com/office/drawing/2014/main" id="{040659F5-1697-44E0-8211-E5A4E47D2D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27798" y="4061129"/>
            <a:ext cx="1554162" cy="18206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AB30873-DEE6-436C-8667-A32799EF5744}"/>
              </a:ext>
            </a:extLst>
          </p:cNvPr>
          <p:cNvSpPr txBox="1"/>
          <p:nvPr/>
        </p:nvSpPr>
        <p:spPr>
          <a:xfrm>
            <a:off x="4748459" y="3752970"/>
            <a:ext cx="196850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Colonization</a:t>
            </a:r>
          </a:p>
        </p:txBody>
      </p:sp>
      <p:sp>
        <p:nvSpPr>
          <p:cNvPr id="16"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1  </a:t>
            </a:r>
            <a:r>
              <a:rPr kumimoji="0" lang="en-US" sz="1800" b="0" i="0" u="none" strike="noStrike" kern="1200" cap="none" spc="0" normalizeH="0" noProof="0" dirty="0">
                <a:ln>
                  <a:solidFill>
                    <a:schemeClr val="bg1"/>
                  </a:solidFill>
                </a:ln>
                <a:solidFill>
                  <a:srgbClr val="FFFFFF"/>
                </a:solidFill>
                <a:effectLst/>
                <a:uLnTx/>
                <a:uFillTx/>
              </a:rPr>
              <a:t>|                                        Tribal Law and Policy Institute  |  20 </a:t>
            </a:r>
          </a:p>
        </p:txBody>
      </p:sp>
    </p:spTree>
    <p:extLst>
      <p:ext uri="{BB962C8B-B14F-4D97-AF65-F5344CB8AC3E}">
        <p14:creationId xmlns:p14="http://schemas.microsoft.com/office/powerpoint/2010/main" val="2411290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6800" y="286605"/>
            <a:ext cx="10058400" cy="1450757"/>
          </a:xfrm>
        </p:spPr>
        <p:txBody>
          <a:bodyPr/>
          <a:lstStyle/>
          <a:p>
            <a:pPr algn="ctr"/>
            <a:r>
              <a:rPr lang="en-US" b="1" dirty="0">
                <a:solidFill>
                  <a:schemeClr val="tx1"/>
                </a:solidFill>
              </a:rPr>
              <a:t>Systemic Change to a Systemic Problem</a:t>
            </a:r>
          </a:p>
        </p:txBody>
      </p:sp>
      <p:sp>
        <p:nvSpPr>
          <p:cNvPr id="4" name="Content Placeholder 3"/>
          <p:cNvSpPr>
            <a:spLocks noGrp="1"/>
          </p:cNvSpPr>
          <p:nvPr>
            <p:ph idx="1"/>
          </p:nvPr>
        </p:nvSpPr>
        <p:spPr>
          <a:xfrm>
            <a:off x="1066800" y="1845733"/>
            <a:ext cx="10058400" cy="4114800"/>
          </a:xfrm>
        </p:spPr>
        <p:txBody>
          <a:bodyPr>
            <a:normAutofit/>
          </a:bodyPr>
          <a:lstStyle/>
          <a:p>
            <a:pPr marL="228600" lvl="1" indent="-228600">
              <a:lnSpc>
                <a:spcPct val="100000"/>
              </a:lnSpc>
              <a:spcBef>
                <a:spcPts val="0"/>
              </a:spcBef>
              <a:spcAft>
                <a:spcPts val="0"/>
              </a:spcAft>
              <a:buClr>
                <a:srgbClr val="7030A0"/>
              </a:buClr>
              <a:buFont typeface="Arial" panose="020B0604020202020204" pitchFamily="34" charset="0"/>
              <a:buChar char="•"/>
            </a:pPr>
            <a:r>
              <a:rPr lang="en-US" sz="2800" dirty="0">
                <a:solidFill>
                  <a:schemeClr val="tx1"/>
                </a:solidFill>
              </a:rPr>
              <a:t>Contemporary sex trafficking is a symptom of colonization.</a:t>
            </a:r>
          </a:p>
          <a:p>
            <a:pPr marL="228600" lvl="1" indent="-228600">
              <a:lnSpc>
                <a:spcPct val="100000"/>
              </a:lnSpc>
              <a:spcBef>
                <a:spcPts val="0"/>
              </a:spcBef>
              <a:spcAft>
                <a:spcPts val="0"/>
              </a:spcAft>
              <a:buClr>
                <a:srgbClr val="7030A0"/>
              </a:buClr>
              <a:buFont typeface="Arial" panose="020B0604020202020204" pitchFamily="34" charset="0"/>
              <a:buChar char="•"/>
            </a:pPr>
            <a:r>
              <a:rPr lang="en-US" sz="2800" dirty="0">
                <a:solidFill>
                  <a:schemeClr val="tx1"/>
                </a:solidFill>
              </a:rPr>
              <a:t>Advocates and tribal communities must address societal norms and attitudes.</a:t>
            </a:r>
          </a:p>
          <a:p>
            <a:pPr marL="228600" lvl="1" indent="-228600">
              <a:lnSpc>
                <a:spcPct val="100000"/>
              </a:lnSpc>
              <a:spcBef>
                <a:spcPts val="0"/>
              </a:spcBef>
              <a:spcAft>
                <a:spcPts val="0"/>
              </a:spcAft>
              <a:buClr>
                <a:srgbClr val="7030A0"/>
              </a:buClr>
              <a:buFont typeface="Arial" panose="020B0604020202020204" pitchFamily="34" charset="0"/>
              <a:buChar char="•"/>
            </a:pPr>
            <a:r>
              <a:rPr lang="en-US" sz="2800" dirty="0">
                <a:solidFill>
                  <a:schemeClr val="tx1"/>
                </a:solidFill>
              </a:rPr>
              <a:t>Identify and dismantle systems that support traffickers.</a:t>
            </a:r>
          </a:p>
          <a:p>
            <a:pPr marL="228600" lvl="1" indent="-228600">
              <a:lnSpc>
                <a:spcPct val="100000"/>
              </a:lnSpc>
              <a:spcBef>
                <a:spcPts val="0"/>
              </a:spcBef>
              <a:spcAft>
                <a:spcPts val="0"/>
              </a:spcAft>
              <a:buClr>
                <a:srgbClr val="7030A0"/>
              </a:buClr>
              <a:buFont typeface="Arial" panose="020B0604020202020204" pitchFamily="34" charset="0"/>
              <a:buChar char="•"/>
            </a:pPr>
            <a:r>
              <a:rPr lang="en-US" sz="2800" dirty="0">
                <a:solidFill>
                  <a:schemeClr val="tx1"/>
                </a:solidFill>
              </a:rPr>
              <a:t>Look to traditional community values that can be used to support anti-trafficking efforts.</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1  </a:t>
            </a:r>
            <a:r>
              <a:rPr kumimoji="0" lang="en-US" sz="1800" b="0" i="0" u="none" strike="noStrike" kern="1200" cap="none" spc="0" normalizeH="0" noProof="0" dirty="0">
                <a:ln>
                  <a:solidFill>
                    <a:schemeClr val="bg1"/>
                  </a:solidFill>
                </a:ln>
                <a:solidFill>
                  <a:srgbClr val="FFFFFF"/>
                </a:solidFill>
                <a:effectLst/>
                <a:uLnTx/>
                <a:uFillTx/>
              </a:rPr>
              <a:t>|                                        Tribal Law and Policy Institute  |  21</a:t>
            </a:r>
          </a:p>
        </p:txBody>
      </p:sp>
    </p:spTree>
    <p:extLst>
      <p:ext uri="{BB962C8B-B14F-4D97-AF65-F5344CB8AC3E}">
        <p14:creationId xmlns:p14="http://schemas.microsoft.com/office/powerpoint/2010/main" val="143999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6800" y="286605"/>
            <a:ext cx="10058400" cy="1450757"/>
          </a:xfrm>
        </p:spPr>
        <p:txBody>
          <a:bodyPr/>
          <a:lstStyle/>
          <a:p>
            <a:pPr algn="ctr"/>
            <a:r>
              <a:rPr lang="en-US" b="1" dirty="0">
                <a:solidFill>
                  <a:schemeClr val="tx1"/>
                </a:solidFill>
              </a:rPr>
              <a:t>Additional Resources</a:t>
            </a:r>
          </a:p>
        </p:txBody>
      </p:sp>
      <p:sp>
        <p:nvSpPr>
          <p:cNvPr id="4" name="Content Placeholder 3"/>
          <p:cNvSpPr>
            <a:spLocks noGrp="1"/>
          </p:cNvSpPr>
          <p:nvPr>
            <p:ph idx="1"/>
          </p:nvPr>
        </p:nvSpPr>
        <p:spPr>
          <a:xfrm>
            <a:off x="1066800" y="1845734"/>
            <a:ext cx="10058400" cy="4114800"/>
          </a:xfrm>
        </p:spPr>
        <p:txBody>
          <a:bodyPr anchor="t">
            <a:normAutofit/>
          </a:bodyPr>
          <a:lstStyle/>
          <a:p>
            <a:pPr marL="0" lvl="1" indent="0">
              <a:buNone/>
            </a:pPr>
            <a:endParaRPr lang="en-US" dirty="0"/>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Advocacy C</a:t>
            </a:r>
            <a:r>
              <a:rPr lang="en-US" sz="1800" cap="none" dirty="0">
                <a:ln>
                  <a:solidFill>
                    <a:schemeClr val="bg1"/>
                  </a:solidFill>
                </a:ln>
              </a:rPr>
              <a:t>urriculum  |  Unit 1  </a:t>
            </a:r>
            <a:r>
              <a:rPr kumimoji="0" lang="en-US" sz="1800" b="0" i="0" u="none" strike="noStrike" kern="1200" cap="none" spc="0" normalizeH="0" noProof="0" dirty="0">
                <a:ln>
                  <a:solidFill>
                    <a:schemeClr val="bg1"/>
                  </a:solidFill>
                </a:ln>
                <a:solidFill>
                  <a:srgbClr val="FFFFFF"/>
                </a:solidFill>
                <a:effectLst/>
                <a:uLnTx/>
                <a:uFillTx/>
              </a:rPr>
              <a:t>|                                        Tribal Law and Policy Institute  |  22 </a:t>
            </a:r>
          </a:p>
        </p:txBody>
      </p:sp>
    </p:spTree>
    <p:extLst>
      <p:ext uri="{BB962C8B-B14F-4D97-AF65-F5344CB8AC3E}">
        <p14:creationId xmlns:p14="http://schemas.microsoft.com/office/powerpoint/2010/main" val="3169244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6800" y="286605"/>
            <a:ext cx="10058400" cy="1450757"/>
          </a:xfrm>
        </p:spPr>
        <p:txBody>
          <a:bodyPr/>
          <a:lstStyle/>
          <a:p>
            <a:pPr algn="ctr"/>
            <a:r>
              <a:rPr lang="en-US" b="1" dirty="0">
                <a:solidFill>
                  <a:schemeClr val="tx1"/>
                </a:solidFill>
              </a:rPr>
              <a:t>Additional Resources</a:t>
            </a:r>
          </a:p>
        </p:txBody>
      </p:sp>
      <p:sp>
        <p:nvSpPr>
          <p:cNvPr id="4" name="Content Placeholder 3"/>
          <p:cNvSpPr>
            <a:spLocks noGrp="1"/>
          </p:cNvSpPr>
          <p:nvPr>
            <p:ph idx="1"/>
          </p:nvPr>
        </p:nvSpPr>
        <p:spPr>
          <a:xfrm>
            <a:off x="1066800" y="1845734"/>
            <a:ext cx="10058400" cy="4114800"/>
          </a:xfrm>
        </p:spPr>
        <p:txBody>
          <a:bodyPr anchor="t">
            <a:normAutofit/>
          </a:bodyPr>
          <a:lstStyle/>
          <a:p>
            <a:pPr marL="0" lvl="1" indent="0">
              <a:buNone/>
            </a:pPr>
            <a:endParaRPr lang="en-US" dirty="0"/>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1  </a:t>
            </a:r>
            <a:r>
              <a:rPr kumimoji="0" lang="en-US" sz="1800" b="0" i="0" u="none" strike="noStrike" kern="1200" cap="none" spc="0" normalizeH="0" noProof="0" dirty="0">
                <a:ln>
                  <a:solidFill>
                    <a:schemeClr val="bg1"/>
                  </a:solidFill>
                </a:ln>
                <a:solidFill>
                  <a:srgbClr val="FFFFFF"/>
                </a:solidFill>
                <a:effectLst/>
                <a:uLnTx/>
                <a:uFillTx/>
              </a:rPr>
              <a:t>|                                        Tribal Law and Policy Institute  |  23 </a:t>
            </a:r>
          </a:p>
        </p:txBody>
      </p:sp>
    </p:spTree>
    <p:extLst>
      <p:ext uri="{BB962C8B-B14F-4D97-AF65-F5344CB8AC3E}">
        <p14:creationId xmlns:p14="http://schemas.microsoft.com/office/powerpoint/2010/main" val="1204111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6800" y="286605"/>
            <a:ext cx="10058400" cy="1450757"/>
          </a:xfrm>
        </p:spPr>
        <p:txBody>
          <a:bodyPr/>
          <a:lstStyle/>
          <a:p>
            <a:pPr algn="ctr"/>
            <a:r>
              <a:rPr lang="en-US" b="1" dirty="0">
                <a:solidFill>
                  <a:schemeClr val="tx1"/>
                </a:solidFill>
              </a:rPr>
              <a:t>Additional Resources</a:t>
            </a:r>
          </a:p>
        </p:txBody>
      </p:sp>
      <p:sp>
        <p:nvSpPr>
          <p:cNvPr id="4" name="Content Placeholder 3"/>
          <p:cNvSpPr>
            <a:spLocks noGrp="1"/>
          </p:cNvSpPr>
          <p:nvPr>
            <p:ph idx="1"/>
          </p:nvPr>
        </p:nvSpPr>
        <p:spPr>
          <a:xfrm>
            <a:off x="1066800" y="1845734"/>
            <a:ext cx="10058400" cy="4114800"/>
          </a:xfrm>
        </p:spPr>
        <p:txBody>
          <a:bodyPr anchor="t">
            <a:normAutofit/>
          </a:bodyPr>
          <a:lstStyle/>
          <a:p>
            <a:pPr marL="0" lvl="1" indent="0">
              <a:buNone/>
            </a:pPr>
            <a:endParaRPr lang="en-US" dirty="0"/>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1  </a:t>
            </a:r>
            <a:r>
              <a:rPr kumimoji="0" lang="en-US" sz="1800" b="0" i="0" u="none" strike="noStrike" kern="1200" cap="none" spc="0" normalizeH="0" noProof="0" dirty="0">
                <a:ln>
                  <a:solidFill>
                    <a:schemeClr val="bg1"/>
                  </a:solidFill>
                </a:ln>
                <a:solidFill>
                  <a:srgbClr val="FFFFFF"/>
                </a:solidFill>
                <a:effectLst/>
                <a:uLnTx/>
                <a:uFillTx/>
              </a:rPr>
              <a:t>|                                        Tribal Law and Policy Institute  |  24 </a:t>
            </a:r>
          </a:p>
        </p:txBody>
      </p:sp>
    </p:spTree>
    <p:extLst>
      <p:ext uri="{BB962C8B-B14F-4D97-AF65-F5344CB8AC3E}">
        <p14:creationId xmlns:p14="http://schemas.microsoft.com/office/powerpoint/2010/main" val="388353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40376" y="635001"/>
            <a:ext cx="5127625" cy="1450975"/>
          </a:xfrm>
        </p:spPr>
        <p:txBody>
          <a:bodyPr vert="horz" lIns="91440" tIns="45720" rIns="91440" bIns="45720" rtlCol="0" anchor="b">
            <a:normAutofit/>
          </a:bodyPr>
          <a:lstStyle/>
          <a:p>
            <a:r>
              <a:rPr lang="en-US" dirty="0">
                <a:solidFill>
                  <a:schemeClr val="tx1"/>
                </a:solidFill>
              </a:rPr>
              <a:t>Questions?</a:t>
            </a:r>
          </a:p>
        </p:txBody>
      </p:sp>
      <p:pic>
        <p:nvPicPr>
          <p:cNvPr id="14" name="Picture 13"/>
          <p:cNvPicPr>
            <a:picLocks noChangeAspect="1"/>
          </p:cNvPicPr>
          <p:nvPr/>
        </p:nvPicPr>
        <p:blipFill>
          <a:blip r:embed="rId3"/>
          <a:stretch>
            <a:fillRect/>
          </a:stretch>
        </p:blipFill>
        <p:spPr>
          <a:xfrm>
            <a:off x="815169" y="757333"/>
            <a:ext cx="5133975" cy="4819650"/>
          </a:xfrm>
          <a:prstGeom prst="rect">
            <a:avLst/>
          </a:prstGeom>
        </p:spPr>
      </p:pic>
      <p:sp>
        <p:nvSpPr>
          <p:cNvPr id="5"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1  </a:t>
            </a:r>
            <a:r>
              <a:rPr kumimoji="0" lang="en-US" sz="1800" b="0" i="0" u="none" strike="noStrike" kern="1200" cap="none" spc="0" normalizeH="0" noProof="0" dirty="0">
                <a:ln>
                  <a:solidFill>
                    <a:schemeClr val="bg1"/>
                  </a:solidFill>
                </a:ln>
                <a:solidFill>
                  <a:srgbClr val="FFFFFF"/>
                </a:solidFill>
                <a:effectLst/>
                <a:uLnTx/>
                <a:uFillTx/>
              </a:rPr>
              <a:t>|                                        Tribal Law and Policy Institute  |  25 </a:t>
            </a:r>
          </a:p>
        </p:txBody>
      </p:sp>
    </p:spTree>
    <p:extLst>
      <p:ext uri="{BB962C8B-B14F-4D97-AF65-F5344CB8AC3E}">
        <p14:creationId xmlns:p14="http://schemas.microsoft.com/office/powerpoint/2010/main" val="1143163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061551"/>
            <a:ext cx="10515600" cy="2286000"/>
          </a:xfrm>
        </p:spPr>
        <p:txBody>
          <a:bodyPr>
            <a:normAutofit/>
          </a:bodyPr>
          <a:lstStyle/>
          <a:p>
            <a:pPr algn="ctr"/>
            <a:r>
              <a:rPr lang="en-US" sz="5400" b="1" dirty="0">
                <a:solidFill>
                  <a:schemeClr val="tx1"/>
                </a:solidFill>
              </a:rPr>
              <a:t>Identifying &amp; Screening for Sex Trafficking</a:t>
            </a:r>
            <a:endParaRPr lang="en-US" sz="6600" i="1" dirty="0">
              <a:solidFill>
                <a:schemeClr val="tx1"/>
              </a:solidFill>
            </a:endParaRPr>
          </a:p>
        </p:txBody>
      </p:sp>
      <p:pic>
        <p:nvPicPr>
          <p:cNvPr id="4" name="Picture 3"/>
          <p:cNvPicPr>
            <a:picLocks noChangeAspect="1"/>
          </p:cNvPicPr>
          <p:nvPr/>
        </p:nvPicPr>
        <p:blipFill>
          <a:blip r:embed="rId3"/>
          <a:stretch>
            <a:fillRect/>
          </a:stretch>
        </p:blipFill>
        <p:spPr>
          <a:xfrm>
            <a:off x="333722" y="189782"/>
            <a:ext cx="2371379" cy="2232663"/>
          </a:xfrm>
          <a:prstGeom prst="rect">
            <a:avLst/>
          </a:prstGeom>
        </p:spPr>
      </p:pic>
      <p:sp>
        <p:nvSpPr>
          <p:cNvPr id="8" name="TextBox 7"/>
          <p:cNvSpPr txBox="1"/>
          <p:nvPr/>
        </p:nvSpPr>
        <p:spPr>
          <a:xfrm>
            <a:off x="2452862" y="798281"/>
            <a:ext cx="9153177"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Sex Trafficking in Indian Country: </a:t>
            </a:r>
            <a:r>
              <a:rPr lang="en-US" sz="2000" b="1" dirty="0">
                <a:solidFill>
                  <a:srgbClr val="000000"/>
                </a:solidFill>
                <a:latin typeface="Calibri" panose="020F0502020204030204"/>
              </a:rPr>
              <a:t>Advocacy</a:t>
            </a: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 Curriculum | Unit 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Prepared by the Tribal Law and Policy Institute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5D5C6BC-2EC8-4D31-9F61-9F49CC535477}"/>
              </a:ext>
            </a:extLst>
          </p:cNvPr>
          <p:cNvSpPr txBox="1"/>
          <p:nvPr/>
        </p:nvSpPr>
        <p:spPr>
          <a:xfrm>
            <a:off x="2636588" y="4595158"/>
            <a:ext cx="6918823" cy="1323439"/>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lumMod val="95000"/>
                    <a:lumOff val="5000"/>
                  </a:srgbClr>
                </a:solidFill>
                <a:effectLst/>
                <a:uLnTx/>
                <a:uFillTx/>
                <a:latin typeface="Calibri" panose="020F0502020204030204"/>
                <a:ea typeface="+mn-ea"/>
                <a:cs typeface="+mn-cs"/>
              </a:rPr>
              <a:t>This resource was supported by grants awarded by the Office on Violence Against Women, U.S. Department of Justice. The opinions, findings, conclusions, and recommendations expressed in this publication/program/exhibition are those of the author(</a:t>
            </a:r>
            <a:r>
              <a:rPr kumimoji="0" lang="en-US" sz="1600" b="0" i="1" u="none" strike="noStrike" kern="1200" cap="none" spc="0" normalizeH="0" baseline="0" noProof="0" dirty="0">
                <a:ln>
                  <a:noFill/>
                </a:ln>
                <a:effectLst/>
                <a:uLnTx/>
                <a:uFillTx/>
                <a:latin typeface="Calibri" panose="020F0502020204030204"/>
                <a:ea typeface="+mn-ea"/>
                <a:cs typeface="+mn-cs"/>
              </a:rPr>
              <a:t>s) and do not necessarily reflect the views of the Department of Justice, Office on </a:t>
            </a:r>
            <a:r>
              <a:rPr kumimoji="0" lang="en-US" sz="1600" b="0" i="1" u="none" strike="noStrike" kern="1200" cap="none" spc="0" normalizeH="0" baseline="0" noProof="0" dirty="0">
                <a:ln>
                  <a:noFill/>
                </a:ln>
                <a:solidFill>
                  <a:srgbClr val="000000">
                    <a:lumMod val="95000"/>
                    <a:lumOff val="5000"/>
                  </a:srgbClr>
                </a:solidFill>
                <a:effectLst/>
                <a:uLnTx/>
                <a:uFillTx/>
                <a:latin typeface="Calibri" panose="020F0502020204030204"/>
                <a:ea typeface="+mn-ea"/>
                <a:cs typeface="+mn-cs"/>
              </a:rPr>
              <a:t>Violence Against Women.</a:t>
            </a:r>
          </a:p>
        </p:txBody>
      </p:sp>
      <p:sp>
        <p:nvSpPr>
          <p:cNvPr id="6"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800" b="0" i="0" u="none" strike="noStrike" kern="1200" cap="none" spc="0" normalizeH="0" noProof="0" dirty="0">
                <a:ln>
                  <a:solidFill>
                    <a:schemeClr val="bg1"/>
                  </a:solidFill>
                </a:ln>
                <a:solidFill>
                  <a:srgbClr val="FFFFFF"/>
                </a:solidFill>
                <a:effectLst/>
                <a:uLnTx/>
                <a:uFillTx/>
              </a:rPr>
              <a:t>.</a:t>
            </a:r>
          </a:p>
        </p:txBody>
      </p:sp>
      <p:sp>
        <p:nvSpPr>
          <p:cNvPr id="7" name="Footer Placeholder 4">
            <a:extLst>
              <a:ext uri="{FF2B5EF4-FFF2-40B4-BE49-F238E27FC236}">
                <a16:creationId xmlns:a16="http://schemas.microsoft.com/office/drawing/2014/main" id="{85B8FB23-632E-43E6-BECB-5B798B09EA2D}"/>
              </a:ext>
            </a:extLst>
          </p:cNvPr>
          <p:cNvSpPr txBox="1">
            <a:spLocks/>
          </p:cNvSpPr>
          <p:nvPr/>
        </p:nvSpPr>
        <p:spPr>
          <a:xfrm>
            <a:off x="0" y="6294372"/>
            <a:ext cx="12192000" cy="563628"/>
          </a:xfrm>
          <a:prstGeom prst="rect">
            <a:avLst/>
          </a:prstGeom>
          <a:solidFill>
            <a:srgbClr val="7030A0"/>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tabLst>
                <a:tab pos="8856663" algn="l"/>
              </a:tabLst>
              <a:defRPr/>
            </a:pPr>
            <a:r>
              <a:rPr lang="en-US" sz="1600" dirty="0">
                <a:ln>
                  <a:solidFill>
                    <a:schemeClr val="bg1"/>
                  </a:solidFill>
                </a:ln>
                <a:latin typeface="Calibri" panose="020F0502020204030204"/>
              </a:rPr>
              <a:t> </a:t>
            </a:r>
            <a:r>
              <a:rPr lang="en-US" sz="1800" cap="none" dirty="0">
                <a:ln>
                  <a:solidFill>
                    <a:schemeClr val="bg1"/>
                  </a:solidFill>
                </a:ln>
              </a:rPr>
              <a:t>Sex Trafficking in Indian Country: Advocacy Curriculum  |  Unit 2  |                                        Tribal Law and Policy Institute  |  26 </a:t>
            </a:r>
          </a:p>
        </p:txBody>
      </p:sp>
    </p:spTree>
    <p:extLst>
      <p:ext uri="{BB962C8B-B14F-4D97-AF65-F5344CB8AC3E}">
        <p14:creationId xmlns:p14="http://schemas.microsoft.com/office/powerpoint/2010/main" val="1973975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a:solidFill>
                  <a:schemeClr val="tx1"/>
                </a:solidFill>
              </a:rPr>
              <a:t>Training Agenda</a:t>
            </a:r>
          </a:p>
        </p:txBody>
      </p:sp>
      <p:sp>
        <p:nvSpPr>
          <p:cNvPr id="7" name="Content Placeholder 3"/>
          <p:cNvSpPr>
            <a:spLocks noGrp="1"/>
          </p:cNvSpPr>
          <p:nvPr>
            <p:ph idx="1"/>
          </p:nvPr>
        </p:nvSpPr>
        <p:spPr>
          <a:xfrm>
            <a:off x="1225296" y="1845734"/>
            <a:ext cx="9930384" cy="4419646"/>
          </a:xfrm>
        </p:spPr>
        <p:txBody>
          <a:bodyPr numCol="2">
            <a:normAutofit/>
          </a:bodyPr>
          <a:lstStyle/>
          <a:p>
            <a:pPr marL="231775" indent="-231775">
              <a:lnSpc>
                <a:spcPct val="120000"/>
              </a:lnSpc>
              <a:spcBef>
                <a:spcPts val="0"/>
              </a:spcBef>
              <a:spcAft>
                <a:spcPts val="0"/>
              </a:spcAft>
              <a:buClr>
                <a:srgbClr val="7030A0"/>
              </a:buClr>
              <a:buFont typeface="Arial" panose="020B0604020202020204" pitchFamily="34" charset="0"/>
              <a:buChar char="•"/>
            </a:pPr>
            <a:r>
              <a:rPr lang="en-US" dirty="0">
                <a:solidFill>
                  <a:srgbClr val="000000"/>
                </a:solidFill>
                <a:ea typeface="Calibri" panose="020F0502020204030204" pitchFamily="34" charset="0"/>
                <a:cs typeface="Times New Roman" panose="02020603050405020304" pitchFamily="18" charset="0"/>
              </a:rPr>
              <a:t>Introductions, Agenda, Overview of Unit, and Learning Objectives </a:t>
            </a:r>
          </a:p>
          <a:p>
            <a:pPr marL="231775" indent="-231775">
              <a:lnSpc>
                <a:spcPct val="120000"/>
              </a:lnSpc>
              <a:spcBef>
                <a:spcPts val="0"/>
              </a:spcBef>
              <a:spcAft>
                <a:spcPts val="0"/>
              </a:spcAft>
              <a:buClr>
                <a:srgbClr val="7030A0"/>
              </a:buClr>
              <a:buFont typeface="Arial" panose="020B0604020202020204" pitchFamily="34" charset="0"/>
              <a:buChar char="•"/>
            </a:pPr>
            <a:r>
              <a:rPr lang="en-US" dirty="0">
                <a:solidFill>
                  <a:srgbClr val="000000"/>
                </a:solidFill>
                <a:ea typeface="Calibri" panose="020F0502020204030204" pitchFamily="34" charset="0"/>
                <a:cs typeface="Times New Roman" panose="02020603050405020304" pitchFamily="18" charset="0"/>
              </a:rPr>
              <a:t>“Identifying Sex Trafficking”—Video and Large Group Discussion </a:t>
            </a:r>
          </a:p>
          <a:p>
            <a:pPr marL="231775" indent="-231775">
              <a:lnSpc>
                <a:spcPct val="120000"/>
              </a:lnSpc>
              <a:spcBef>
                <a:spcPts val="0"/>
              </a:spcBef>
              <a:spcAft>
                <a:spcPts val="0"/>
              </a:spcAft>
              <a:buClr>
                <a:srgbClr val="7030A0"/>
              </a:buClr>
              <a:buFont typeface="Arial" panose="020B0604020202020204" pitchFamily="34" charset="0"/>
              <a:buChar char="•"/>
            </a:pPr>
            <a:r>
              <a:rPr lang="en-US" dirty="0">
                <a:solidFill>
                  <a:srgbClr val="000000"/>
                </a:solidFill>
                <a:ea typeface="Calibri" panose="020F0502020204030204" pitchFamily="34" charset="0"/>
                <a:cs typeface="Times New Roman" panose="02020603050405020304" pitchFamily="18" charset="0"/>
              </a:rPr>
              <a:t>Who Are Sex Traffickers? </a:t>
            </a:r>
          </a:p>
          <a:p>
            <a:pPr marL="231775" indent="-231775">
              <a:lnSpc>
                <a:spcPct val="120000"/>
              </a:lnSpc>
              <a:spcBef>
                <a:spcPts val="0"/>
              </a:spcBef>
              <a:spcAft>
                <a:spcPts val="0"/>
              </a:spcAft>
              <a:buClr>
                <a:srgbClr val="7030A0"/>
              </a:buClr>
              <a:buFont typeface="Arial" panose="020B0604020202020204" pitchFamily="34" charset="0"/>
              <a:buChar char="•"/>
            </a:pPr>
            <a:r>
              <a:rPr lang="en-US" dirty="0">
                <a:solidFill>
                  <a:srgbClr val="000000"/>
                </a:solidFill>
                <a:ea typeface="Calibri" panose="020F0502020204030204" pitchFamily="34" charset="0"/>
                <a:cs typeface="Times New Roman" panose="02020603050405020304" pitchFamily="18" charset="0"/>
              </a:rPr>
              <a:t>What Do Traffickers Look For? </a:t>
            </a:r>
          </a:p>
          <a:p>
            <a:pPr marL="231775" indent="-231775">
              <a:lnSpc>
                <a:spcPct val="120000"/>
              </a:lnSpc>
              <a:spcBef>
                <a:spcPts val="0"/>
              </a:spcBef>
              <a:spcAft>
                <a:spcPts val="0"/>
              </a:spcAft>
              <a:buClr>
                <a:srgbClr val="7030A0"/>
              </a:buClr>
              <a:buFont typeface="Arial" panose="020B0604020202020204" pitchFamily="34" charset="0"/>
              <a:buChar char="•"/>
            </a:pPr>
            <a:r>
              <a:rPr lang="en-US" dirty="0">
                <a:solidFill>
                  <a:srgbClr val="000000"/>
                </a:solidFill>
                <a:ea typeface="Calibri" panose="020F0502020204030204" pitchFamily="34" charset="0"/>
                <a:cs typeface="Times New Roman" panose="02020603050405020304" pitchFamily="18" charset="0"/>
              </a:rPr>
              <a:t>Risk Factors </a:t>
            </a:r>
          </a:p>
          <a:p>
            <a:pPr marL="231775" indent="-231775">
              <a:lnSpc>
                <a:spcPct val="120000"/>
              </a:lnSpc>
              <a:spcBef>
                <a:spcPts val="0"/>
              </a:spcBef>
              <a:spcAft>
                <a:spcPts val="0"/>
              </a:spcAft>
              <a:buClr>
                <a:srgbClr val="7030A0"/>
              </a:buClr>
              <a:buFont typeface="Arial" panose="020B0604020202020204" pitchFamily="34" charset="0"/>
              <a:buChar char="•"/>
            </a:pPr>
            <a:r>
              <a:rPr lang="en-US" dirty="0">
                <a:solidFill>
                  <a:srgbClr val="000000"/>
                </a:solidFill>
                <a:ea typeface="Calibri" panose="020F0502020204030204" pitchFamily="34" charset="0"/>
                <a:cs typeface="Times New Roman" panose="02020603050405020304" pitchFamily="18" charset="0"/>
              </a:rPr>
              <a:t>Types of Sex Trafficking </a:t>
            </a:r>
          </a:p>
          <a:p>
            <a:pPr marL="231775" indent="-231775">
              <a:lnSpc>
                <a:spcPct val="120000"/>
              </a:lnSpc>
              <a:spcBef>
                <a:spcPts val="0"/>
              </a:spcBef>
              <a:spcAft>
                <a:spcPts val="0"/>
              </a:spcAft>
              <a:buClr>
                <a:srgbClr val="7030A0"/>
              </a:buClr>
              <a:buFont typeface="Arial" panose="020B0604020202020204" pitchFamily="34" charset="0"/>
              <a:buChar char="•"/>
            </a:pPr>
            <a:r>
              <a:rPr lang="en-US" dirty="0">
                <a:solidFill>
                  <a:srgbClr val="000000"/>
                </a:solidFill>
                <a:ea typeface="Calibri" panose="020F0502020204030204" pitchFamily="34" charset="0"/>
                <a:cs typeface="Times New Roman" panose="02020603050405020304" pitchFamily="18" charset="0"/>
              </a:rPr>
              <a:t>Tactics Used by Traffickers </a:t>
            </a:r>
          </a:p>
          <a:p>
            <a:pPr marL="231775" indent="-231775">
              <a:lnSpc>
                <a:spcPct val="120000"/>
              </a:lnSpc>
              <a:spcBef>
                <a:spcPts val="0"/>
              </a:spcBef>
              <a:spcAft>
                <a:spcPts val="0"/>
              </a:spcAft>
              <a:buClr>
                <a:srgbClr val="7030A0"/>
              </a:buClr>
              <a:buFont typeface="Arial" panose="020B0604020202020204" pitchFamily="34" charset="0"/>
              <a:buChar char="•"/>
            </a:pPr>
            <a:r>
              <a:rPr lang="en-US" dirty="0">
                <a:solidFill>
                  <a:srgbClr val="000000"/>
                </a:solidFill>
                <a:ea typeface="Calibri" panose="020F0502020204030204" pitchFamily="34" charset="0"/>
                <a:cs typeface="Times New Roman" panose="02020603050405020304" pitchFamily="18" charset="0"/>
              </a:rPr>
              <a:t>Correlations to Domestic Violence  </a:t>
            </a:r>
          </a:p>
          <a:p>
            <a:pPr marL="231775" indent="-231775">
              <a:lnSpc>
                <a:spcPct val="120000"/>
              </a:lnSpc>
              <a:spcBef>
                <a:spcPts val="0"/>
              </a:spcBef>
              <a:spcAft>
                <a:spcPts val="0"/>
              </a:spcAft>
              <a:buClr>
                <a:srgbClr val="7030A0"/>
              </a:buClr>
              <a:buFont typeface="Arial" panose="020B0604020202020204" pitchFamily="34" charset="0"/>
              <a:buChar char="•"/>
            </a:pPr>
            <a:r>
              <a:rPr lang="en-US" dirty="0">
                <a:solidFill>
                  <a:srgbClr val="000000"/>
                </a:solidFill>
                <a:ea typeface="Calibri" panose="020F0502020204030204" pitchFamily="34" charset="0"/>
                <a:cs typeface="Times New Roman" panose="02020603050405020304" pitchFamily="18" charset="0"/>
              </a:rPr>
              <a:t>Sex Trafficking Red Flags </a:t>
            </a:r>
          </a:p>
          <a:p>
            <a:pPr marL="231775" indent="-231775">
              <a:lnSpc>
                <a:spcPct val="120000"/>
              </a:lnSpc>
              <a:spcBef>
                <a:spcPts val="0"/>
              </a:spcBef>
              <a:spcAft>
                <a:spcPts val="0"/>
              </a:spcAft>
              <a:buClr>
                <a:srgbClr val="7030A0"/>
              </a:buClr>
              <a:buFont typeface="Arial" panose="020B0604020202020204" pitchFamily="34" charset="0"/>
              <a:buChar char="•"/>
            </a:pPr>
            <a:r>
              <a:rPr lang="en-US" dirty="0">
                <a:solidFill>
                  <a:srgbClr val="000000"/>
                </a:solidFill>
                <a:ea typeface="Calibri" panose="020F0502020204030204" pitchFamily="34" charset="0"/>
                <a:cs typeface="Times New Roman" panose="02020603050405020304" pitchFamily="18" charset="0"/>
              </a:rPr>
              <a:t>“Fact Patterns”—Small Group Exercise </a:t>
            </a:r>
          </a:p>
          <a:p>
            <a:pPr marL="231775" indent="-231775">
              <a:lnSpc>
                <a:spcPct val="120000"/>
              </a:lnSpc>
              <a:spcBef>
                <a:spcPts val="0"/>
              </a:spcBef>
              <a:spcAft>
                <a:spcPts val="0"/>
              </a:spcAft>
              <a:buClr>
                <a:srgbClr val="7030A0"/>
              </a:buClr>
              <a:buFont typeface="Arial" panose="020B0604020202020204" pitchFamily="34" charset="0"/>
              <a:buChar char="•"/>
            </a:pPr>
            <a:r>
              <a:rPr lang="en-US" dirty="0">
                <a:solidFill>
                  <a:srgbClr val="000000"/>
                </a:solidFill>
                <a:ea typeface="Calibri" panose="020F0502020204030204" pitchFamily="34" charset="0"/>
                <a:cs typeface="Times New Roman" panose="02020603050405020304" pitchFamily="18" charset="0"/>
              </a:rPr>
              <a:t>Interviewing a Victim </a:t>
            </a:r>
          </a:p>
          <a:p>
            <a:pPr marL="231775" indent="-231775">
              <a:lnSpc>
                <a:spcPct val="120000"/>
              </a:lnSpc>
              <a:spcBef>
                <a:spcPts val="0"/>
              </a:spcBef>
              <a:spcAft>
                <a:spcPts val="0"/>
              </a:spcAft>
              <a:buClr>
                <a:srgbClr val="7030A0"/>
              </a:buClr>
              <a:buFont typeface="Arial" panose="020B0604020202020204" pitchFamily="34" charset="0"/>
              <a:buChar char="•"/>
            </a:pPr>
            <a:r>
              <a:rPr lang="en-US" dirty="0">
                <a:solidFill>
                  <a:srgbClr val="000000"/>
                </a:solidFill>
                <a:ea typeface="Calibri" panose="020F0502020204030204" pitchFamily="34" charset="0"/>
                <a:cs typeface="Times New Roman" panose="02020603050405020304" pitchFamily="18" charset="0"/>
              </a:rPr>
              <a:t>Initial Safety Assessment </a:t>
            </a:r>
          </a:p>
          <a:p>
            <a:pPr marL="231775" indent="-231775">
              <a:lnSpc>
                <a:spcPct val="120000"/>
              </a:lnSpc>
              <a:spcBef>
                <a:spcPts val="0"/>
              </a:spcBef>
              <a:spcAft>
                <a:spcPts val="0"/>
              </a:spcAft>
              <a:buClr>
                <a:srgbClr val="7030A0"/>
              </a:buClr>
              <a:buFont typeface="Arial" panose="020B0604020202020204" pitchFamily="34" charset="0"/>
              <a:buChar char="•"/>
            </a:pPr>
            <a:r>
              <a:rPr lang="en-US" dirty="0">
                <a:solidFill>
                  <a:srgbClr val="000000"/>
                </a:solidFill>
                <a:ea typeface="Calibri" panose="020F0502020204030204" pitchFamily="34" charset="0"/>
                <a:cs typeface="Times New Roman" panose="02020603050405020304" pitchFamily="18" charset="0"/>
              </a:rPr>
              <a:t>Screening Tools</a:t>
            </a:r>
          </a:p>
          <a:p>
            <a:pPr marL="231775" indent="-231775">
              <a:lnSpc>
                <a:spcPct val="120000"/>
              </a:lnSpc>
              <a:spcBef>
                <a:spcPts val="0"/>
              </a:spcBef>
              <a:spcAft>
                <a:spcPts val="0"/>
              </a:spcAft>
              <a:buClr>
                <a:srgbClr val="7030A0"/>
              </a:buClr>
              <a:buFont typeface="Arial" panose="020B0604020202020204" pitchFamily="34" charset="0"/>
              <a:buChar char="•"/>
            </a:pPr>
            <a:r>
              <a:rPr lang="en-US" dirty="0">
                <a:solidFill>
                  <a:srgbClr val="000000"/>
                </a:solidFill>
                <a:ea typeface="Calibri" panose="020F0502020204030204" pitchFamily="34" charset="0"/>
                <a:cs typeface="Times New Roman" panose="02020603050405020304" pitchFamily="18" charset="0"/>
              </a:rPr>
              <a:t>“Developing a Culturally Appropriate Screening Tool”—Small Group Exercise</a:t>
            </a:r>
          </a:p>
          <a:p>
            <a:pPr marL="231775" indent="-231775">
              <a:lnSpc>
                <a:spcPct val="120000"/>
              </a:lnSpc>
              <a:spcBef>
                <a:spcPts val="0"/>
              </a:spcBef>
              <a:spcAft>
                <a:spcPts val="0"/>
              </a:spcAft>
              <a:buClr>
                <a:srgbClr val="7030A0"/>
              </a:buClr>
              <a:buFont typeface="Arial" panose="020B0604020202020204" pitchFamily="34" charset="0"/>
              <a:buChar char="•"/>
            </a:pPr>
            <a:r>
              <a:rPr lang="en-US" dirty="0">
                <a:solidFill>
                  <a:srgbClr val="000000"/>
                </a:solidFill>
                <a:ea typeface="Calibri" panose="020F0502020204030204" pitchFamily="34" charset="0"/>
                <a:cs typeface="Times New Roman" panose="02020603050405020304" pitchFamily="18" charset="0"/>
              </a:rPr>
              <a:t>Question and Answer </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2  </a:t>
            </a:r>
            <a:r>
              <a:rPr kumimoji="0" lang="en-US" sz="1800" b="0" i="0" u="none" strike="noStrike" kern="1200" cap="none" spc="0" normalizeH="0" noProof="0" dirty="0">
                <a:ln>
                  <a:solidFill>
                    <a:schemeClr val="bg1"/>
                  </a:solidFill>
                </a:ln>
                <a:solidFill>
                  <a:srgbClr val="FFFFFF"/>
                </a:solidFill>
                <a:effectLst/>
                <a:uLnTx/>
                <a:uFillTx/>
              </a:rPr>
              <a:t>|                                        Tribal Law and Policy Institute  |  27 </a:t>
            </a:r>
          </a:p>
        </p:txBody>
      </p:sp>
    </p:spTree>
    <p:extLst>
      <p:ext uri="{BB962C8B-B14F-4D97-AF65-F5344CB8AC3E}">
        <p14:creationId xmlns:p14="http://schemas.microsoft.com/office/powerpoint/2010/main" val="893535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6800" y="286605"/>
            <a:ext cx="10058400" cy="1450757"/>
          </a:xfrm>
        </p:spPr>
        <p:txBody>
          <a:bodyPr/>
          <a:lstStyle/>
          <a:p>
            <a:pPr algn="ctr"/>
            <a:r>
              <a:rPr lang="en-US" b="1" dirty="0">
                <a:solidFill>
                  <a:schemeClr val="tx1"/>
                </a:solidFill>
              </a:rPr>
              <a:t>Learning Objectives</a:t>
            </a:r>
          </a:p>
        </p:txBody>
      </p:sp>
      <p:sp>
        <p:nvSpPr>
          <p:cNvPr id="4" name="Content Placeholder 3"/>
          <p:cNvSpPr>
            <a:spLocks noGrp="1"/>
          </p:cNvSpPr>
          <p:nvPr>
            <p:ph idx="1"/>
          </p:nvPr>
        </p:nvSpPr>
        <p:spPr>
          <a:xfrm>
            <a:off x="1207008" y="1845734"/>
            <a:ext cx="9918192" cy="4114800"/>
          </a:xfrm>
        </p:spPr>
        <p:txBody>
          <a:bodyPr>
            <a:normAutofit fontScale="92500" lnSpcReduction="10000"/>
          </a:bodyPr>
          <a:lstStyle/>
          <a:p>
            <a:pPr marL="0" lvl="1" indent="0">
              <a:lnSpc>
                <a:spcPct val="100000"/>
              </a:lnSpc>
              <a:spcBef>
                <a:spcPts val="0"/>
              </a:spcBef>
              <a:spcAft>
                <a:spcPts val="0"/>
              </a:spcAft>
              <a:buNone/>
            </a:pPr>
            <a:r>
              <a:rPr lang="en-US" sz="3200" dirty="0">
                <a:solidFill>
                  <a:schemeClr val="tx1"/>
                </a:solidFill>
              </a:rPr>
              <a:t>As a result of participating in this workshop you will be better able to:</a:t>
            </a:r>
          </a:p>
          <a:p>
            <a:pPr marL="0" lvl="1" indent="0">
              <a:lnSpc>
                <a:spcPct val="100000"/>
              </a:lnSpc>
              <a:spcBef>
                <a:spcPts val="0"/>
              </a:spcBef>
              <a:spcAft>
                <a:spcPts val="0"/>
              </a:spcAft>
              <a:buNone/>
            </a:pPr>
            <a:endParaRPr lang="en-US" sz="2800" dirty="0">
              <a:solidFill>
                <a:schemeClr val="tx1"/>
              </a:solidFill>
            </a:endParaRPr>
          </a:p>
          <a:p>
            <a:pPr marL="463550" lvl="1" indent="-231775">
              <a:lnSpc>
                <a:spcPct val="100000"/>
              </a:lnSpc>
              <a:spcBef>
                <a:spcPts val="0"/>
              </a:spcBef>
              <a:spcAft>
                <a:spcPts val="0"/>
              </a:spcAft>
              <a:buClr>
                <a:srgbClr val="7030A0"/>
              </a:buClr>
              <a:buFont typeface="Arial" panose="020B0604020202020204" pitchFamily="34" charset="0"/>
              <a:buChar char="•"/>
            </a:pPr>
            <a:r>
              <a:rPr lang="en-US" sz="3200" dirty="0">
                <a:solidFill>
                  <a:schemeClr val="tx1"/>
                </a:solidFill>
              </a:rPr>
              <a:t>Identify “types” of trafficking;</a:t>
            </a:r>
          </a:p>
          <a:p>
            <a:pPr marL="463550" lvl="1" indent="-231775">
              <a:lnSpc>
                <a:spcPct val="100000"/>
              </a:lnSpc>
              <a:spcBef>
                <a:spcPts val="0"/>
              </a:spcBef>
              <a:spcAft>
                <a:spcPts val="0"/>
              </a:spcAft>
              <a:buClr>
                <a:srgbClr val="7030A0"/>
              </a:buClr>
              <a:buFont typeface="Arial" panose="020B0604020202020204" pitchFamily="34" charset="0"/>
              <a:buChar char="•"/>
            </a:pPr>
            <a:r>
              <a:rPr lang="en-US" sz="3200" dirty="0">
                <a:solidFill>
                  <a:schemeClr val="tx1"/>
                </a:solidFill>
              </a:rPr>
              <a:t>Identify methods used by traffickers against victims;</a:t>
            </a:r>
          </a:p>
          <a:p>
            <a:pPr marL="463550" lvl="1" indent="-231775">
              <a:lnSpc>
                <a:spcPct val="100000"/>
              </a:lnSpc>
              <a:spcBef>
                <a:spcPts val="0"/>
              </a:spcBef>
              <a:spcAft>
                <a:spcPts val="0"/>
              </a:spcAft>
              <a:buClr>
                <a:srgbClr val="7030A0"/>
              </a:buClr>
              <a:buFont typeface="Arial" panose="020B0604020202020204" pitchFamily="34" charset="0"/>
              <a:buChar char="•"/>
            </a:pPr>
            <a:r>
              <a:rPr lang="en-US" sz="3200" dirty="0">
                <a:solidFill>
                  <a:schemeClr val="tx1"/>
                </a:solidFill>
              </a:rPr>
              <a:t>Identify red flags that may indicate a person as a victim of sex trafficking; and</a:t>
            </a:r>
          </a:p>
          <a:p>
            <a:pPr marL="463550" lvl="1" indent="-231775">
              <a:lnSpc>
                <a:spcPct val="100000"/>
              </a:lnSpc>
              <a:spcBef>
                <a:spcPts val="0"/>
              </a:spcBef>
              <a:spcAft>
                <a:spcPts val="0"/>
              </a:spcAft>
              <a:buClr>
                <a:srgbClr val="7030A0"/>
              </a:buClr>
              <a:buFont typeface="Arial" panose="020B0604020202020204" pitchFamily="34" charset="0"/>
              <a:buChar char="•"/>
            </a:pPr>
            <a:r>
              <a:rPr lang="en-US" sz="3200" dirty="0">
                <a:solidFill>
                  <a:schemeClr val="tx1"/>
                </a:solidFill>
              </a:rPr>
              <a:t>Identify actions that an advocate can take to make the victim feel safer during an interview.</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2  </a:t>
            </a:r>
            <a:r>
              <a:rPr kumimoji="0" lang="en-US" sz="1800" b="0" i="0" u="none" strike="noStrike" kern="1200" cap="none" spc="0" normalizeH="0" noProof="0" dirty="0">
                <a:ln>
                  <a:solidFill>
                    <a:schemeClr val="bg1"/>
                  </a:solidFill>
                </a:ln>
                <a:solidFill>
                  <a:srgbClr val="FFFFFF"/>
                </a:solidFill>
                <a:effectLst/>
                <a:uLnTx/>
                <a:uFillTx/>
              </a:rPr>
              <a:t>|                                        Tribal Law and Policy Institute  |  28 </a:t>
            </a:r>
          </a:p>
        </p:txBody>
      </p:sp>
    </p:spTree>
    <p:extLst>
      <p:ext uri="{BB962C8B-B14F-4D97-AF65-F5344CB8AC3E}">
        <p14:creationId xmlns:p14="http://schemas.microsoft.com/office/powerpoint/2010/main" val="1710858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6800" y="286605"/>
            <a:ext cx="10058400" cy="1450757"/>
          </a:xfrm>
        </p:spPr>
        <p:txBody>
          <a:bodyPr/>
          <a:lstStyle/>
          <a:p>
            <a:pPr algn="ctr"/>
            <a:r>
              <a:rPr lang="en-US" b="1" dirty="0">
                <a:solidFill>
                  <a:schemeClr val="tx1"/>
                </a:solidFill>
              </a:rPr>
              <a:t>Large Group Activity</a:t>
            </a:r>
          </a:p>
        </p:txBody>
      </p:sp>
      <p:sp>
        <p:nvSpPr>
          <p:cNvPr id="7" name="Content Placeholder 3">
            <a:extLst>
              <a:ext uri="{FF2B5EF4-FFF2-40B4-BE49-F238E27FC236}">
                <a16:creationId xmlns:a16="http://schemas.microsoft.com/office/drawing/2014/main" id="{5E78D00D-6378-4360-9710-A6E8F549CD5D}"/>
              </a:ext>
            </a:extLst>
          </p:cNvPr>
          <p:cNvSpPr>
            <a:spLocks noGrp="1"/>
          </p:cNvSpPr>
          <p:nvPr>
            <p:ph idx="1"/>
          </p:nvPr>
        </p:nvSpPr>
        <p:spPr>
          <a:xfrm>
            <a:off x="746760" y="1862668"/>
            <a:ext cx="10698480" cy="4114800"/>
          </a:xfrm>
        </p:spPr>
        <p:txBody>
          <a:bodyPr>
            <a:normAutofit/>
          </a:bodyPr>
          <a:lstStyle/>
          <a:p>
            <a:pPr marL="0" indent="0" algn="ctr">
              <a:lnSpc>
                <a:spcPct val="100000"/>
              </a:lnSpc>
              <a:spcBef>
                <a:spcPts val="0"/>
              </a:spcBef>
              <a:spcAft>
                <a:spcPts val="0"/>
              </a:spcAft>
              <a:buNone/>
            </a:pPr>
            <a:r>
              <a:rPr lang="en-US" sz="4000" b="1" dirty="0">
                <a:solidFill>
                  <a:schemeClr val="tx1"/>
                </a:solidFill>
              </a:rPr>
              <a:t>Video: </a:t>
            </a:r>
            <a:r>
              <a:rPr lang="en-US" sz="4000" b="1" i="1" dirty="0">
                <a:solidFill>
                  <a:schemeClr val="tx1"/>
                </a:solidFill>
              </a:rPr>
              <a:t>Native American Trafficking</a:t>
            </a:r>
            <a:endParaRPr lang="en-US" sz="4000" i="1" dirty="0">
              <a:solidFill>
                <a:schemeClr val="tx1"/>
              </a:solidFill>
            </a:endParaRPr>
          </a:p>
          <a:p>
            <a:pPr marL="0" indent="0" algn="ctr">
              <a:lnSpc>
                <a:spcPct val="100000"/>
              </a:lnSpc>
              <a:spcBef>
                <a:spcPts val="0"/>
              </a:spcBef>
              <a:spcAft>
                <a:spcPts val="0"/>
              </a:spcAft>
              <a:buNone/>
            </a:pPr>
            <a:r>
              <a:rPr lang="en-US" sz="4000" dirty="0">
                <a:solidFill>
                  <a:schemeClr val="tx1"/>
                </a:solidFill>
              </a:rPr>
              <a:t>available at</a:t>
            </a:r>
          </a:p>
          <a:p>
            <a:pPr marL="0" indent="0" algn="ctr">
              <a:lnSpc>
                <a:spcPct val="100000"/>
              </a:lnSpc>
              <a:spcBef>
                <a:spcPts val="0"/>
              </a:spcBef>
              <a:spcAft>
                <a:spcPts val="0"/>
              </a:spcAft>
              <a:buNone/>
            </a:pPr>
            <a:r>
              <a:rPr lang="en-US" sz="4000" b="1" u="sng" dirty="0">
                <a:solidFill>
                  <a:srgbClr val="0070C0"/>
                </a:solidFill>
              </a:rPr>
              <a:t>https://www.youtube.com/watch?v=VjeDTTw8tco</a:t>
            </a:r>
            <a:endParaRPr lang="en-US" sz="4000" dirty="0">
              <a:solidFill>
                <a:srgbClr val="0070C0"/>
              </a:solidFill>
            </a:endParaRP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2  </a:t>
            </a:r>
            <a:r>
              <a:rPr kumimoji="0" lang="en-US" sz="1800" b="0" i="0" u="none" strike="noStrike" kern="1200" cap="none" spc="0" normalizeH="0" noProof="0" dirty="0">
                <a:ln>
                  <a:solidFill>
                    <a:schemeClr val="bg1"/>
                  </a:solidFill>
                </a:ln>
                <a:solidFill>
                  <a:srgbClr val="FFFFFF"/>
                </a:solidFill>
                <a:effectLst/>
                <a:uLnTx/>
                <a:uFillTx/>
              </a:rPr>
              <a:t>|                                        Tribal Law and Policy Institute  |  29 </a:t>
            </a:r>
          </a:p>
        </p:txBody>
      </p:sp>
    </p:spTree>
    <p:extLst>
      <p:ext uri="{BB962C8B-B14F-4D97-AF65-F5344CB8AC3E}">
        <p14:creationId xmlns:p14="http://schemas.microsoft.com/office/powerpoint/2010/main" val="310696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a:solidFill>
                  <a:schemeClr val="tx1"/>
                </a:solidFill>
              </a:rPr>
              <a:t>Learning Objectives</a:t>
            </a:r>
          </a:p>
        </p:txBody>
      </p:sp>
      <p:sp>
        <p:nvSpPr>
          <p:cNvPr id="4" name="Content Placeholder 3"/>
          <p:cNvSpPr>
            <a:spLocks noGrp="1"/>
          </p:cNvSpPr>
          <p:nvPr>
            <p:ph idx="1"/>
          </p:nvPr>
        </p:nvSpPr>
        <p:spPr>
          <a:xfrm>
            <a:off x="1097280" y="1845734"/>
            <a:ext cx="10058400" cy="4114800"/>
          </a:xfrm>
        </p:spPr>
        <p:txBody>
          <a:bodyPr>
            <a:normAutofit/>
          </a:bodyPr>
          <a:lstStyle/>
          <a:p>
            <a:pPr marL="0" indent="0">
              <a:lnSpc>
                <a:spcPct val="120000"/>
              </a:lnSpc>
              <a:spcBef>
                <a:spcPts val="0"/>
              </a:spcBef>
              <a:spcAft>
                <a:spcPts val="0"/>
              </a:spcAft>
              <a:buNone/>
            </a:pPr>
            <a:r>
              <a:rPr lang="en-US" sz="3100" dirty="0">
                <a:solidFill>
                  <a:schemeClr val="tx1"/>
                </a:solidFill>
                <a:ea typeface="Calibri" panose="020F0502020204030204" pitchFamily="34" charset="0"/>
                <a:cs typeface="Times New Roman" panose="02020603050405020304" pitchFamily="18" charset="0"/>
              </a:rPr>
              <a:t>Objectives –As a result of participating in this workshop, you will be better able to</a:t>
            </a:r>
            <a:r>
              <a:rPr lang="en-US" sz="3100" dirty="0" smtClean="0">
                <a:solidFill>
                  <a:schemeClr val="tx1"/>
                </a:solidFill>
                <a:ea typeface="Calibri" panose="020F0502020204030204" pitchFamily="34" charset="0"/>
                <a:cs typeface="Times New Roman" panose="02020603050405020304" pitchFamily="18" charset="0"/>
              </a:rPr>
              <a:t>:</a:t>
            </a:r>
            <a:endParaRPr lang="en-US" sz="2800" dirty="0">
              <a:solidFill>
                <a:schemeClr val="tx1"/>
              </a:solidFill>
              <a:ea typeface="Calibri" panose="020F0502020204030204" pitchFamily="34" charset="0"/>
            </a:endParaRPr>
          </a:p>
          <a:p>
            <a:pPr marL="524383" lvl="1" indent="-231775">
              <a:lnSpc>
                <a:spcPct val="120000"/>
              </a:lnSpc>
              <a:spcBef>
                <a:spcPts val="0"/>
              </a:spcBef>
              <a:spcAft>
                <a:spcPts val="0"/>
              </a:spcAft>
              <a:buClr>
                <a:srgbClr val="7030A0"/>
              </a:buClr>
              <a:buFont typeface="Arial" panose="020B0604020202020204" pitchFamily="34" charset="0"/>
              <a:buChar char="•"/>
            </a:pPr>
            <a:r>
              <a:rPr lang="en-US" sz="2600" dirty="0">
                <a:solidFill>
                  <a:schemeClr val="tx1"/>
                </a:solidFill>
                <a:ea typeface="Calibri" panose="020F0502020204030204" pitchFamily="34" charset="0"/>
                <a:cs typeface="Times New Roman" panose="02020603050405020304" pitchFamily="18" charset="0"/>
              </a:rPr>
              <a:t>Discuss sex trafficking generally;</a:t>
            </a:r>
          </a:p>
          <a:p>
            <a:pPr marL="524383" lvl="1" indent="-231775">
              <a:lnSpc>
                <a:spcPct val="120000"/>
              </a:lnSpc>
              <a:spcBef>
                <a:spcPts val="0"/>
              </a:spcBef>
              <a:spcAft>
                <a:spcPts val="0"/>
              </a:spcAft>
              <a:buClr>
                <a:srgbClr val="7030A0"/>
              </a:buClr>
              <a:buFont typeface="Arial" panose="020B0604020202020204" pitchFamily="34" charset="0"/>
              <a:buChar char="•"/>
            </a:pPr>
            <a:r>
              <a:rPr lang="en-US" sz="2600" dirty="0">
                <a:solidFill>
                  <a:schemeClr val="tx1"/>
                </a:solidFill>
                <a:ea typeface="Calibri" panose="020F0502020204030204" pitchFamily="34" charset="0"/>
                <a:cs typeface="Times New Roman" panose="02020603050405020304" pitchFamily="18" charset="0"/>
              </a:rPr>
              <a:t>Discuss why sex trafficking occurs;</a:t>
            </a:r>
          </a:p>
          <a:p>
            <a:pPr marL="524383" lvl="1" indent="-231775">
              <a:lnSpc>
                <a:spcPct val="120000"/>
              </a:lnSpc>
              <a:spcBef>
                <a:spcPts val="0"/>
              </a:spcBef>
              <a:spcAft>
                <a:spcPts val="0"/>
              </a:spcAft>
              <a:buClr>
                <a:srgbClr val="7030A0"/>
              </a:buClr>
              <a:buFont typeface="Arial" panose="020B0604020202020204" pitchFamily="34" charset="0"/>
              <a:buChar char="•"/>
            </a:pPr>
            <a:r>
              <a:rPr lang="en-US" sz="2600" dirty="0">
                <a:solidFill>
                  <a:schemeClr val="tx1"/>
                </a:solidFill>
                <a:ea typeface="Calibri" panose="020F0502020204030204" pitchFamily="34" charset="0"/>
                <a:cs typeface="Times New Roman" panose="02020603050405020304" pitchFamily="18" charset="0"/>
              </a:rPr>
              <a:t>Identify where sex trafficking can occur;</a:t>
            </a:r>
          </a:p>
          <a:p>
            <a:pPr marL="524383" lvl="1" indent="-231775">
              <a:lnSpc>
                <a:spcPct val="120000"/>
              </a:lnSpc>
              <a:spcBef>
                <a:spcPts val="0"/>
              </a:spcBef>
              <a:spcAft>
                <a:spcPts val="0"/>
              </a:spcAft>
              <a:buClr>
                <a:srgbClr val="7030A0"/>
              </a:buClr>
              <a:buFont typeface="Arial" panose="020B0604020202020204" pitchFamily="34" charset="0"/>
              <a:buChar char="•"/>
            </a:pPr>
            <a:r>
              <a:rPr lang="en-US" sz="2600" dirty="0">
                <a:solidFill>
                  <a:schemeClr val="tx1"/>
                </a:solidFill>
                <a:ea typeface="Calibri" panose="020F0502020204030204" pitchFamily="34" charset="0"/>
                <a:cs typeface="Times New Roman" panose="02020603050405020304" pitchFamily="18" charset="0"/>
              </a:rPr>
              <a:t>Identify some sex trafficking risk factors; and</a:t>
            </a:r>
          </a:p>
          <a:p>
            <a:pPr marL="524383" lvl="1" indent="-231775">
              <a:lnSpc>
                <a:spcPct val="120000"/>
              </a:lnSpc>
              <a:spcBef>
                <a:spcPts val="0"/>
              </a:spcBef>
              <a:spcAft>
                <a:spcPts val="0"/>
              </a:spcAft>
              <a:buClr>
                <a:srgbClr val="7030A0"/>
              </a:buClr>
              <a:buFont typeface="Arial" panose="020B0604020202020204" pitchFamily="34" charset="0"/>
              <a:buChar char="•"/>
            </a:pPr>
            <a:r>
              <a:rPr lang="en-US" sz="2600" dirty="0">
                <a:solidFill>
                  <a:schemeClr val="tx1"/>
                </a:solidFill>
                <a:ea typeface="Calibri" panose="020F0502020204030204" pitchFamily="34" charset="0"/>
                <a:cs typeface="Times New Roman" panose="02020603050405020304" pitchFamily="18" charset="0"/>
              </a:rPr>
              <a:t>Understand the importance of identifying sex trafficking myths and misconceptions.</a:t>
            </a:r>
            <a:endParaRPr lang="en-US" sz="2600" dirty="0">
              <a:solidFill>
                <a:schemeClr val="tx1"/>
              </a:solidFill>
            </a:endParaRPr>
          </a:p>
        </p:txBody>
      </p:sp>
      <p:sp>
        <p:nvSpPr>
          <p:cNvPr id="5"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1  </a:t>
            </a:r>
            <a:r>
              <a:rPr kumimoji="0" lang="en-US" sz="1800" b="0" i="0" u="none" strike="noStrike" kern="1200" cap="none" spc="0" normalizeH="0" noProof="0" dirty="0">
                <a:ln>
                  <a:solidFill>
                    <a:schemeClr val="bg1"/>
                  </a:solidFill>
                </a:ln>
                <a:solidFill>
                  <a:srgbClr val="FFFFFF"/>
                </a:solidFill>
                <a:effectLst/>
                <a:uLnTx/>
                <a:uFillTx/>
              </a:rPr>
              <a:t>|                                        Tribal Law and Policy Institute  |  3 </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9918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6800" y="286605"/>
            <a:ext cx="10058400" cy="1450757"/>
          </a:xfrm>
        </p:spPr>
        <p:txBody>
          <a:bodyPr/>
          <a:lstStyle/>
          <a:p>
            <a:pPr algn="ctr"/>
            <a:r>
              <a:rPr lang="en-US" b="1" dirty="0">
                <a:solidFill>
                  <a:schemeClr val="tx1"/>
                </a:solidFill>
              </a:rPr>
              <a:t>Discussion Questions for Video</a:t>
            </a:r>
          </a:p>
        </p:txBody>
      </p:sp>
      <p:sp>
        <p:nvSpPr>
          <p:cNvPr id="4" name="Content Placeholder 3"/>
          <p:cNvSpPr>
            <a:spLocks noGrp="1"/>
          </p:cNvSpPr>
          <p:nvPr>
            <p:ph idx="1"/>
          </p:nvPr>
        </p:nvSpPr>
        <p:spPr>
          <a:xfrm>
            <a:off x="1161287" y="1737362"/>
            <a:ext cx="9963913" cy="4223172"/>
          </a:xfrm>
        </p:spPr>
        <p:txBody>
          <a:bodyPr>
            <a:normAutofit fontScale="92500" lnSpcReduction="10000"/>
          </a:bodyPr>
          <a:lstStyle/>
          <a:p>
            <a:pPr marL="228600" lvl="1" indent="-228600">
              <a:lnSpc>
                <a:spcPct val="100000"/>
              </a:lnSpc>
              <a:spcBef>
                <a:spcPts val="0"/>
              </a:spcBef>
              <a:spcAft>
                <a:spcPts val="0"/>
              </a:spcAft>
              <a:buClr>
                <a:srgbClr val="7030A0"/>
              </a:buClr>
              <a:buFont typeface="Arial" panose="020B0604020202020204" pitchFamily="34" charset="0"/>
              <a:buChar char="•"/>
            </a:pPr>
            <a:r>
              <a:rPr lang="en-US" sz="3200" dirty="0">
                <a:solidFill>
                  <a:schemeClr val="tx1"/>
                </a:solidFill>
              </a:rPr>
              <a:t>What is your initial reaction? </a:t>
            </a:r>
          </a:p>
          <a:p>
            <a:pPr marL="228600" lvl="1" indent="-228600">
              <a:lnSpc>
                <a:spcPct val="100000"/>
              </a:lnSpc>
              <a:spcBef>
                <a:spcPts val="0"/>
              </a:spcBef>
              <a:spcAft>
                <a:spcPts val="0"/>
              </a:spcAft>
              <a:buClr>
                <a:srgbClr val="7030A0"/>
              </a:buClr>
              <a:buFont typeface="Arial" panose="020B0604020202020204" pitchFamily="34" charset="0"/>
              <a:buChar char="•"/>
            </a:pPr>
            <a:r>
              <a:rPr lang="en-US" sz="3200" dirty="0">
                <a:solidFill>
                  <a:schemeClr val="tx1"/>
                </a:solidFill>
              </a:rPr>
              <a:t>What were some key words/red flags?</a:t>
            </a:r>
          </a:p>
          <a:p>
            <a:pPr marL="228600" lvl="1" indent="-228600">
              <a:lnSpc>
                <a:spcPct val="100000"/>
              </a:lnSpc>
              <a:spcBef>
                <a:spcPts val="0"/>
              </a:spcBef>
              <a:spcAft>
                <a:spcPts val="0"/>
              </a:spcAft>
              <a:buClr>
                <a:srgbClr val="7030A0"/>
              </a:buClr>
              <a:buFont typeface="Arial" panose="020B0604020202020204" pitchFamily="34" charset="0"/>
              <a:buChar char="•"/>
            </a:pPr>
            <a:r>
              <a:rPr lang="en-US" sz="3200" dirty="0">
                <a:solidFill>
                  <a:schemeClr val="tx1"/>
                </a:solidFill>
              </a:rPr>
              <a:t>Name some contributing factors that were highlighted.</a:t>
            </a:r>
          </a:p>
          <a:p>
            <a:pPr marL="228600" lvl="1" indent="-228600">
              <a:lnSpc>
                <a:spcPct val="100000"/>
              </a:lnSpc>
              <a:spcBef>
                <a:spcPts val="0"/>
              </a:spcBef>
              <a:spcAft>
                <a:spcPts val="0"/>
              </a:spcAft>
              <a:buClr>
                <a:srgbClr val="7030A0"/>
              </a:buClr>
              <a:buFont typeface="Arial" panose="020B0604020202020204" pitchFamily="34" charset="0"/>
              <a:buChar char="•"/>
            </a:pPr>
            <a:r>
              <a:rPr lang="en-US" sz="3200" dirty="0">
                <a:solidFill>
                  <a:schemeClr val="tx1"/>
                </a:solidFill>
              </a:rPr>
              <a:t>Name some of the tactics traffickers used.</a:t>
            </a:r>
          </a:p>
          <a:p>
            <a:pPr marL="228600" lvl="1" indent="-228600">
              <a:lnSpc>
                <a:spcPct val="100000"/>
              </a:lnSpc>
              <a:spcBef>
                <a:spcPts val="0"/>
              </a:spcBef>
              <a:spcAft>
                <a:spcPts val="0"/>
              </a:spcAft>
              <a:buClr>
                <a:srgbClr val="7030A0"/>
              </a:buClr>
              <a:buFont typeface="Arial" panose="020B0604020202020204" pitchFamily="34" charset="0"/>
              <a:buChar char="•"/>
            </a:pPr>
            <a:r>
              <a:rPr lang="en-US" sz="3200" dirty="0">
                <a:solidFill>
                  <a:schemeClr val="tx1"/>
                </a:solidFill>
              </a:rPr>
              <a:t>Where are some locations that sex trafficking may be occurring in your community?</a:t>
            </a:r>
          </a:p>
          <a:p>
            <a:pPr marL="228600" lvl="1" indent="-228600">
              <a:lnSpc>
                <a:spcPct val="100000"/>
              </a:lnSpc>
              <a:spcBef>
                <a:spcPts val="0"/>
              </a:spcBef>
              <a:spcAft>
                <a:spcPts val="0"/>
              </a:spcAft>
              <a:buClr>
                <a:srgbClr val="7030A0"/>
              </a:buClr>
              <a:buFont typeface="Arial" panose="020B0604020202020204" pitchFamily="34" charset="0"/>
              <a:buChar char="•"/>
            </a:pPr>
            <a:r>
              <a:rPr lang="en-US" sz="3200" dirty="0">
                <a:solidFill>
                  <a:schemeClr val="tx1"/>
                </a:solidFill>
              </a:rPr>
              <a:t>Were the types of traffickers in the video different than you expected them to be?</a:t>
            </a:r>
          </a:p>
          <a:p>
            <a:pPr marL="228600" lvl="1" indent="-228600">
              <a:lnSpc>
                <a:spcPct val="100000"/>
              </a:lnSpc>
              <a:spcBef>
                <a:spcPts val="0"/>
              </a:spcBef>
              <a:spcAft>
                <a:spcPts val="0"/>
              </a:spcAft>
              <a:buClr>
                <a:srgbClr val="7030A0"/>
              </a:buClr>
              <a:buFont typeface="Arial" panose="020B0604020202020204" pitchFamily="34" charset="0"/>
              <a:buChar char="•"/>
            </a:pPr>
            <a:r>
              <a:rPr lang="en-US" sz="3200" dirty="0">
                <a:solidFill>
                  <a:schemeClr val="tx1"/>
                </a:solidFill>
              </a:rPr>
              <a:t>Was there anything you did not like about the video or thought the video got wrong?</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2  </a:t>
            </a:r>
            <a:r>
              <a:rPr kumimoji="0" lang="en-US" sz="1800" b="0" i="0" u="none" strike="noStrike" kern="1200" cap="none" spc="0" normalizeH="0" noProof="0" dirty="0">
                <a:ln>
                  <a:solidFill>
                    <a:schemeClr val="bg1"/>
                  </a:solidFill>
                </a:ln>
                <a:solidFill>
                  <a:srgbClr val="FFFFFF"/>
                </a:solidFill>
                <a:effectLst/>
                <a:uLnTx/>
                <a:uFillTx/>
              </a:rPr>
              <a:t>|                                        Tribal Law and Policy Institute  |  30 </a:t>
            </a:r>
          </a:p>
        </p:txBody>
      </p:sp>
    </p:spTree>
    <p:extLst>
      <p:ext uri="{BB962C8B-B14F-4D97-AF65-F5344CB8AC3E}">
        <p14:creationId xmlns:p14="http://schemas.microsoft.com/office/powerpoint/2010/main" val="2627500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a:solidFill>
                  <a:schemeClr val="tx1"/>
                </a:solidFill>
              </a:rPr>
              <a:t>Who Are Sex Traffickers?</a:t>
            </a:r>
          </a:p>
        </p:txBody>
      </p:sp>
      <p:sp>
        <p:nvSpPr>
          <p:cNvPr id="4" name="Content Placeholder 3"/>
          <p:cNvSpPr>
            <a:spLocks noGrp="1"/>
          </p:cNvSpPr>
          <p:nvPr>
            <p:ph idx="1"/>
          </p:nvPr>
        </p:nvSpPr>
        <p:spPr>
          <a:xfrm>
            <a:off x="1197864" y="1845734"/>
            <a:ext cx="9957544" cy="4023360"/>
          </a:xfrm>
        </p:spPr>
        <p:txBody>
          <a:bodyPr numCol="1">
            <a:normAutofit/>
          </a:bodyPr>
          <a:lstStyle/>
          <a:p>
            <a:pPr marL="228600" lvl="1" indent="-228600">
              <a:lnSpc>
                <a:spcPct val="100000"/>
              </a:lnSpc>
              <a:spcBef>
                <a:spcPts val="0"/>
              </a:spcBef>
              <a:spcAft>
                <a:spcPts val="0"/>
              </a:spcAft>
              <a:buClr>
                <a:srgbClr val="7030A0"/>
              </a:buClr>
              <a:buFont typeface="Arial" panose="020B0604020202020204" pitchFamily="34" charset="0"/>
              <a:buChar char="•"/>
            </a:pPr>
            <a:r>
              <a:rPr lang="en-US" sz="3200" dirty="0">
                <a:solidFill>
                  <a:schemeClr val="tx1"/>
                </a:solidFill>
              </a:rPr>
              <a:t>Family members;</a:t>
            </a:r>
          </a:p>
          <a:p>
            <a:pPr marL="228600" lvl="1" indent="-228600">
              <a:lnSpc>
                <a:spcPct val="100000"/>
              </a:lnSpc>
              <a:spcBef>
                <a:spcPts val="0"/>
              </a:spcBef>
              <a:spcAft>
                <a:spcPts val="0"/>
              </a:spcAft>
              <a:buClr>
                <a:srgbClr val="7030A0"/>
              </a:buClr>
              <a:buFont typeface="Arial" panose="020B0604020202020204" pitchFamily="34" charset="0"/>
              <a:buChar char="•"/>
            </a:pPr>
            <a:r>
              <a:rPr lang="en-US" sz="3200" dirty="0">
                <a:solidFill>
                  <a:schemeClr val="tx1"/>
                </a:solidFill>
              </a:rPr>
              <a:t>Gangs;</a:t>
            </a:r>
          </a:p>
          <a:p>
            <a:pPr marL="228600" lvl="1" indent="-228600">
              <a:lnSpc>
                <a:spcPct val="100000"/>
              </a:lnSpc>
              <a:spcBef>
                <a:spcPts val="0"/>
              </a:spcBef>
              <a:spcAft>
                <a:spcPts val="0"/>
              </a:spcAft>
              <a:buClr>
                <a:srgbClr val="7030A0"/>
              </a:buClr>
              <a:buFont typeface="Arial" panose="020B0604020202020204" pitchFamily="34" charset="0"/>
              <a:buChar char="•"/>
            </a:pPr>
            <a:r>
              <a:rPr lang="en-US" sz="3200" dirty="0">
                <a:solidFill>
                  <a:schemeClr val="tx1"/>
                </a:solidFill>
              </a:rPr>
              <a:t>Strangers;</a:t>
            </a:r>
          </a:p>
          <a:p>
            <a:pPr marL="228600" lvl="1" indent="-228600">
              <a:lnSpc>
                <a:spcPct val="100000"/>
              </a:lnSpc>
              <a:spcBef>
                <a:spcPts val="0"/>
              </a:spcBef>
              <a:spcAft>
                <a:spcPts val="0"/>
              </a:spcAft>
              <a:buClr>
                <a:srgbClr val="7030A0"/>
              </a:buClr>
              <a:buFont typeface="Arial" panose="020B0604020202020204" pitchFamily="34" charset="0"/>
              <a:buChar char="•"/>
            </a:pPr>
            <a:r>
              <a:rPr lang="en-US" sz="3200" dirty="0">
                <a:solidFill>
                  <a:schemeClr val="tx1"/>
                </a:solidFill>
              </a:rPr>
              <a:t>New “friends”;</a:t>
            </a:r>
          </a:p>
          <a:p>
            <a:pPr marL="228600" lvl="1" indent="-228600">
              <a:lnSpc>
                <a:spcPct val="100000"/>
              </a:lnSpc>
              <a:spcBef>
                <a:spcPts val="0"/>
              </a:spcBef>
              <a:spcAft>
                <a:spcPts val="0"/>
              </a:spcAft>
              <a:buClr>
                <a:srgbClr val="7030A0"/>
              </a:buClr>
              <a:buFont typeface="Arial" panose="020B0604020202020204" pitchFamily="34" charset="0"/>
              <a:buChar char="•"/>
            </a:pPr>
            <a:r>
              <a:rPr lang="en-US" sz="3200" dirty="0">
                <a:solidFill>
                  <a:schemeClr val="tx1"/>
                </a:solidFill>
              </a:rPr>
              <a:t>Community members;</a:t>
            </a:r>
          </a:p>
          <a:p>
            <a:pPr marL="228600" lvl="1" indent="-228600">
              <a:lnSpc>
                <a:spcPct val="100000"/>
              </a:lnSpc>
              <a:spcBef>
                <a:spcPts val="0"/>
              </a:spcBef>
              <a:spcAft>
                <a:spcPts val="0"/>
              </a:spcAft>
              <a:buClr>
                <a:srgbClr val="7030A0"/>
              </a:buClr>
              <a:buFont typeface="Arial" panose="020B0604020202020204" pitchFamily="34" charset="0"/>
              <a:buChar char="•"/>
            </a:pPr>
            <a:r>
              <a:rPr lang="en-US" sz="3200" dirty="0">
                <a:solidFill>
                  <a:schemeClr val="tx1"/>
                </a:solidFill>
              </a:rPr>
              <a:t>Business owners;</a:t>
            </a:r>
          </a:p>
          <a:p>
            <a:pPr marL="228600" lvl="1" indent="-228600">
              <a:lnSpc>
                <a:spcPct val="100000"/>
              </a:lnSpc>
              <a:spcBef>
                <a:spcPts val="0"/>
              </a:spcBef>
              <a:spcAft>
                <a:spcPts val="0"/>
              </a:spcAft>
              <a:buClr>
                <a:srgbClr val="7030A0"/>
              </a:buClr>
              <a:buFont typeface="Arial" panose="020B0604020202020204" pitchFamily="34" charset="0"/>
              <a:buChar char="•"/>
            </a:pPr>
            <a:r>
              <a:rPr lang="en-US" sz="3200" dirty="0">
                <a:solidFill>
                  <a:schemeClr val="tx1"/>
                </a:solidFill>
              </a:rPr>
              <a:t>Intimate partners; and</a:t>
            </a:r>
          </a:p>
          <a:p>
            <a:pPr marL="228600" lvl="1" indent="-228600">
              <a:lnSpc>
                <a:spcPct val="100000"/>
              </a:lnSpc>
              <a:spcBef>
                <a:spcPts val="0"/>
              </a:spcBef>
              <a:spcAft>
                <a:spcPts val="0"/>
              </a:spcAft>
              <a:buClr>
                <a:srgbClr val="7030A0"/>
              </a:buClr>
              <a:buFont typeface="Arial" panose="020B0604020202020204" pitchFamily="34" charset="0"/>
              <a:buChar char="•"/>
            </a:pPr>
            <a:r>
              <a:rPr lang="en-US" sz="3200" dirty="0">
                <a:solidFill>
                  <a:schemeClr val="tx1"/>
                </a:solidFill>
              </a:rPr>
              <a:t>People in positions of actual or perceived authority.</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2  </a:t>
            </a:r>
            <a:r>
              <a:rPr kumimoji="0" lang="en-US" sz="1800" b="0" i="0" u="none" strike="noStrike" kern="1200" cap="none" spc="0" normalizeH="0" noProof="0" dirty="0">
                <a:ln>
                  <a:solidFill>
                    <a:schemeClr val="bg1"/>
                  </a:solidFill>
                </a:ln>
                <a:solidFill>
                  <a:srgbClr val="FFFFFF"/>
                </a:solidFill>
                <a:effectLst/>
                <a:uLnTx/>
                <a:uFillTx/>
              </a:rPr>
              <a:t>|                                        Tribal Law and Policy Institute  |  31 </a:t>
            </a:r>
          </a:p>
        </p:txBody>
      </p:sp>
    </p:spTree>
    <p:extLst>
      <p:ext uri="{BB962C8B-B14F-4D97-AF65-F5344CB8AC3E}">
        <p14:creationId xmlns:p14="http://schemas.microsoft.com/office/powerpoint/2010/main" val="4199476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1188720" y="1845734"/>
            <a:ext cx="9936480" cy="4114800"/>
          </a:xfrm>
        </p:spPr>
        <p:txBody>
          <a:bodyPr anchor="t">
            <a:normAutofit fontScale="85000" lnSpcReduction="20000"/>
          </a:bodyPr>
          <a:lstStyle/>
          <a:p>
            <a:pPr marL="0" lvl="1" indent="0">
              <a:lnSpc>
                <a:spcPct val="100000"/>
              </a:lnSpc>
              <a:buNone/>
            </a:pPr>
            <a:r>
              <a:rPr lang="en-US" sz="4400" i="1" dirty="0">
                <a:solidFill>
                  <a:srgbClr val="7030A0"/>
                </a:solidFill>
              </a:rPr>
              <a:t>Who do you think traffickers are? </a:t>
            </a:r>
          </a:p>
          <a:p>
            <a:pPr marL="0" lvl="1" indent="0">
              <a:lnSpc>
                <a:spcPct val="100000"/>
              </a:lnSpc>
              <a:buNone/>
            </a:pPr>
            <a:endParaRPr lang="en-US" sz="4400" i="1" dirty="0">
              <a:solidFill>
                <a:srgbClr val="7030A0"/>
              </a:solidFill>
            </a:endParaRPr>
          </a:p>
          <a:p>
            <a:pPr marL="0" lvl="1" indent="0">
              <a:lnSpc>
                <a:spcPct val="100000"/>
              </a:lnSpc>
              <a:buNone/>
            </a:pPr>
            <a:r>
              <a:rPr lang="en-US" sz="4400" i="1" dirty="0">
                <a:solidFill>
                  <a:srgbClr val="7030A0"/>
                </a:solidFill>
              </a:rPr>
              <a:t>What made you think the person was a trafficker?</a:t>
            </a:r>
            <a:br>
              <a:rPr lang="en-US" sz="4400" i="1" dirty="0">
                <a:solidFill>
                  <a:srgbClr val="7030A0"/>
                </a:solidFill>
              </a:rPr>
            </a:br>
            <a:r>
              <a:rPr lang="en-US" sz="4400" i="1" dirty="0">
                <a:solidFill>
                  <a:srgbClr val="7030A0"/>
                </a:solidFill>
              </a:rPr>
              <a:t/>
            </a:r>
            <a:br>
              <a:rPr lang="en-US" sz="4400" i="1" dirty="0">
                <a:solidFill>
                  <a:srgbClr val="7030A0"/>
                </a:solidFill>
              </a:rPr>
            </a:br>
            <a:r>
              <a:rPr lang="en-US" sz="4400" i="1" dirty="0">
                <a:solidFill>
                  <a:srgbClr val="7030A0"/>
                </a:solidFill>
              </a:rPr>
              <a:t>What kinds of traffickers have you encountered in your work as an advocate? </a:t>
            </a:r>
          </a:p>
          <a:p>
            <a:pPr marL="0" lvl="1" indent="0">
              <a:lnSpc>
                <a:spcPct val="100000"/>
              </a:lnSpc>
              <a:buNone/>
            </a:pPr>
            <a:endParaRPr lang="en-US" sz="4400" i="1" dirty="0">
              <a:solidFill>
                <a:srgbClr val="7030A0"/>
              </a:solidFill>
            </a:endParaRPr>
          </a:p>
          <a:p>
            <a:pPr marL="0" lvl="1" indent="0">
              <a:lnSpc>
                <a:spcPct val="100000"/>
              </a:lnSpc>
              <a:buNone/>
            </a:pPr>
            <a:r>
              <a:rPr lang="en-US" sz="4400" i="1" dirty="0">
                <a:solidFill>
                  <a:srgbClr val="7030A0"/>
                </a:solidFill>
              </a:rPr>
              <a:t>What do traffickers look like? </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6E44E2BD-FCE5-4B72-A6D5-B392116EB0D5}"/>
              </a:ext>
            </a:extLst>
          </p:cNvPr>
          <p:cNvSpPr>
            <a:spLocks noGrp="1"/>
          </p:cNvSpPr>
          <p:nvPr>
            <p:ph type="title"/>
          </p:nvPr>
        </p:nvSpPr>
        <p:spPr>
          <a:xfrm>
            <a:off x="1097280" y="286605"/>
            <a:ext cx="10058400" cy="1450757"/>
          </a:xfrm>
        </p:spPr>
        <p:txBody>
          <a:bodyPr/>
          <a:lstStyle/>
          <a:p>
            <a:pPr algn="ctr"/>
            <a:r>
              <a:rPr lang="en-US" b="1" dirty="0">
                <a:solidFill>
                  <a:schemeClr val="tx1"/>
                </a:solidFill>
              </a:rPr>
              <a:t>Who Are Sex Traffickers?</a:t>
            </a: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2  </a:t>
            </a:r>
            <a:r>
              <a:rPr kumimoji="0" lang="en-US" sz="1800" b="0" i="0" u="none" strike="noStrike" kern="1200" cap="none" spc="0" normalizeH="0" noProof="0" dirty="0">
                <a:ln>
                  <a:solidFill>
                    <a:schemeClr val="bg1"/>
                  </a:solidFill>
                </a:ln>
                <a:solidFill>
                  <a:srgbClr val="FFFFFF"/>
                </a:solidFill>
                <a:effectLst/>
                <a:uLnTx/>
                <a:uFillTx/>
              </a:rPr>
              <a:t>|                                        Tribal Law and Policy Institute  |  32 </a:t>
            </a:r>
          </a:p>
        </p:txBody>
      </p:sp>
    </p:spTree>
    <p:extLst>
      <p:ext uri="{BB962C8B-B14F-4D97-AF65-F5344CB8AC3E}">
        <p14:creationId xmlns:p14="http://schemas.microsoft.com/office/powerpoint/2010/main" val="1417646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6800" y="286605"/>
            <a:ext cx="10058400" cy="1450757"/>
          </a:xfrm>
        </p:spPr>
        <p:txBody>
          <a:bodyPr/>
          <a:lstStyle/>
          <a:p>
            <a:pPr algn="ctr"/>
            <a:r>
              <a:rPr lang="en-US" b="1" dirty="0">
                <a:solidFill>
                  <a:schemeClr val="tx1"/>
                </a:solidFill>
              </a:rPr>
              <a:t>What Do Traffickers Look For?</a:t>
            </a:r>
          </a:p>
        </p:txBody>
      </p:sp>
      <p:sp>
        <p:nvSpPr>
          <p:cNvPr id="4" name="Content Placeholder 3"/>
          <p:cNvSpPr>
            <a:spLocks noGrp="1"/>
          </p:cNvSpPr>
          <p:nvPr>
            <p:ph idx="1"/>
          </p:nvPr>
        </p:nvSpPr>
        <p:spPr>
          <a:xfrm>
            <a:off x="1280160" y="1845734"/>
            <a:ext cx="9845040" cy="4114800"/>
          </a:xfrm>
        </p:spPr>
        <p:txBody>
          <a:bodyPr numCol="2" spcCol="228600" anchor="t">
            <a:normAutofit fontScale="55000" lnSpcReduction="20000"/>
          </a:bodyPr>
          <a:lstStyle/>
          <a:p>
            <a:pPr marL="228600" lvl="1"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People who can yield a greater profit;</a:t>
            </a:r>
          </a:p>
          <a:p>
            <a:pPr marL="228600" lvl="1"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People who can “pass” as many races/ethnicities;</a:t>
            </a:r>
          </a:p>
          <a:p>
            <a:pPr marL="228600" lvl="1"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People lacking a strong support system;</a:t>
            </a:r>
          </a:p>
          <a:p>
            <a:pPr marL="228600" lvl="1"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Adolescents with little supervision;</a:t>
            </a:r>
          </a:p>
          <a:p>
            <a:pPr marL="228600" lvl="1"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Runaway youth or Homeless youth;</a:t>
            </a:r>
          </a:p>
          <a:p>
            <a:pPr marL="228600" lvl="1"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People from impoverished neighborhoods;</a:t>
            </a:r>
          </a:p>
          <a:p>
            <a:pPr marL="228600" lvl="1" indent="-228600">
              <a:lnSpc>
                <a:spcPct val="120000"/>
              </a:lnSpc>
              <a:spcBef>
                <a:spcPts val="0"/>
              </a:spcBef>
              <a:spcAft>
                <a:spcPts val="600"/>
              </a:spcAft>
              <a:buClr>
                <a:srgbClr val="7030A0"/>
              </a:buClr>
              <a:buFont typeface="Arial" panose="020B0604020202020204" pitchFamily="34" charset="0"/>
              <a:buChar char="•"/>
            </a:pPr>
            <a:endParaRPr lang="en-US" sz="4000" dirty="0">
              <a:solidFill>
                <a:schemeClr val="tx1"/>
              </a:solidFill>
            </a:endParaRPr>
          </a:p>
          <a:p>
            <a:pPr marL="228600" lvl="1" indent="-228600">
              <a:lnSpc>
                <a:spcPct val="120000"/>
              </a:lnSpc>
              <a:spcBef>
                <a:spcPts val="0"/>
              </a:spcBef>
              <a:spcAft>
                <a:spcPts val="600"/>
              </a:spcAft>
              <a:buClr>
                <a:srgbClr val="7030A0"/>
              </a:buClr>
              <a:buFont typeface="Arial" panose="020B0604020202020204" pitchFamily="34" charset="0"/>
              <a:buChar char="•"/>
            </a:pPr>
            <a:endParaRPr lang="en-US" sz="4000" dirty="0">
              <a:solidFill>
                <a:schemeClr val="tx1"/>
              </a:solidFill>
            </a:endParaRPr>
          </a:p>
          <a:p>
            <a:pPr marL="228600" lvl="1"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People who are less assertive or mild tempered;</a:t>
            </a:r>
          </a:p>
          <a:p>
            <a:pPr marL="228600" lvl="1"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People who are vulnerable to blackmail;</a:t>
            </a:r>
          </a:p>
          <a:p>
            <a:pPr marL="228600" lvl="1"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People who have a strong interest in protecting others from the trafficker;</a:t>
            </a:r>
          </a:p>
          <a:p>
            <a:pPr marL="228600" lvl="1"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People with alcohol or substance abuse issues; and</a:t>
            </a:r>
          </a:p>
          <a:p>
            <a:pPr marL="228600" lvl="1"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People previously raped or molested.</a:t>
            </a:r>
          </a:p>
          <a:p>
            <a:pPr marL="228600" lvl="1" indent="-228600">
              <a:lnSpc>
                <a:spcPct val="120000"/>
              </a:lnSpc>
              <a:spcBef>
                <a:spcPts val="0"/>
              </a:spcBef>
              <a:spcAft>
                <a:spcPts val="600"/>
              </a:spcAft>
              <a:buClr>
                <a:srgbClr val="7030A0"/>
              </a:buClr>
              <a:buFont typeface="Arial" panose="020B0604020202020204" pitchFamily="34" charset="0"/>
              <a:buChar char="•"/>
            </a:pPr>
            <a:endParaRPr lang="en-US" sz="4000" dirty="0">
              <a:solidFill>
                <a:schemeClr val="tx1"/>
              </a:solidFill>
            </a:endParaRP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2  </a:t>
            </a:r>
            <a:r>
              <a:rPr kumimoji="0" lang="en-US" sz="1800" b="0" i="0" u="none" strike="noStrike" kern="1200" cap="none" spc="0" normalizeH="0" noProof="0" dirty="0">
                <a:ln>
                  <a:solidFill>
                    <a:schemeClr val="bg1"/>
                  </a:solidFill>
                </a:ln>
                <a:solidFill>
                  <a:srgbClr val="FFFFFF"/>
                </a:solidFill>
                <a:effectLst/>
                <a:uLnTx/>
                <a:uFillTx/>
              </a:rPr>
              <a:t>|                                        Tribal Law and Policy Institute  |  33 </a:t>
            </a:r>
          </a:p>
        </p:txBody>
      </p:sp>
    </p:spTree>
    <p:extLst>
      <p:ext uri="{BB962C8B-B14F-4D97-AF65-F5344CB8AC3E}">
        <p14:creationId xmlns:p14="http://schemas.microsoft.com/office/powerpoint/2010/main" val="1522588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1216152" y="1845734"/>
            <a:ext cx="9909048" cy="4114800"/>
          </a:xfrm>
        </p:spPr>
        <p:txBody>
          <a:bodyPr anchor="t">
            <a:normAutofit/>
          </a:bodyPr>
          <a:lstStyle/>
          <a:p>
            <a:pPr marL="0" lvl="1" indent="0">
              <a:lnSpc>
                <a:spcPct val="100000"/>
              </a:lnSpc>
              <a:buNone/>
            </a:pPr>
            <a:endParaRPr lang="en-US" sz="4400" i="1" dirty="0">
              <a:solidFill>
                <a:srgbClr val="7030A0"/>
              </a:solidFill>
            </a:endParaRPr>
          </a:p>
          <a:p>
            <a:pPr marL="0" lvl="1" indent="0">
              <a:lnSpc>
                <a:spcPct val="100000"/>
              </a:lnSpc>
              <a:buNone/>
            </a:pPr>
            <a:r>
              <a:rPr lang="en-US" sz="4400" i="1" dirty="0">
                <a:solidFill>
                  <a:srgbClr val="7030A0"/>
                </a:solidFill>
              </a:rPr>
              <a:t>Which of the factors might make Native people more attractive to a trafficker?</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336CA03C-98A2-46AB-8B51-9ABCE6898D8F}"/>
              </a:ext>
            </a:extLst>
          </p:cNvPr>
          <p:cNvSpPr>
            <a:spLocks noGrp="1"/>
          </p:cNvSpPr>
          <p:nvPr>
            <p:ph type="title"/>
          </p:nvPr>
        </p:nvSpPr>
        <p:spPr>
          <a:xfrm>
            <a:off x="1066800" y="286605"/>
            <a:ext cx="10058400" cy="1450757"/>
          </a:xfrm>
        </p:spPr>
        <p:txBody>
          <a:bodyPr/>
          <a:lstStyle/>
          <a:p>
            <a:pPr algn="ctr"/>
            <a:r>
              <a:rPr lang="en-US" b="1" dirty="0">
                <a:solidFill>
                  <a:schemeClr val="tx1"/>
                </a:solidFill>
              </a:rPr>
              <a:t>What Do Traffickers Look For?</a:t>
            </a: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2  </a:t>
            </a:r>
            <a:r>
              <a:rPr kumimoji="0" lang="en-US" sz="1800" b="0" i="0" u="none" strike="noStrike" kern="1200" cap="none" spc="0" normalizeH="0" noProof="0" dirty="0">
                <a:ln>
                  <a:solidFill>
                    <a:schemeClr val="bg1"/>
                  </a:solidFill>
                </a:ln>
                <a:solidFill>
                  <a:srgbClr val="FFFFFF"/>
                </a:solidFill>
                <a:effectLst/>
                <a:uLnTx/>
                <a:uFillTx/>
              </a:rPr>
              <a:t>|                                        Tribal Law and Policy Institute  |  34 </a:t>
            </a:r>
          </a:p>
        </p:txBody>
      </p:sp>
    </p:spTree>
    <p:extLst>
      <p:ext uri="{BB962C8B-B14F-4D97-AF65-F5344CB8AC3E}">
        <p14:creationId xmlns:p14="http://schemas.microsoft.com/office/powerpoint/2010/main" val="2056383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6800" y="286605"/>
            <a:ext cx="10058400" cy="1450757"/>
          </a:xfrm>
        </p:spPr>
        <p:txBody>
          <a:bodyPr/>
          <a:lstStyle/>
          <a:p>
            <a:pPr algn="ctr"/>
            <a:r>
              <a:rPr lang="en-US" b="1" dirty="0">
                <a:solidFill>
                  <a:schemeClr val="tx1"/>
                </a:solidFill>
              </a:rPr>
              <a:t>Risk Factors Related to</a:t>
            </a:r>
            <a:br>
              <a:rPr lang="en-US" b="1" dirty="0">
                <a:solidFill>
                  <a:schemeClr val="tx1"/>
                </a:solidFill>
              </a:rPr>
            </a:br>
            <a:r>
              <a:rPr lang="en-US" b="1" dirty="0">
                <a:solidFill>
                  <a:schemeClr val="tx1"/>
                </a:solidFill>
              </a:rPr>
              <a:t> Sex Trafficking Victimization</a:t>
            </a:r>
          </a:p>
        </p:txBody>
      </p:sp>
      <p:sp>
        <p:nvSpPr>
          <p:cNvPr id="4" name="Content Placeholder 3"/>
          <p:cNvSpPr>
            <a:spLocks noGrp="1"/>
          </p:cNvSpPr>
          <p:nvPr>
            <p:ph idx="1"/>
          </p:nvPr>
        </p:nvSpPr>
        <p:spPr>
          <a:xfrm>
            <a:off x="1216152" y="1845734"/>
            <a:ext cx="9909048" cy="4114800"/>
          </a:xfrm>
        </p:spPr>
        <p:txBody>
          <a:bodyPr numCol="2" spcCol="228600" anchor="t">
            <a:normAutofit fontScale="62500" lnSpcReduction="20000"/>
          </a:bodyPr>
          <a:lstStyle/>
          <a:p>
            <a:pPr marL="228600" lvl="1"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Age (minors may be more susceptible);</a:t>
            </a:r>
          </a:p>
          <a:p>
            <a:pPr marL="228600" lvl="1"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Poverty and/or unemployment;</a:t>
            </a:r>
          </a:p>
          <a:p>
            <a:pPr marL="228600" lvl="1"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Homelessness;</a:t>
            </a:r>
          </a:p>
          <a:p>
            <a:pPr marL="228600" lvl="1"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Substance abuse/dependency;</a:t>
            </a:r>
          </a:p>
          <a:p>
            <a:pPr marL="228600" lvl="1"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LGBTQ/Two Spirit;</a:t>
            </a:r>
          </a:p>
          <a:p>
            <a:pPr marL="228600" lvl="1"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Lack of support or support systems;</a:t>
            </a:r>
          </a:p>
          <a:p>
            <a:pPr marL="228600" lvl="1"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Developmentally challenged, mental health challenges;</a:t>
            </a:r>
          </a:p>
          <a:p>
            <a:pPr marL="228600" lvl="1"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Lack of educational opportunities;</a:t>
            </a:r>
          </a:p>
          <a:p>
            <a:pPr marL="228600" lvl="1"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History of abuse and sexual abuse;</a:t>
            </a:r>
          </a:p>
          <a:p>
            <a:pPr marL="228600" lvl="1"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Child welfare system and/or foster care involvement;</a:t>
            </a:r>
          </a:p>
          <a:p>
            <a:pPr marL="228600" lvl="1"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Unsupervised youth; and </a:t>
            </a:r>
          </a:p>
          <a:p>
            <a:pPr marL="228600" lvl="1"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Family history of violence and abuse.</a:t>
            </a:r>
          </a:p>
          <a:p>
            <a:pPr marL="228600" lvl="1"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Others?</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2  </a:t>
            </a:r>
            <a:r>
              <a:rPr kumimoji="0" lang="en-US" sz="1800" b="0" i="0" u="none" strike="noStrike" kern="1200" cap="none" spc="0" normalizeH="0" noProof="0" dirty="0">
                <a:ln>
                  <a:solidFill>
                    <a:schemeClr val="bg1"/>
                  </a:solidFill>
                </a:ln>
                <a:solidFill>
                  <a:srgbClr val="FFFFFF"/>
                </a:solidFill>
                <a:effectLst/>
                <a:uLnTx/>
                <a:uFillTx/>
              </a:rPr>
              <a:t>|                                        Tribal Law and Policy Institute  |  35 </a:t>
            </a:r>
          </a:p>
        </p:txBody>
      </p:sp>
    </p:spTree>
    <p:extLst>
      <p:ext uri="{BB962C8B-B14F-4D97-AF65-F5344CB8AC3E}">
        <p14:creationId xmlns:p14="http://schemas.microsoft.com/office/powerpoint/2010/main" val="37555220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1188720" y="1845734"/>
            <a:ext cx="9936480" cy="4114800"/>
          </a:xfrm>
        </p:spPr>
        <p:txBody>
          <a:bodyPr anchor="t">
            <a:normAutofit/>
          </a:bodyPr>
          <a:lstStyle/>
          <a:p>
            <a:pPr marL="0" lvl="1" indent="0">
              <a:lnSpc>
                <a:spcPct val="100000"/>
              </a:lnSpc>
              <a:buNone/>
            </a:pPr>
            <a:r>
              <a:rPr lang="en-US" sz="4400" i="1" dirty="0">
                <a:solidFill>
                  <a:srgbClr val="7030A0"/>
                </a:solidFill>
              </a:rPr>
              <a:t>What risk factors are present in your tribal community?</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6A6972D6-1C3F-49A0-82EF-84C25A997DD5}"/>
              </a:ext>
            </a:extLst>
          </p:cNvPr>
          <p:cNvSpPr>
            <a:spLocks noGrp="1"/>
          </p:cNvSpPr>
          <p:nvPr>
            <p:ph type="title"/>
          </p:nvPr>
        </p:nvSpPr>
        <p:spPr>
          <a:xfrm>
            <a:off x="1066800" y="286605"/>
            <a:ext cx="10058400" cy="1450757"/>
          </a:xfrm>
        </p:spPr>
        <p:txBody>
          <a:bodyPr/>
          <a:lstStyle/>
          <a:p>
            <a:pPr algn="ctr"/>
            <a:r>
              <a:rPr lang="en-US" b="1" dirty="0">
                <a:solidFill>
                  <a:schemeClr val="tx1"/>
                </a:solidFill>
              </a:rPr>
              <a:t>Risk Factors Related to</a:t>
            </a:r>
            <a:br>
              <a:rPr lang="en-US" b="1" dirty="0">
                <a:solidFill>
                  <a:schemeClr val="tx1"/>
                </a:solidFill>
              </a:rPr>
            </a:br>
            <a:r>
              <a:rPr lang="en-US" b="1" dirty="0">
                <a:solidFill>
                  <a:schemeClr val="tx1"/>
                </a:solidFill>
              </a:rPr>
              <a:t> Sex Trafficking Victimization</a:t>
            </a: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2  </a:t>
            </a:r>
            <a:r>
              <a:rPr kumimoji="0" lang="en-US" sz="1800" b="0" i="0" u="none" strike="noStrike" kern="1200" cap="none" spc="0" normalizeH="0" noProof="0" dirty="0">
                <a:ln>
                  <a:solidFill>
                    <a:schemeClr val="bg1"/>
                  </a:solidFill>
                </a:ln>
                <a:solidFill>
                  <a:srgbClr val="FFFFFF"/>
                </a:solidFill>
                <a:effectLst/>
                <a:uLnTx/>
                <a:uFillTx/>
              </a:rPr>
              <a:t>|                                        Tribal Law and Policy Institute  |  36 </a:t>
            </a:r>
          </a:p>
        </p:txBody>
      </p:sp>
    </p:spTree>
    <p:extLst>
      <p:ext uri="{BB962C8B-B14F-4D97-AF65-F5344CB8AC3E}">
        <p14:creationId xmlns:p14="http://schemas.microsoft.com/office/powerpoint/2010/main" val="3544138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6800" y="286605"/>
            <a:ext cx="10058400" cy="1450757"/>
          </a:xfrm>
        </p:spPr>
        <p:txBody>
          <a:bodyPr/>
          <a:lstStyle/>
          <a:p>
            <a:pPr algn="ctr"/>
            <a:r>
              <a:rPr lang="en-US" b="1" dirty="0">
                <a:solidFill>
                  <a:schemeClr val="tx1"/>
                </a:solidFill>
              </a:rPr>
              <a:t>“Types” of Sex Trafficking</a:t>
            </a:r>
          </a:p>
        </p:txBody>
      </p:sp>
      <p:sp>
        <p:nvSpPr>
          <p:cNvPr id="4" name="Content Placeholder 3"/>
          <p:cNvSpPr>
            <a:spLocks noGrp="1"/>
          </p:cNvSpPr>
          <p:nvPr>
            <p:ph idx="1"/>
          </p:nvPr>
        </p:nvSpPr>
        <p:spPr>
          <a:xfrm>
            <a:off x="1216152" y="1845734"/>
            <a:ext cx="9909048" cy="4114800"/>
          </a:xfrm>
        </p:spPr>
        <p:txBody>
          <a:bodyPr>
            <a:normAutofit/>
          </a:bodyPr>
          <a:lstStyle/>
          <a:p>
            <a:pPr marL="228600" lvl="1" indent="-228600">
              <a:lnSpc>
                <a:spcPct val="100000"/>
              </a:lnSpc>
              <a:spcBef>
                <a:spcPts val="0"/>
              </a:spcBef>
              <a:spcAft>
                <a:spcPts val="0"/>
              </a:spcAft>
              <a:buClr>
                <a:srgbClr val="7030A0"/>
              </a:buClr>
              <a:buFont typeface="Arial" panose="020B0604020202020204" pitchFamily="34" charset="0"/>
              <a:buChar char="•"/>
            </a:pPr>
            <a:r>
              <a:rPr lang="en-US" sz="4000" dirty="0">
                <a:solidFill>
                  <a:schemeClr val="tx1"/>
                </a:solidFill>
              </a:rPr>
              <a:t>Family trafficking</a:t>
            </a:r>
          </a:p>
          <a:p>
            <a:pPr marL="228600" lvl="1" indent="-228600">
              <a:lnSpc>
                <a:spcPct val="100000"/>
              </a:lnSpc>
              <a:spcBef>
                <a:spcPts val="0"/>
              </a:spcBef>
              <a:spcAft>
                <a:spcPts val="0"/>
              </a:spcAft>
              <a:buClr>
                <a:srgbClr val="7030A0"/>
              </a:buClr>
              <a:buFont typeface="Arial" panose="020B0604020202020204" pitchFamily="34" charset="0"/>
              <a:buChar char="•"/>
            </a:pPr>
            <a:r>
              <a:rPr lang="en-US" sz="4000" dirty="0">
                <a:solidFill>
                  <a:schemeClr val="tx1"/>
                </a:solidFill>
              </a:rPr>
              <a:t>Organized criminal trafficking </a:t>
            </a:r>
          </a:p>
          <a:p>
            <a:pPr marL="228600" lvl="1" indent="-228600">
              <a:lnSpc>
                <a:spcPct val="100000"/>
              </a:lnSpc>
              <a:spcBef>
                <a:spcPts val="0"/>
              </a:spcBef>
              <a:spcAft>
                <a:spcPts val="0"/>
              </a:spcAft>
              <a:buClr>
                <a:srgbClr val="7030A0"/>
              </a:buClr>
              <a:buFont typeface="Arial" panose="020B0604020202020204" pitchFamily="34" charset="0"/>
              <a:buChar char="•"/>
            </a:pPr>
            <a:r>
              <a:rPr lang="en-US" sz="4000" dirty="0">
                <a:solidFill>
                  <a:schemeClr val="tx1"/>
                </a:solidFill>
              </a:rPr>
              <a:t>Gang trafficking</a:t>
            </a:r>
          </a:p>
          <a:p>
            <a:pPr marL="228600" lvl="1" indent="-228600">
              <a:lnSpc>
                <a:spcPct val="100000"/>
              </a:lnSpc>
              <a:spcBef>
                <a:spcPts val="0"/>
              </a:spcBef>
              <a:spcAft>
                <a:spcPts val="0"/>
              </a:spcAft>
              <a:buClr>
                <a:srgbClr val="7030A0"/>
              </a:buClr>
              <a:buFont typeface="Arial" panose="020B0604020202020204" pitchFamily="34" charset="0"/>
              <a:buChar char="•"/>
            </a:pPr>
            <a:r>
              <a:rPr lang="en-US" sz="4000" dirty="0">
                <a:solidFill>
                  <a:schemeClr val="tx1"/>
                </a:solidFill>
              </a:rPr>
              <a:t>Pimp trafficking</a:t>
            </a:r>
          </a:p>
          <a:p>
            <a:pPr marL="228600" lvl="1" indent="-228600">
              <a:lnSpc>
                <a:spcPct val="100000"/>
              </a:lnSpc>
              <a:spcBef>
                <a:spcPts val="0"/>
              </a:spcBef>
              <a:spcAft>
                <a:spcPts val="0"/>
              </a:spcAft>
              <a:buClr>
                <a:srgbClr val="7030A0"/>
              </a:buClr>
              <a:buFont typeface="Arial" panose="020B0604020202020204" pitchFamily="34" charset="0"/>
              <a:buChar char="•"/>
            </a:pPr>
            <a:r>
              <a:rPr lang="en-US" sz="4000" dirty="0">
                <a:solidFill>
                  <a:schemeClr val="tx1"/>
                </a:solidFill>
              </a:rPr>
              <a:t>“Officials” trafficking (trafficking as an abuse of power or authority)</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2  </a:t>
            </a:r>
            <a:r>
              <a:rPr kumimoji="0" lang="en-US" sz="1800" b="0" i="0" u="none" strike="noStrike" kern="1200" cap="none" spc="0" normalizeH="0" noProof="0" dirty="0">
                <a:ln>
                  <a:solidFill>
                    <a:schemeClr val="bg1"/>
                  </a:solidFill>
                </a:ln>
                <a:solidFill>
                  <a:srgbClr val="FFFFFF"/>
                </a:solidFill>
                <a:effectLst/>
                <a:uLnTx/>
                <a:uFillTx/>
              </a:rPr>
              <a:t>|                                        Tribal Law and Policy Institute  |  37 </a:t>
            </a:r>
          </a:p>
        </p:txBody>
      </p:sp>
    </p:spTree>
    <p:extLst>
      <p:ext uri="{BB962C8B-B14F-4D97-AF65-F5344CB8AC3E}">
        <p14:creationId xmlns:p14="http://schemas.microsoft.com/office/powerpoint/2010/main" val="1639992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1216152" y="1845734"/>
            <a:ext cx="9909048" cy="4114800"/>
          </a:xfrm>
        </p:spPr>
        <p:txBody>
          <a:bodyPr anchor="t">
            <a:normAutofit/>
          </a:bodyPr>
          <a:lstStyle/>
          <a:p>
            <a:pPr marL="0" lvl="1" indent="0">
              <a:lnSpc>
                <a:spcPct val="100000"/>
              </a:lnSpc>
              <a:buNone/>
            </a:pPr>
            <a:r>
              <a:rPr lang="en-US" sz="4400" dirty="0">
                <a:solidFill>
                  <a:schemeClr val="tx1"/>
                </a:solidFill>
              </a:rPr>
              <a:t>Think back to the risk factors you identified in your </a:t>
            </a:r>
            <a:r>
              <a:rPr lang="en-US" sz="4400" dirty="0" smtClean="0">
                <a:solidFill>
                  <a:schemeClr val="tx1"/>
                </a:solidFill>
              </a:rPr>
              <a:t>community</a:t>
            </a:r>
            <a:r>
              <a:rPr lang="en-US" sz="4400" dirty="0">
                <a:solidFill>
                  <a:schemeClr val="tx1"/>
                </a:solidFill>
              </a:rPr>
              <a:t>.</a:t>
            </a:r>
            <a:r>
              <a:rPr lang="en-US" sz="4400" i="1" dirty="0">
                <a:solidFill>
                  <a:srgbClr val="7030A0"/>
                </a:solidFill>
              </a:rPr>
              <a:t/>
            </a:r>
            <a:br>
              <a:rPr lang="en-US" sz="4400" i="1" dirty="0">
                <a:solidFill>
                  <a:srgbClr val="7030A0"/>
                </a:solidFill>
              </a:rPr>
            </a:br>
            <a:r>
              <a:rPr lang="en-US" sz="4400" i="1" dirty="0">
                <a:solidFill>
                  <a:srgbClr val="7030A0"/>
                </a:solidFill>
              </a:rPr>
              <a:t>Is there a certain type (or types) of sex trafficking that can exploit these risk factors? </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94C068D8-2F49-4579-B8B3-E4EFE8A46D03}"/>
              </a:ext>
            </a:extLst>
          </p:cNvPr>
          <p:cNvSpPr>
            <a:spLocks noGrp="1"/>
          </p:cNvSpPr>
          <p:nvPr>
            <p:ph type="title"/>
          </p:nvPr>
        </p:nvSpPr>
        <p:spPr>
          <a:xfrm>
            <a:off x="1066800" y="286605"/>
            <a:ext cx="10058400" cy="1450757"/>
          </a:xfrm>
        </p:spPr>
        <p:txBody>
          <a:bodyPr/>
          <a:lstStyle/>
          <a:p>
            <a:pPr algn="ctr"/>
            <a:r>
              <a:rPr lang="en-US" b="1" dirty="0">
                <a:solidFill>
                  <a:schemeClr val="tx1"/>
                </a:solidFill>
              </a:rPr>
              <a:t>“Types” of Sex Trafficking</a:t>
            </a: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2  </a:t>
            </a:r>
            <a:r>
              <a:rPr kumimoji="0" lang="en-US" sz="1800" b="0" i="0" u="none" strike="noStrike" kern="1200" cap="none" spc="0" normalizeH="0" noProof="0" dirty="0">
                <a:ln>
                  <a:solidFill>
                    <a:schemeClr val="bg1"/>
                  </a:solidFill>
                </a:ln>
                <a:solidFill>
                  <a:srgbClr val="FFFFFF"/>
                </a:solidFill>
                <a:effectLst/>
                <a:uLnTx/>
                <a:uFillTx/>
              </a:rPr>
              <a:t>|                                        Tribal Law and Policy Institute  |  38 </a:t>
            </a:r>
          </a:p>
        </p:txBody>
      </p:sp>
    </p:spTree>
    <p:extLst>
      <p:ext uri="{BB962C8B-B14F-4D97-AF65-F5344CB8AC3E}">
        <p14:creationId xmlns:p14="http://schemas.microsoft.com/office/powerpoint/2010/main" val="27043513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6800" y="286605"/>
            <a:ext cx="10058400" cy="1450757"/>
          </a:xfrm>
        </p:spPr>
        <p:txBody>
          <a:bodyPr/>
          <a:lstStyle/>
          <a:p>
            <a:pPr algn="ctr"/>
            <a:r>
              <a:rPr lang="en-US" b="1" dirty="0">
                <a:solidFill>
                  <a:schemeClr val="tx1"/>
                </a:solidFill>
              </a:rPr>
              <a:t>Trafficker Tactics</a:t>
            </a:r>
          </a:p>
        </p:txBody>
      </p:sp>
      <p:sp>
        <p:nvSpPr>
          <p:cNvPr id="4" name="Content Placeholder 3"/>
          <p:cNvSpPr>
            <a:spLocks noGrp="1"/>
          </p:cNvSpPr>
          <p:nvPr>
            <p:ph idx="1"/>
          </p:nvPr>
        </p:nvSpPr>
        <p:spPr>
          <a:xfrm>
            <a:off x="1197864" y="1845734"/>
            <a:ext cx="9927336" cy="4114800"/>
          </a:xfrm>
        </p:spPr>
        <p:txBody>
          <a:bodyPr anchor="t">
            <a:normAutofit fontScale="92500" lnSpcReduction="10000"/>
          </a:bodyPr>
          <a:lstStyle/>
          <a:p>
            <a:pPr marL="228600" lvl="1" indent="-228600">
              <a:lnSpc>
                <a:spcPct val="120000"/>
              </a:lnSpc>
              <a:spcBef>
                <a:spcPts val="0"/>
              </a:spcBef>
              <a:spcAft>
                <a:spcPts val="0"/>
              </a:spcAft>
              <a:buClr>
                <a:srgbClr val="7030A0"/>
              </a:buClr>
              <a:buFont typeface="Arial" panose="020B0604020202020204" pitchFamily="34" charset="0"/>
              <a:buChar char="•"/>
            </a:pPr>
            <a:r>
              <a:rPr lang="en-US" sz="4000" dirty="0" smtClean="0">
                <a:solidFill>
                  <a:schemeClr val="tx1"/>
                </a:solidFill>
              </a:rPr>
              <a:t>Fraud (an </a:t>
            </a:r>
            <a:r>
              <a:rPr lang="en-US" sz="4000" dirty="0">
                <a:solidFill>
                  <a:schemeClr val="tx1"/>
                </a:solidFill>
              </a:rPr>
              <a:t>“exciting business proposition</a:t>
            </a:r>
            <a:r>
              <a:rPr lang="en-US" sz="4000" dirty="0" smtClean="0">
                <a:solidFill>
                  <a:schemeClr val="tx1"/>
                </a:solidFill>
              </a:rPr>
              <a:t>”); </a:t>
            </a:r>
            <a:endParaRPr lang="en-US" sz="4000" dirty="0">
              <a:solidFill>
                <a:schemeClr val="tx1"/>
              </a:solidFill>
            </a:endParaRPr>
          </a:p>
          <a:p>
            <a:pPr marL="228600" lvl="1" indent="-228600">
              <a:lnSpc>
                <a:spcPct val="120000"/>
              </a:lnSpc>
              <a:spcBef>
                <a:spcPts val="0"/>
              </a:spcBef>
              <a:spcAft>
                <a:spcPts val="0"/>
              </a:spcAft>
              <a:buClr>
                <a:srgbClr val="7030A0"/>
              </a:buClr>
              <a:buFont typeface="Arial" panose="020B0604020202020204" pitchFamily="34" charset="0"/>
              <a:buChar char="•"/>
            </a:pPr>
            <a:r>
              <a:rPr lang="en-US" sz="4000" dirty="0">
                <a:solidFill>
                  <a:schemeClr val="tx1"/>
                </a:solidFill>
              </a:rPr>
              <a:t>False </a:t>
            </a:r>
            <a:r>
              <a:rPr lang="en-US" sz="4000" dirty="0" smtClean="0">
                <a:solidFill>
                  <a:schemeClr val="tx1"/>
                </a:solidFill>
              </a:rPr>
              <a:t>promises;</a:t>
            </a:r>
            <a:endParaRPr lang="en-US" sz="4000" dirty="0">
              <a:solidFill>
                <a:schemeClr val="tx1"/>
              </a:solidFill>
            </a:endParaRPr>
          </a:p>
          <a:p>
            <a:pPr marL="228600" lvl="1" indent="-228600">
              <a:lnSpc>
                <a:spcPct val="120000"/>
              </a:lnSpc>
              <a:spcBef>
                <a:spcPts val="0"/>
              </a:spcBef>
              <a:spcAft>
                <a:spcPts val="0"/>
              </a:spcAft>
              <a:buClr>
                <a:srgbClr val="7030A0"/>
              </a:buClr>
              <a:buFont typeface="Arial" panose="020B0604020202020204" pitchFamily="34" charset="0"/>
              <a:buChar char="•"/>
            </a:pPr>
            <a:r>
              <a:rPr lang="en-US" sz="4000" dirty="0">
                <a:solidFill>
                  <a:schemeClr val="tx1"/>
                </a:solidFill>
              </a:rPr>
              <a:t>Drugs and </a:t>
            </a:r>
            <a:r>
              <a:rPr lang="en-US" sz="4000" dirty="0" smtClean="0">
                <a:solidFill>
                  <a:schemeClr val="tx1"/>
                </a:solidFill>
              </a:rPr>
              <a:t>alcohol;</a:t>
            </a:r>
            <a:endParaRPr lang="en-US" sz="4000" dirty="0">
              <a:solidFill>
                <a:schemeClr val="tx1"/>
              </a:solidFill>
            </a:endParaRPr>
          </a:p>
          <a:p>
            <a:pPr marL="228600" lvl="1" indent="-228600">
              <a:lnSpc>
                <a:spcPct val="120000"/>
              </a:lnSpc>
              <a:spcBef>
                <a:spcPts val="0"/>
              </a:spcBef>
              <a:spcAft>
                <a:spcPts val="0"/>
              </a:spcAft>
              <a:buClr>
                <a:srgbClr val="7030A0"/>
              </a:buClr>
              <a:buFont typeface="Arial" panose="020B0604020202020204" pitchFamily="34" charset="0"/>
              <a:buChar char="•"/>
            </a:pPr>
            <a:r>
              <a:rPr lang="en-US" sz="4000" dirty="0">
                <a:solidFill>
                  <a:schemeClr val="tx1"/>
                </a:solidFill>
              </a:rPr>
              <a:t>Domestic violence </a:t>
            </a:r>
            <a:r>
              <a:rPr lang="en-US" sz="4000" dirty="0" smtClean="0">
                <a:solidFill>
                  <a:schemeClr val="tx1"/>
                </a:solidFill>
              </a:rPr>
              <a:t>tactics;</a:t>
            </a:r>
            <a:endParaRPr lang="en-US" sz="4000" dirty="0">
              <a:solidFill>
                <a:schemeClr val="tx1"/>
              </a:solidFill>
            </a:endParaRPr>
          </a:p>
          <a:p>
            <a:pPr marL="228600" lvl="1" indent="-228600">
              <a:lnSpc>
                <a:spcPct val="120000"/>
              </a:lnSpc>
              <a:spcBef>
                <a:spcPts val="0"/>
              </a:spcBef>
              <a:spcAft>
                <a:spcPts val="0"/>
              </a:spcAft>
              <a:buClr>
                <a:srgbClr val="7030A0"/>
              </a:buClr>
              <a:buFont typeface="Arial" panose="020B0604020202020204" pitchFamily="34" charset="0"/>
              <a:buChar char="•"/>
            </a:pPr>
            <a:r>
              <a:rPr lang="en-US" sz="4000" dirty="0" smtClean="0">
                <a:solidFill>
                  <a:schemeClr val="tx1"/>
                </a:solidFill>
              </a:rPr>
              <a:t>Threats/blackmail; </a:t>
            </a:r>
            <a:endParaRPr lang="en-US" sz="4000" dirty="0">
              <a:solidFill>
                <a:schemeClr val="tx1"/>
              </a:solidFill>
            </a:endParaRPr>
          </a:p>
          <a:p>
            <a:pPr marL="228600" lvl="1" indent="-228600">
              <a:lnSpc>
                <a:spcPct val="120000"/>
              </a:lnSpc>
              <a:spcBef>
                <a:spcPts val="0"/>
              </a:spcBef>
              <a:spcAft>
                <a:spcPts val="0"/>
              </a:spcAft>
              <a:buClr>
                <a:srgbClr val="7030A0"/>
              </a:buClr>
              <a:buFont typeface="Arial" panose="020B0604020202020204" pitchFamily="34" charset="0"/>
              <a:buChar char="•"/>
            </a:pPr>
            <a:r>
              <a:rPr lang="en-US" sz="4000" dirty="0">
                <a:solidFill>
                  <a:schemeClr val="tx1"/>
                </a:solidFill>
              </a:rPr>
              <a:t>Gifts, special treatment, luxury </a:t>
            </a:r>
            <a:r>
              <a:rPr lang="en-US" sz="4000" dirty="0" smtClean="0">
                <a:solidFill>
                  <a:schemeClr val="tx1"/>
                </a:solidFill>
              </a:rPr>
              <a:t>items;</a:t>
            </a:r>
            <a:endParaRPr lang="en-US" sz="4000" dirty="0">
              <a:solidFill>
                <a:schemeClr val="tx1"/>
              </a:solidFill>
            </a:endParaRPr>
          </a:p>
          <a:p>
            <a:pPr marL="228600" lvl="1" indent="-228600">
              <a:lnSpc>
                <a:spcPct val="120000"/>
              </a:lnSpc>
              <a:spcBef>
                <a:spcPts val="0"/>
              </a:spcBef>
              <a:spcAft>
                <a:spcPts val="600"/>
              </a:spcAft>
              <a:buFont typeface="Arial" panose="020B0604020202020204" pitchFamily="34" charset="0"/>
              <a:buChar char="•"/>
            </a:pPr>
            <a:endParaRPr lang="en-US" sz="4000" dirty="0">
              <a:solidFill>
                <a:schemeClr val="tx1"/>
              </a:solidFill>
            </a:endParaRP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2  </a:t>
            </a:r>
            <a:r>
              <a:rPr kumimoji="0" lang="en-US" sz="1800" b="0" i="0" u="none" strike="noStrike" kern="1200" cap="none" spc="0" normalizeH="0" noProof="0" dirty="0">
                <a:ln>
                  <a:solidFill>
                    <a:schemeClr val="bg1"/>
                  </a:solidFill>
                </a:ln>
                <a:solidFill>
                  <a:srgbClr val="FFFFFF"/>
                </a:solidFill>
                <a:effectLst/>
                <a:uLnTx/>
                <a:uFillTx/>
              </a:rPr>
              <a:t>|                                        Tribal Law and Policy Institute  |  39 </a:t>
            </a:r>
          </a:p>
        </p:txBody>
      </p:sp>
    </p:spTree>
    <p:extLst>
      <p:ext uri="{BB962C8B-B14F-4D97-AF65-F5344CB8AC3E}">
        <p14:creationId xmlns:p14="http://schemas.microsoft.com/office/powerpoint/2010/main" val="3986337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11250" y="1767933"/>
            <a:ext cx="10058400" cy="1450757"/>
          </a:xfrm>
        </p:spPr>
        <p:txBody>
          <a:bodyPr/>
          <a:lstStyle/>
          <a:p>
            <a:pPr algn="ctr"/>
            <a:r>
              <a:rPr lang="en-US" b="1" dirty="0">
                <a:solidFill>
                  <a:schemeClr val="tx1"/>
                </a:solidFill>
              </a:rPr>
              <a:t/>
            </a:r>
            <a:br>
              <a:rPr lang="en-US" b="1" dirty="0">
                <a:solidFill>
                  <a:schemeClr val="tx1"/>
                </a:solidFill>
              </a:rPr>
            </a:br>
            <a:r>
              <a:rPr lang="en-US" b="1" i="1" dirty="0">
                <a:solidFill>
                  <a:schemeClr val="tx1"/>
                </a:solidFill>
                <a:latin typeface="+mn-lt"/>
              </a:rPr>
              <a:t>Training Expectations</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C90AC7F8-8570-4920-9EAB-1EF4F1CEE623}"/>
              </a:ext>
            </a:extLst>
          </p:cNvPr>
          <p:cNvSpPr txBox="1">
            <a:spLocks/>
          </p:cNvSpPr>
          <p:nvPr/>
        </p:nvSpPr>
        <p:spPr>
          <a:xfrm>
            <a:off x="1066800" y="286605"/>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b="1" dirty="0">
                <a:solidFill>
                  <a:schemeClr val="tx1"/>
                </a:solidFill>
              </a:rPr>
              <a:t>Large Group Exercise </a:t>
            </a: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1  </a:t>
            </a:r>
            <a:r>
              <a:rPr kumimoji="0" lang="en-US" sz="1800" b="0" i="0" u="none" strike="noStrike" kern="1200" cap="none" spc="0" normalizeH="0" noProof="0" dirty="0">
                <a:ln>
                  <a:solidFill>
                    <a:schemeClr val="bg1"/>
                  </a:solidFill>
                </a:ln>
                <a:solidFill>
                  <a:srgbClr val="FFFFFF"/>
                </a:solidFill>
                <a:effectLst/>
                <a:uLnTx/>
                <a:uFillTx/>
              </a:rPr>
              <a:t>|                                        Tribal Law and Policy Institute  |  </a:t>
            </a:r>
            <a:fld id="{54F727E8-7D23-44DE-BDD2-2DE8CA4F6C7C}" type="slidenum">
              <a:rPr kumimoji="0" lang="en-US" sz="1800" b="0" i="0" u="none" strike="noStrike" kern="1200" cap="none" spc="0" normalizeH="0" noProof="0" smtClean="0">
                <a:ln>
                  <a:solidFill>
                    <a:schemeClr val="bg1"/>
                  </a:solidFill>
                </a:ln>
                <a:solidFill>
                  <a:srgbClr val="FFFFFF"/>
                </a:solidFill>
                <a:effectLst/>
                <a:uLnTx/>
                <a:uFillTx/>
              </a:rPr>
              <a:t>4</a:t>
            </a:fld>
            <a:r>
              <a:rPr kumimoji="0" lang="en-US" sz="1800" b="0" i="0" u="none" strike="noStrike" kern="1200" cap="none" spc="0" normalizeH="0" noProof="0" dirty="0">
                <a:ln>
                  <a:solidFill>
                    <a:schemeClr val="bg1"/>
                  </a:solidFill>
                </a:ln>
                <a:solidFill>
                  <a:srgbClr val="FFFFFF"/>
                </a:solidFill>
                <a:effectLst/>
                <a:uLnTx/>
                <a:uFillTx/>
              </a:rPr>
              <a:t> </a:t>
            </a:r>
          </a:p>
        </p:txBody>
      </p:sp>
    </p:spTree>
    <p:extLst>
      <p:ext uri="{BB962C8B-B14F-4D97-AF65-F5344CB8AC3E}">
        <p14:creationId xmlns:p14="http://schemas.microsoft.com/office/powerpoint/2010/main" val="39853437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6800" y="286605"/>
            <a:ext cx="10058400" cy="1450757"/>
          </a:xfrm>
        </p:spPr>
        <p:txBody>
          <a:bodyPr/>
          <a:lstStyle/>
          <a:p>
            <a:pPr algn="ctr"/>
            <a:r>
              <a:rPr lang="en-US" b="1" dirty="0">
                <a:solidFill>
                  <a:schemeClr val="tx1"/>
                </a:solidFill>
              </a:rPr>
              <a:t>Trafficker Tactics</a:t>
            </a:r>
          </a:p>
        </p:txBody>
      </p:sp>
      <p:sp>
        <p:nvSpPr>
          <p:cNvPr id="4" name="Content Placeholder 3"/>
          <p:cNvSpPr>
            <a:spLocks noGrp="1"/>
          </p:cNvSpPr>
          <p:nvPr>
            <p:ph idx="1"/>
          </p:nvPr>
        </p:nvSpPr>
        <p:spPr>
          <a:xfrm>
            <a:off x="1216152" y="1845734"/>
            <a:ext cx="9909048" cy="4114800"/>
          </a:xfrm>
        </p:spPr>
        <p:txBody>
          <a:bodyPr numCol="2" spcCol="228600" anchor="t">
            <a:normAutofit fontScale="62500" lnSpcReduction="20000"/>
          </a:bodyPr>
          <a:lstStyle/>
          <a:p>
            <a:pPr marL="228600" lvl="1"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Inflicting sexual, emotional, or mental </a:t>
            </a:r>
            <a:r>
              <a:rPr lang="en-US" sz="4000" dirty="0" smtClean="0">
                <a:solidFill>
                  <a:schemeClr val="tx1"/>
                </a:solidFill>
              </a:rPr>
              <a:t>abuse;</a:t>
            </a:r>
            <a:endParaRPr lang="en-US" sz="4000" dirty="0">
              <a:solidFill>
                <a:schemeClr val="tx1"/>
              </a:solidFill>
            </a:endParaRPr>
          </a:p>
          <a:p>
            <a:pPr marL="228600" lvl="1"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Inducing or enabling substance </a:t>
            </a:r>
            <a:r>
              <a:rPr lang="en-US" sz="4000" dirty="0" smtClean="0">
                <a:solidFill>
                  <a:schemeClr val="tx1"/>
                </a:solidFill>
              </a:rPr>
              <a:t>addiction;</a:t>
            </a:r>
            <a:endParaRPr lang="en-US" sz="4000" dirty="0">
              <a:solidFill>
                <a:schemeClr val="tx1"/>
              </a:solidFill>
            </a:endParaRPr>
          </a:p>
          <a:p>
            <a:pPr marL="228600" lvl="1"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Threatening to harm victim or victim’s </a:t>
            </a:r>
            <a:r>
              <a:rPr lang="en-US" sz="4000" dirty="0" smtClean="0">
                <a:solidFill>
                  <a:schemeClr val="tx1"/>
                </a:solidFill>
              </a:rPr>
              <a:t>family;</a:t>
            </a:r>
            <a:endParaRPr lang="en-US" sz="4000" dirty="0">
              <a:solidFill>
                <a:schemeClr val="tx1"/>
              </a:solidFill>
            </a:endParaRPr>
          </a:p>
          <a:p>
            <a:pPr marL="228600" lvl="1"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Withholding </a:t>
            </a:r>
            <a:r>
              <a:rPr lang="en-US" sz="4000" dirty="0" smtClean="0">
                <a:solidFill>
                  <a:schemeClr val="tx1"/>
                </a:solidFill>
              </a:rPr>
              <a:t>money;</a:t>
            </a:r>
            <a:endParaRPr lang="en-US" sz="4000" dirty="0">
              <a:solidFill>
                <a:schemeClr val="tx1"/>
              </a:solidFill>
            </a:endParaRPr>
          </a:p>
          <a:p>
            <a:pPr marL="228600" lvl="1"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Violent physical </a:t>
            </a:r>
            <a:r>
              <a:rPr lang="en-US" sz="4000" dirty="0" smtClean="0">
                <a:solidFill>
                  <a:schemeClr val="tx1"/>
                </a:solidFill>
              </a:rPr>
              <a:t>assaults;</a:t>
            </a:r>
            <a:endParaRPr lang="en-US" sz="4000" dirty="0">
              <a:solidFill>
                <a:schemeClr val="tx1"/>
              </a:solidFill>
            </a:endParaRPr>
          </a:p>
          <a:p>
            <a:pPr marL="228600" lvl="1" indent="-228600">
              <a:lnSpc>
                <a:spcPct val="120000"/>
              </a:lnSpc>
              <a:spcBef>
                <a:spcPts val="0"/>
              </a:spcBef>
              <a:spcAft>
                <a:spcPts val="600"/>
              </a:spcAft>
              <a:buClr>
                <a:srgbClr val="7030A0"/>
              </a:buClr>
              <a:buFont typeface="Arial" panose="020B0604020202020204" pitchFamily="34" charset="0"/>
              <a:buChar char="•"/>
            </a:pPr>
            <a:r>
              <a:rPr lang="en-US" sz="4000" dirty="0" smtClean="0">
                <a:solidFill>
                  <a:schemeClr val="tx1"/>
                </a:solidFill>
              </a:rPr>
              <a:t>Rape;</a:t>
            </a:r>
            <a:endParaRPr lang="en-US" sz="4000" dirty="0">
              <a:solidFill>
                <a:schemeClr val="tx1"/>
              </a:solidFill>
            </a:endParaRPr>
          </a:p>
          <a:p>
            <a:pPr marL="228600" lvl="1" indent="-228600">
              <a:lnSpc>
                <a:spcPct val="120000"/>
              </a:lnSpc>
              <a:spcBef>
                <a:spcPts val="0"/>
              </a:spcBef>
              <a:spcAft>
                <a:spcPts val="600"/>
              </a:spcAft>
              <a:buClr>
                <a:srgbClr val="7030A0"/>
              </a:buClr>
              <a:buFont typeface="Arial" panose="020B0604020202020204" pitchFamily="34" charset="0"/>
              <a:buChar char="•"/>
            </a:pPr>
            <a:r>
              <a:rPr lang="en-US" sz="4000" dirty="0" smtClean="0">
                <a:solidFill>
                  <a:schemeClr val="tx1"/>
                </a:solidFill>
              </a:rPr>
              <a:t>Torture; </a:t>
            </a:r>
            <a:endParaRPr lang="en-US" sz="4000" dirty="0">
              <a:solidFill>
                <a:schemeClr val="tx1"/>
              </a:solidFill>
            </a:endParaRPr>
          </a:p>
          <a:p>
            <a:pPr marL="228600" lvl="1" indent="-228600">
              <a:lnSpc>
                <a:spcPct val="120000"/>
              </a:lnSpc>
              <a:spcBef>
                <a:spcPts val="0"/>
              </a:spcBef>
              <a:spcAft>
                <a:spcPts val="600"/>
              </a:spcAft>
              <a:buClr>
                <a:srgbClr val="7030A0"/>
              </a:buClr>
              <a:buFont typeface="Arial" panose="020B0604020202020204" pitchFamily="34" charset="0"/>
              <a:buChar char="•"/>
            </a:pPr>
            <a:r>
              <a:rPr lang="en-US" sz="4000" dirty="0" smtClean="0">
                <a:solidFill>
                  <a:schemeClr val="tx1"/>
                </a:solidFill>
              </a:rPr>
              <a:t>Imprisonment;</a:t>
            </a:r>
            <a:endParaRPr lang="en-US" sz="4000" dirty="0">
              <a:solidFill>
                <a:schemeClr val="tx1"/>
              </a:solidFill>
            </a:endParaRPr>
          </a:p>
          <a:p>
            <a:pPr marL="228600" lvl="1"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Debt </a:t>
            </a:r>
            <a:r>
              <a:rPr lang="en-US" sz="4000" dirty="0" smtClean="0">
                <a:solidFill>
                  <a:schemeClr val="tx1"/>
                </a:solidFill>
              </a:rPr>
              <a:t>bondage;</a:t>
            </a:r>
            <a:endParaRPr lang="en-US" sz="4000" dirty="0">
              <a:solidFill>
                <a:schemeClr val="tx1"/>
              </a:solidFill>
            </a:endParaRPr>
          </a:p>
          <a:p>
            <a:pPr marL="228600" lvl="1"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Psychological </a:t>
            </a:r>
            <a:r>
              <a:rPr lang="en-US" sz="4000" dirty="0" smtClean="0">
                <a:solidFill>
                  <a:schemeClr val="tx1"/>
                </a:solidFill>
              </a:rPr>
              <a:t>abuse/brainwashing;</a:t>
            </a:r>
            <a:endParaRPr lang="en-US" sz="4000" dirty="0">
              <a:solidFill>
                <a:schemeClr val="tx1"/>
              </a:solidFill>
            </a:endParaRPr>
          </a:p>
          <a:p>
            <a:pPr marL="228600" lvl="1" indent="-228600">
              <a:lnSpc>
                <a:spcPct val="120000"/>
              </a:lnSpc>
              <a:spcBef>
                <a:spcPts val="0"/>
              </a:spcBef>
              <a:spcAft>
                <a:spcPts val="600"/>
              </a:spcAft>
              <a:buClr>
                <a:srgbClr val="7030A0"/>
              </a:buClr>
              <a:buFont typeface="Arial" panose="020B0604020202020204" pitchFamily="34" charset="0"/>
              <a:buChar char="•"/>
            </a:pPr>
            <a:r>
              <a:rPr lang="en-US" sz="4000" dirty="0" smtClean="0">
                <a:solidFill>
                  <a:schemeClr val="tx1"/>
                </a:solidFill>
              </a:rPr>
              <a:t>Coercion;</a:t>
            </a:r>
            <a:endParaRPr lang="en-US" sz="4000" dirty="0">
              <a:solidFill>
                <a:schemeClr val="tx1"/>
              </a:solidFill>
            </a:endParaRPr>
          </a:p>
          <a:p>
            <a:pPr marL="228600" lvl="1"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False </a:t>
            </a:r>
            <a:r>
              <a:rPr lang="en-US" sz="4000" dirty="0" smtClean="0">
                <a:solidFill>
                  <a:schemeClr val="tx1"/>
                </a:solidFill>
              </a:rPr>
              <a:t>affection/love;</a:t>
            </a:r>
            <a:endParaRPr lang="en-US" sz="4000" dirty="0">
              <a:solidFill>
                <a:schemeClr val="tx1"/>
              </a:solidFill>
            </a:endParaRPr>
          </a:p>
          <a:p>
            <a:pPr marL="228600" lvl="1" indent="-228600">
              <a:lnSpc>
                <a:spcPct val="120000"/>
              </a:lnSpc>
              <a:spcBef>
                <a:spcPts val="0"/>
              </a:spcBef>
              <a:spcAft>
                <a:spcPts val="600"/>
              </a:spcAft>
              <a:buClr>
                <a:srgbClr val="7030A0"/>
              </a:buClr>
              <a:buFont typeface="Arial" panose="020B0604020202020204" pitchFamily="34" charset="0"/>
              <a:buChar char="•"/>
            </a:pPr>
            <a:r>
              <a:rPr lang="en-US" sz="4000" dirty="0" smtClean="0">
                <a:solidFill>
                  <a:schemeClr val="tx1"/>
                </a:solidFill>
              </a:rPr>
              <a:t>Isolation; and</a:t>
            </a:r>
            <a:endParaRPr lang="en-US" sz="4000" dirty="0">
              <a:solidFill>
                <a:schemeClr val="tx1"/>
              </a:solidFill>
            </a:endParaRPr>
          </a:p>
          <a:p>
            <a:pPr marL="228600" lvl="1"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Fear of arrest or </a:t>
            </a:r>
            <a:r>
              <a:rPr lang="en-US" sz="4000" dirty="0" smtClean="0">
                <a:solidFill>
                  <a:schemeClr val="tx1"/>
                </a:solidFill>
              </a:rPr>
              <a:t>prosecution.</a:t>
            </a:r>
            <a:endParaRPr lang="en-US" sz="4000" dirty="0">
              <a:solidFill>
                <a:schemeClr val="tx1"/>
              </a:solidFill>
            </a:endParaRP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2  </a:t>
            </a:r>
            <a:r>
              <a:rPr kumimoji="0" lang="en-US" sz="1800" b="0" i="0" u="none" strike="noStrike" kern="1200" cap="none" spc="0" normalizeH="0" noProof="0" dirty="0">
                <a:ln>
                  <a:solidFill>
                    <a:schemeClr val="bg1"/>
                  </a:solidFill>
                </a:ln>
                <a:solidFill>
                  <a:srgbClr val="FFFFFF"/>
                </a:solidFill>
                <a:effectLst/>
                <a:uLnTx/>
                <a:uFillTx/>
              </a:rPr>
              <a:t>|                                        Tribal Law and Policy Institute  |  40 </a:t>
            </a:r>
          </a:p>
        </p:txBody>
      </p:sp>
    </p:spTree>
    <p:extLst>
      <p:ext uri="{BB962C8B-B14F-4D97-AF65-F5344CB8AC3E}">
        <p14:creationId xmlns:p14="http://schemas.microsoft.com/office/powerpoint/2010/main" val="517455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6800" y="286605"/>
            <a:ext cx="10058400" cy="1450757"/>
          </a:xfrm>
        </p:spPr>
        <p:txBody>
          <a:bodyPr/>
          <a:lstStyle/>
          <a:p>
            <a:pPr algn="ctr"/>
            <a:r>
              <a:rPr lang="en-US" b="1" dirty="0">
                <a:solidFill>
                  <a:schemeClr val="tx1"/>
                </a:solidFill>
              </a:rPr>
              <a:t>Correlations to Domestic Violence</a:t>
            </a:r>
          </a:p>
        </p:txBody>
      </p:sp>
      <p:sp>
        <p:nvSpPr>
          <p:cNvPr id="4" name="Content Placeholder 3"/>
          <p:cNvSpPr>
            <a:spLocks noGrp="1"/>
          </p:cNvSpPr>
          <p:nvPr>
            <p:ph idx="1"/>
          </p:nvPr>
        </p:nvSpPr>
        <p:spPr>
          <a:xfrm>
            <a:off x="1243584" y="1845734"/>
            <a:ext cx="9881616" cy="4114800"/>
          </a:xfrm>
        </p:spPr>
        <p:txBody>
          <a:bodyPr numCol="1" spcCol="228600" anchor="t">
            <a:normAutofit fontScale="92500"/>
          </a:bodyPr>
          <a:lstStyle/>
          <a:p>
            <a:pPr marL="228600" lvl="1" indent="-228600">
              <a:lnSpc>
                <a:spcPct val="110000"/>
              </a:lnSpc>
              <a:spcBef>
                <a:spcPts val="0"/>
              </a:spcBef>
              <a:spcAft>
                <a:spcPts val="0"/>
              </a:spcAft>
              <a:buClr>
                <a:srgbClr val="7030A0"/>
              </a:buClr>
              <a:buFont typeface="Arial" panose="020B0604020202020204" pitchFamily="34" charset="0"/>
              <a:buChar char="•"/>
            </a:pPr>
            <a:r>
              <a:rPr lang="en-US" sz="3600" dirty="0">
                <a:solidFill>
                  <a:schemeClr val="tx1"/>
                </a:solidFill>
              </a:rPr>
              <a:t>Physical/psychological methods of power and </a:t>
            </a:r>
            <a:r>
              <a:rPr lang="en-US" sz="3600" dirty="0" smtClean="0">
                <a:solidFill>
                  <a:schemeClr val="tx1"/>
                </a:solidFill>
              </a:rPr>
              <a:t>control;</a:t>
            </a:r>
            <a:endParaRPr lang="en-US" sz="3600" dirty="0">
              <a:solidFill>
                <a:schemeClr val="tx1"/>
              </a:solidFill>
            </a:endParaRPr>
          </a:p>
          <a:p>
            <a:pPr marL="228600" lvl="1" indent="-228600">
              <a:lnSpc>
                <a:spcPct val="110000"/>
              </a:lnSpc>
              <a:spcBef>
                <a:spcPts val="0"/>
              </a:spcBef>
              <a:spcAft>
                <a:spcPts val="0"/>
              </a:spcAft>
              <a:buClr>
                <a:srgbClr val="7030A0"/>
              </a:buClr>
              <a:buFont typeface="Arial" panose="020B0604020202020204" pitchFamily="34" charset="0"/>
              <a:buChar char="•"/>
            </a:pPr>
            <a:r>
              <a:rPr lang="en-US" sz="3600" dirty="0">
                <a:solidFill>
                  <a:schemeClr val="tx1"/>
                </a:solidFill>
              </a:rPr>
              <a:t>Victim has an overwhelming sense of </a:t>
            </a:r>
            <a:r>
              <a:rPr lang="en-US" sz="3600" dirty="0" smtClean="0">
                <a:solidFill>
                  <a:schemeClr val="tx1"/>
                </a:solidFill>
              </a:rPr>
              <a:t>fear;</a:t>
            </a:r>
            <a:endParaRPr lang="en-US" sz="3600" dirty="0">
              <a:solidFill>
                <a:schemeClr val="tx1"/>
              </a:solidFill>
            </a:endParaRPr>
          </a:p>
          <a:p>
            <a:pPr marL="228600" lvl="1" indent="-228600">
              <a:lnSpc>
                <a:spcPct val="110000"/>
              </a:lnSpc>
              <a:spcBef>
                <a:spcPts val="0"/>
              </a:spcBef>
              <a:spcAft>
                <a:spcPts val="0"/>
              </a:spcAft>
              <a:buClr>
                <a:srgbClr val="7030A0"/>
              </a:buClr>
              <a:buFont typeface="Arial" panose="020B0604020202020204" pitchFamily="34" charset="0"/>
              <a:buChar char="•"/>
            </a:pPr>
            <a:r>
              <a:rPr lang="en-US" sz="3600" dirty="0">
                <a:solidFill>
                  <a:schemeClr val="tx1"/>
                </a:solidFill>
              </a:rPr>
              <a:t>Beatings or physical restraint not </a:t>
            </a:r>
            <a:r>
              <a:rPr lang="en-US" sz="3600" dirty="0" smtClean="0">
                <a:solidFill>
                  <a:schemeClr val="tx1"/>
                </a:solidFill>
              </a:rPr>
              <a:t>necessary; </a:t>
            </a:r>
            <a:endParaRPr lang="en-US" sz="3600" dirty="0">
              <a:solidFill>
                <a:schemeClr val="tx1"/>
              </a:solidFill>
            </a:endParaRPr>
          </a:p>
          <a:p>
            <a:pPr marL="228600" lvl="1" indent="-228600">
              <a:lnSpc>
                <a:spcPct val="110000"/>
              </a:lnSpc>
              <a:spcBef>
                <a:spcPts val="0"/>
              </a:spcBef>
              <a:spcAft>
                <a:spcPts val="0"/>
              </a:spcAft>
              <a:buClr>
                <a:srgbClr val="7030A0"/>
              </a:buClr>
              <a:buFont typeface="Arial" panose="020B0604020202020204" pitchFamily="34" charset="0"/>
              <a:buChar char="•"/>
            </a:pPr>
            <a:r>
              <a:rPr lang="en-US" sz="3600" dirty="0" smtClean="0">
                <a:solidFill>
                  <a:schemeClr val="tx1"/>
                </a:solidFill>
              </a:rPr>
              <a:t>Dependency;</a:t>
            </a:r>
            <a:endParaRPr lang="en-US" sz="3600" dirty="0">
              <a:solidFill>
                <a:schemeClr val="tx1"/>
              </a:solidFill>
            </a:endParaRPr>
          </a:p>
          <a:p>
            <a:pPr marL="228600" lvl="1" indent="-228600">
              <a:lnSpc>
                <a:spcPct val="110000"/>
              </a:lnSpc>
              <a:spcBef>
                <a:spcPts val="0"/>
              </a:spcBef>
              <a:spcAft>
                <a:spcPts val="0"/>
              </a:spcAft>
              <a:buClr>
                <a:srgbClr val="7030A0"/>
              </a:buClr>
              <a:buFont typeface="Arial" panose="020B0604020202020204" pitchFamily="34" charset="0"/>
              <a:buChar char="•"/>
            </a:pPr>
            <a:r>
              <a:rPr lang="en-US" sz="3600" dirty="0">
                <a:solidFill>
                  <a:schemeClr val="tx1"/>
                </a:solidFill>
              </a:rPr>
              <a:t>Dictates or restricts movement/outside </a:t>
            </a:r>
            <a:r>
              <a:rPr lang="en-US" sz="3600" dirty="0" smtClean="0">
                <a:solidFill>
                  <a:schemeClr val="tx1"/>
                </a:solidFill>
              </a:rPr>
              <a:t>contact; and</a:t>
            </a:r>
            <a:endParaRPr lang="en-US" sz="3600" dirty="0">
              <a:solidFill>
                <a:schemeClr val="tx1"/>
              </a:solidFill>
            </a:endParaRPr>
          </a:p>
          <a:p>
            <a:pPr marL="228600" lvl="1" indent="-228600">
              <a:lnSpc>
                <a:spcPct val="110000"/>
              </a:lnSpc>
              <a:spcBef>
                <a:spcPts val="0"/>
              </a:spcBef>
              <a:spcAft>
                <a:spcPts val="0"/>
              </a:spcAft>
              <a:buClr>
                <a:srgbClr val="7030A0"/>
              </a:buClr>
              <a:buFont typeface="Arial" panose="020B0604020202020204" pitchFamily="34" charset="0"/>
              <a:buChar char="•"/>
            </a:pPr>
            <a:r>
              <a:rPr lang="en-US" sz="3600" dirty="0" smtClean="0">
                <a:solidFill>
                  <a:schemeClr val="tx1"/>
                </a:solidFill>
              </a:rPr>
              <a:t>Isolation.</a:t>
            </a:r>
            <a:endParaRPr lang="en-US" sz="3600" dirty="0">
              <a:solidFill>
                <a:schemeClr val="tx1"/>
              </a:solidFill>
            </a:endParaRP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2  </a:t>
            </a:r>
            <a:r>
              <a:rPr kumimoji="0" lang="en-US" sz="1800" b="0" i="0" u="none" strike="noStrike" kern="1200" cap="none" spc="0" normalizeH="0" noProof="0" dirty="0">
                <a:ln>
                  <a:solidFill>
                    <a:schemeClr val="bg1"/>
                  </a:solidFill>
                </a:ln>
                <a:solidFill>
                  <a:srgbClr val="FFFFFF"/>
                </a:solidFill>
                <a:effectLst/>
                <a:uLnTx/>
                <a:uFillTx/>
              </a:rPr>
              <a:t>|                                        Tribal Law and Policy Institute  |  41 </a:t>
            </a:r>
          </a:p>
        </p:txBody>
      </p:sp>
    </p:spTree>
    <p:extLst>
      <p:ext uri="{BB962C8B-B14F-4D97-AF65-F5344CB8AC3E}">
        <p14:creationId xmlns:p14="http://schemas.microsoft.com/office/powerpoint/2010/main" val="31601695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6800" y="286605"/>
            <a:ext cx="10058400" cy="1450757"/>
          </a:xfrm>
        </p:spPr>
        <p:txBody>
          <a:bodyPr/>
          <a:lstStyle/>
          <a:p>
            <a:pPr algn="ctr"/>
            <a:r>
              <a:rPr lang="en-US" b="1" dirty="0">
                <a:solidFill>
                  <a:schemeClr val="tx1"/>
                </a:solidFill>
              </a:rPr>
              <a:t>Correlations to Domestic Violence</a:t>
            </a:r>
          </a:p>
        </p:txBody>
      </p:sp>
      <p:sp>
        <p:nvSpPr>
          <p:cNvPr id="4" name="Content Placeholder 3"/>
          <p:cNvSpPr>
            <a:spLocks noGrp="1"/>
          </p:cNvSpPr>
          <p:nvPr>
            <p:ph idx="1"/>
          </p:nvPr>
        </p:nvSpPr>
        <p:spPr>
          <a:xfrm>
            <a:off x="1243584" y="1845734"/>
            <a:ext cx="9881616" cy="4114800"/>
          </a:xfrm>
        </p:spPr>
        <p:txBody>
          <a:bodyPr numCol="1" spcCol="228600" anchor="t">
            <a:noAutofit/>
          </a:bodyPr>
          <a:lstStyle/>
          <a:p>
            <a:pPr marL="0" lvl="1" indent="0">
              <a:lnSpc>
                <a:spcPct val="120000"/>
              </a:lnSpc>
              <a:spcBef>
                <a:spcPts val="0"/>
              </a:spcBef>
              <a:spcAft>
                <a:spcPts val="0"/>
              </a:spcAft>
              <a:buNone/>
            </a:pPr>
            <a:r>
              <a:rPr lang="en-US" sz="3300" dirty="0">
                <a:solidFill>
                  <a:schemeClr val="tx1"/>
                </a:solidFill>
              </a:rPr>
              <a:t>Threats and physical abuse may also enforce silence when the victim comes into contact with the justice system.</a:t>
            </a:r>
          </a:p>
          <a:p>
            <a:pPr marL="0" lvl="1" indent="0">
              <a:lnSpc>
                <a:spcPct val="120000"/>
              </a:lnSpc>
              <a:spcBef>
                <a:spcPts val="0"/>
              </a:spcBef>
              <a:spcAft>
                <a:spcPts val="0"/>
              </a:spcAft>
              <a:buNone/>
            </a:pPr>
            <a:endParaRPr lang="en-US" sz="3300" dirty="0">
              <a:solidFill>
                <a:schemeClr val="tx1"/>
              </a:solidFill>
            </a:endParaRPr>
          </a:p>
          <a:p>
            <a:pPr marL="0" lvl="1" indent="0">
              <a:lnSpc>
                <a:spcPct val="120000"/>
              </a:lnSpc>
              <a:spcBef>
                <a:spcPts val="0"/>
              </a:spcBef>
              <a:spcAft>
                <a:spcPts val="0"/>
              </a:spcAft>
              <a:buNone/>
            </a:pPr>
            <a:r>
              <a:rPr lang="en-US" sz="3300" dirty="0">
                <a:solidFill>
                  <a:schemeClr val="tx1"/>
                </a:solidFill>
              </a:rPr>
              <a:t>Emotional harm can be just as damaging to a victim as physical violence. For example, threatening to “out” an LBGTQ/2 individual to their community or family may mean the loss of social and economic support.</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Advocacy C</a:t>
            </a:r>
            <a:r>
              <a:rPr lang="en-US" sz="1800" cap="none" dirty="0">
                <a:ln>
                  <a:solidFill>
                    <a:schemeClr val="bg1"/>
                  </a:solidFill>
                </a:ln>
              </a:rPr>
              <a:t>urriculum  |  Unit 2  </a:t>
            </a:r>
            <a:r>
              <a:rPr kumimoji="0" lang="en-US" sz="1800" b="0" i="0" u="none" strike="noStrike" kern="1200" cap="none" spc="0" normalizeH="0" noProof="0" dirty="0">
                <a:ln>
                  <a:solidFill>
                    <a:schemeClr val="bg1"/>
                  </a:solidFill>
                </a:ln>
                <a:solidFill>
                  <a:srgbClr val="FFFFFF"/>
                </a:solidFill>
                <a:effectLst/>
                <a:uLnTx/>
                <a:uFillTx/>
              </a:rPr>
              <a:t>|                                        Tribal Law and Policy Institute  |  42 </a:t>
            </a:r>
          </a:p>
        </p:txBody>
      </p:sp>
    </p:spTree>
    <p:extLst>
      <p:ext uri="{BB962C8B-B14F-4D97-AF65-F5344CB8AC3E}">
        <p14:creationId xmlns:p14="http://schemas.microsoft.com/office/powerpoint/2010/main" val="30844652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6800" y="286605"/>
            <a:ext cx="10058400" cy="1450757"/>
          </a:xfrm>
        </p:spPr>
        <p:txBody>
          <a:bodyPr/>
          <a:lstStyle/>
          <a:p>
            <a:pPr algn="ctr"/>
            <a:r>
              <a:rPr lang="en-US" b="1" dirty="0">
                <a:solidFill>
                  <a:schemeClr val="tx1"/>
                </a:solidFill>
              </a:rPr>
              <a:t>Correlations to Domestic Violence</a:t>
            </a:r>
          </a:p>
        </p:txBody>
      </p:sp>
      <p:sp>
        <p:nvSpPr>
          <p:cNvPr id="4" name="Content Placeholder 3"/>
          <p:cNvSpPr>
            <a:spLocks noGrp="1"/>
          </p:cNvSpPr>
          <p:nvPr>
            <p:ph idx="1"/>
          </p:nvPr>
        </p:nvSpPr>
        <p:spPr>
          <a:xfrm>
            <a:off x="1207008" y="1845734"/>
            <a:ext cx="9918192" cy="4114800"/>
          </a:xfrm>
        </p:spPr>
        <p:txBody>
          <a:bodyPr numCol="1" spcCol="228600" anchor="t">
            <a:normAutofit/>
          </a:bodyPr>
          <a:lstStyle/>
          <a:p>
            <a:pPr marL="0" lvl="1" indent="0">
              <a:lnSpc>
                <a:spcPct val="100000"/>
              </a:lnSpc>
              <a:spcBef>
                <a:spcPts val="0"/>
              </a:spcBef>
              <a:spcAft>
                <a:spcPts val="0"/>
              </a:spcAft>
              <a:buNone/>
            </a:pPr>
            <a:r>
              <a:rPr lang="en-US" sz="3200" dirty="0">
                <a:solidFill>
                  <a:schemeClr val="tx1"/>
                </a:solidFill>
              </a:rPr>
              <a:t>For those encountering victims of trafficking through the justice system, remember that the dynamics of control and coercion may affect their ability to use legal system resources effectively. </a:t>
            </a:r>
          </a:p>
          <a:p>
            <a:pPr marL="0" lvl="1" indent="0">
              <a:lnSpc>
                <a:spcPct val="100000"/>
              </a:lnSpc>
              <a:spcBef>
                <a:spcPts val="0"/>
              </a:spcBef>
              <a:spcAft>
                <a:spcPts val="0"/>
              </a:spcAft>
              <a:buNone/>
            </a:pPr>
            <a:endParaRPr lang="en-US" sz="3200" dirty="0">
              <a:solidFill>
                <a:schemeClr val="tx1"/>
              </a:solidFill>
            </a:endParaRPr>
          </a:p>
          <a:p>
            <a:pPr marL="0" lvl="1" indent="0">
              <a:lnSpc>
                <a:spcPct val="100000"/>
              </a:lnSpc>
              <a:spcBef>
                <a:spcPts val="0"/>
              </a:spcBef>
              <a:spcAft>
                <a:spcPts val="0"/>
              </a:spcAft>
              <a:buNone/>
            </a:pPr>
            <a:r>
              <a:rPr lang="en-US" sz="3200" dirty="0">
                <a:solidFill>
                  <a:schemeClr val="tx1"/>
                </a:solidFill>
              </a:rPr>
              <a:t>Sex trafficking and domestic violence can include isolation, economic abuse, and </a:t>
            </a:r>
            <a:r>
              <a:rPr lang="en-US" sz="3200" dirty="0" smtClean="0">
                <a:solidFill>
                  <a:schemeClr val="tx1"/>
                </a:solidFill>
              </a:rPr>
              <a:t>gaslighting </a:t>
            </a:r>
            <a:r>
              <a:rPr lang="en-US" sz="3200" dirty="0">
                <a:solidFill>
                  <a:schemeClr val="tx1"/>
                </a:solidFill>
              </a:rPr>
              <a:t>so the victim feels responsible for the violence.</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2  </a:t>
            </a:r>
            <a:r>
              <a:rPr kumimoji="0" lang="en-US" sz="1800" b="0" i="0" u="none" strike="noStrike" kern="1200" cap="none" spc="0" normalizeH="0" noProof="0" dirty="0">
                <a:ln>
                  <a:solidFill>
                    <a:schemeClr val="bg1"/>
                  </a:solidFill>
                </a:ln>
                <a:solidFill>
                  <a:srgbClr val="FFFFFF"/>
                </a:solidFill>
                <a:effectLst/>
                <a:uLnTx/>
                <a:uFillTx/>
              </a:rPr>
              <a:t>|                                        Tribal Law and Policy Institute  |  43 </a:t>
            </a:r>
          </a:p>
        </p:txBody>
      </p:sp>
    </p:spTree>
    <p:extLst>
      <p:ext uri="{BB962C8B-B14F-4D97-AF65-F5344CB8AC3E}">
        <p14:creationId xmlns:p14="http://schemas.microsoft.com/office/powerpoint/2010/main" val="2636298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1197864" y="1845734"/>
            <a:ext cx="9927336" cy="4114800"/>
          </a:xfrm>
        </p:spPr>
        <p:txBody>
          <a:bodyPr anchor="t">
            <a:normAutofit/>
          </a:bodyPr>
          <a:lstStyle/>
          <a:p>
            <a:pPr marL="0" lvl="1" indent="0">
              <a:lnSpc>
                <a:spcPct val="100000"/>
              </a:lnSpc>
              <a:buNone/>
            </a:pPr>
            <a:r>
              <a:rPr lang="en-US" sz="4000" dirty="0">
                <a:solidFill>
                  <a:schemeClr val="tx1"/>
                </a:solidFill>
              </a:rPr>
              <a:t>As you think about correlations to domestic violence, think about the trafficker’s motives.   </a:t>
            </a:r>
          </a:p>
          <a:p>
            <a:pPr marL="0" lvl="1" indent="0" algn="ctr">
              <a:lnSpc>
                <a:spcPct val="100000"/>
              </a:lnSpc>
              <a:buNone/>
            </a:pPr>
            <a:endParaRPr lang="en-US" sz="4000" b="1" dirty="0">
              <a:solidFill>
                <a:schemeClr val="tx1"/>
              </a:solidFill>
            </a:endParaRPr>
          </a:p>
          <a:p>
            <a:pPr marL="0" lvl="1" indent="0" algn="ctr">
              <a:lnSpc>
                <a:spcPct val="100000"/>
              </a:lnSpc>
              <a:buNone/>
            </a:pPr>
            <a:r>
              <a:rPr lang="en-US" sz="4800" i="1" dirty="0">
                <a:solidFill>
                  <a:srgbClr val="7030A0"/>
                </a:solidFill>
              </a:rPr>
              <a:t>What are their motives?  </a:t>
            </a:r>
          </a:p>
          <a:p>
            <a:pPr marL="0" lvl="1" indent="0" algn="ctr">
              <a:lnSpc>
                <a:spcPct val="100000"/>
              </a:lnSpc>
              <a:buNone/>
            </a:pPr>
            <a:r>
              <a:rPr lang="en-US" sz="4800" i="1" dirty="0">
                <a:solidFill>
                  <a:srgbClr val="7030A0"/>
                </a:solidFill>
              </a:rPr>
              <a:t>Why are they doing this? </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5F2E5642-A8C4-4CC6-AD59-690F7AE25097}"/>
              </a:ext>
            </a:extLst>
          </p:cNvPr>
          <p:cNvSpPr>
            <a:spLocks noGrp="1"/>
          </p:cNvSpPr>
          <p:nvPr>
            <p:ph type="title"/>
          </p:nvPr>
        </p:nvSpPr>
        <p:spPr>
          <a:xfrm>
            <a:off x="1066800" y="286605"/>
            <a:ext cx="10058400" cy="1450757"/>
          </a:xfrm>
        </p:spPr>
        <p:txBody>
          <a:bodyPr/>
          <a:lstStyle/>
          <a:p>
            <a:pPr algn="ctr"/>
            <a:r>
              <a:rPr lang="en-US" b="1" dirty="0">
                <a:solidFill>
                  <a:schemeClr val="tx1"/>
                </a:solidFill>
              </a:rPr>
              <a:t>Correlations to Domestic Violence</a:t>
            </a: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2  </a:t>
            </a:r>
            <a:r>
              <a:rPr kumimoji="0" lang="en-US" sz="1800" b="0" i="0" u="none" strike="noStrike" kern="1200" cap="none" spc="0" normalizeH="0" noProof="0" dirty="0">
                <a:ln>
                  <a:solidFill>
                    <a:schemeClr val="bg1"/>
                  </a:solidFill>
                </a:ln>
                <a:solidFill>
                  <a:srgbClr val="FFFFFF"/>
                </a:solidFill>
                <a:effectLst/>
                <a:uLnTx/>
                <a:uFillTx/>
              </a:rPr>
              <a:t>|                                        Tribal Law and Policy Institute  |  44 </a:t>
            </a:r>
          </a:p>
        </p:txBody>
      </p:sp>
    </p:spTree>
    <p:extLst>
      <p:ext uri="{BB962C8B-B14F-4D97-AF65-F5344CB8AC3E}">
        <p14:creationId xmlns:p14="http://schemas.microsoft.com/office/powerpoint/2010/main" val="5892887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4"/>
          <p:cNvSpPr>
            <a:spLocks noGrp="1"/>
          </p:cNvSpPr>
          <p:nvPr>
            <p:ph type="ftr" sz="quarter" idx="11"/>
          </p:nvPr>
        </p:nvSpPr>
        <p:spPr>
          <a:xfrm>
            <a:off x="0" y="6355080"/>
            <a:ext cx="12192000" cy="502919"/>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2  </a:t>
            </a:r>
            <a:r>
              <a:rPr kumimoji="0" lang="en-US" sz="1800" b="0" i="0" u="none" strike="noStrike" kern="1200" cap="none" spc="0" normalizeH="0" noProof="0" dirty="0">
                <a:ln>
                  <a:solidFill>
                    <a:schemeClr val="bg1"/>
                  </a:solidFill>
                </a:ln>
                <a:solidFill>
                  <a:srgbClr val="FFFFFF"/>
                </a:solidFill>
                <a:effectLst/>
                <a:uLnTx/>
                <a:uFillTx/>
              </a:rPr>
              <a:t>|                                        Tribal Law and Policy Institute  |  45 </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3" name="Content Placeholder 2">
            <a:extLst>
              <a:ext uri="{FF2B5EF4-FFF2-40B4-BE49-F238E27FC236}">
                <a16:creationId xmlns:a16="http://schemas.microsoft.com/office/drawing/2014/main" id="{6D8426F6-B373-4D4E-B8CB-93D5BC20BFB8}"/>
              </a:ext>
            </a:extLst>
          </p:cNvPr>
          <p:cNvPicPr>
            <a:picLocks noGrp="1" noChangeAspect="1"/>
          </p:cNvPicPr>
          <p:nvPr>
            <p:ph idx="4294967295"/>
          </p:nvPr>
        </p:nvPicPr>
        <p:blipFill>
          <a:blip r:embed="rId4"/>
          <a:stretch>
            <a:fillRect/>
          </a:stretch>
        </p:blipFill>
        <p:spPr>
          <a:xfrm>
            <a:off x="27432" y="23813"/>
            <a:ext cx="6554788" cy="6076950"/>
          </a:xfrm>
          <a:prstGeom prst="rect">
            <a:avLst/>
          </a:prstGeom>
          <a:noFill/>
          <a:ln>
            <a:noFill/>
          </a:ln>
        </p:spPr>
      </p:pic>
      <p:sp>
        <p:nvSpPr>
          <p:cNvPr id="2" name="TextBox 1"/>
          <p:cNvSpPr txBox="1"/>
          <p:nvPr/>
        </p:nvSpPr>
        <p:spPr>
          <a:xfrm>
            <a:off x="6873524" y="909748"/>
            <a:ext cx="4891756" cy="3970318"/>
          </a:xfrm>
          <a:prstGeom prst="rect">
            <a:avLst/>
          </a:prstGeom>
          <a:noFill/>
        </p:spPr>
        <p:txBody>
          <a:bodyPr wrap="square" rtlCol="0">
            <a:spAutoFit/>
          </a:bodyPr>
          <a:lstStyle/>
          <a:p>
            <a:r>
              <a:rPr lang="en-US" b="1" dirty="0"/>
              <a:t>This wheel was adapted from the Domestic Abuse Intervention Project’s Duluth Model Power and Control Wheel, available at</a:t>
            </a:r>
            <a:r>
              <a:rPr lang="en-US" dirty="0"/>
              <a:t> </a:t>
            </a:r>
            <a:r>
              <a:rPr lang="en-US" u="sng" dirty="0">
                <a:solidFill>
                  <a:srgbClr val="7030A0"/>
                </a:solidFill>
              </a:rPr>
              <a:t>www.theduluthmodel.org.</a:t>
            </a:r>
            <a:r>
              <a:rPr lang="en-US" dirty="0">
                <a:solidFill>
                  <a:srgbClr val="7030A0"/>
                </a:solidFill>
              </a:rPr>
              <a:t>  </a:t>
            </a:r>
            <a:endParaRPr lang="en-US" dirty="0" smtClean="0">
              <a:solidFill>
                <a:srgbClr val="7030A0"/>
              </a:solidFill>
            </a:endParaRPr>
          </a:p>
          <a:p>
            <a:endParaRPr lang="en-US" dirty="0"/>
          </a:p>
          <a:p>
            <a:r>
              <a:rPr lang="en-US" b="1" dirty="0"/>
              <a:t>Polaris Project | P.O. Box 53315, Washington, DC 20009 | Tel: 202.745.1001 | Info@PolarisProject.org | </a:t>
            </a:r>
            <a:endParaRPr lang="en-US" b="1" dirty="0" smtClean="0"/>
          </a:p>
          <a:p>
            <a:endParaRPr lang="en-US" b="1" u="sng" dirty="0">
              <a:hlinkClick r:id="rId5"/>
            </a:endParaRPr>
          </a:p>
          <a:p>
            <a:r>
              <a:rPr lang="en-US" u="sng" dirty="0" smtClean="0">
                <a:solidFill>
                  <a:srgbClr val="7030A0"/>
                </a:solidFill>
              </a:rPr>
              <a:t>https</a:t>
            </a:r>
            <a:r>
              <a:rPr lang="en-US" u="sng" dirty="0">
                <a:solidFill>
                  <a:srgbClr val="7030A0"/>
                </a:solidFill>
              </a:rPr>
              <a:t>://</a:t>
            </a:r>
            <a:r>
              <a:rPr lang="en-US" u="sng" dirty="0" smtClean="0">
                <a:solidFill>
                  <a:srgbClr val="7030A0"/>
                </a:solidFill>
              </a:rPr>
              <a:t>humantraffickinghotline.org/resources/human-trafficking-power-and-control-wheel</a:t>
            </a:r>
          </a:p>
          <a:p>
            <a:endParaRPr lang="en-US" dirty="0"/>
          </a:p>
          <a:p>
            <a:r>
              <a:rPr lang="en-US" b="1" dirty="0"/>
              <a:t>© Copyright Polaris Project, 2010. All Rights Reserved.</a:t>
            </a:r>
            <a:r>
              <a:rPr lang="en-US" dirty="0"/>
              <a:t>  </a:t>
            </a:r>
          </a:p>
        </p:txBody>
      </p:sp>
    </p:spTree>
    <p:extLst>
      <p:ext uri="{BB962C8B-B14F-4D97-AF65-F5344CB8AC3E}">
        <p14:creationId xmlns:p14="http://schemas.microsoft.com/office/powerpoint/2010/main" val="42072291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4"/>
          <p:cNvSpPr>
            <a:spLocks noGrp="1"/>
          </p:cNvSpPr>
          <p:nvPr>
            <p:ph type="ftr" sz="quarter" idx="11"/>
          </p:nvPr>
        </p:nvSpPr>
        <p:spPr>
          <a:xfrm>
            <a:off x="0" y="6345937"/>
            <a:ext cx="12192000" cy="512064"/>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2  </a:t>
            </a:r>
            <a:r>
              <a:rPr kumimoji="0" lang="en-US" sz="1800" b="0" i="0" u="none" strike="noStrike" kern="1200" cap="none" spc="0" normalizeH="0" noProof="0" dirty="0">
                <a:ln>
                  <a:solidFill>
                    <a:schemeClr val="bg1"/>
                  </a:solidFill>
                </a:ln>
                <a:solidFill>
                  <a:srgbClr val="FFFFFF"/>
                </a:solidFill>
                <a:effectLst/>
                <a:uLnTx/>
                <a:uFillTx/>
              </a:rPr>
              <a:t>|                                        Tribal Law and Policy Institute  |  46 </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3" name="Content Placeholder 2">
            <a:extLst>
              <a:ext uri="{FF2B5EF4-FFF2-40B4-BE49-F238E27FC236}">
                <a16:creationId xmlns:a16="http://schemas.microsoft.com/office/drawing/2014/main" id="{6D8426F6-B373-4D4E-B8CB-93D5BC20BFB8}"/>
              </a:ext>
            </a:extLst>
          </p:cNvPr>
          <p:cNvPicPr>
            <a:picLocks noGrp="1" noChangeAspect="1"/>
          </p:cNvPicPr>
          <p:nvPr>
            <p:ph idx="4294967295"/>
          </p:nvPr>
        </p:nvPicPr>
        <p:blipFill>
          <a:blip r:embed="rId4"/>
          <a:stretch>
            <a:fillRect/>
          </a:stretch>
        </p:blipFill>
        <p:spPr>
          <a:xfrm>
            <a:off x="109728" y="187325"/>
            <a:ext cx="6076950" cy="6078538"/>
          </a:xfrm>
          <a:prstGeom prst="rect">
            <a:avLst/>
          </a:prstGeom>
          <a:solidFill>
            <a:schemeClr val="bg1"/>
          </a:solidFill>
          <a:ln>
            <a:noFill/>
          </a:ln>
        </p:spPr>
      </p:pic>
      <p:sp>
        <p:nvSpPr>
          <p:cNvPr id="9" name="TextBox 8"/>
          <p:cNvSpPr txBox="1"/>
          <p:nvPr/>
        </p:nvSpPr>
        <p:spPr>
          <a:xfrm>
            <a:off x="6873524" y="1925410"/>
            <a:ext cx="4891756" cy="2031325"/>
          </a:xfrm>
          <a:prstGeom prst="rect">
            <a:avLst/>
          </a:prstGeom>
          <a:noFill/>
        </p:spPr>
        <p:txBody>
          <a:bodyPr wrap="square" rtlCol="0">
            <a:spAutoFit/>
          </a:bodyPr>
          <a:lstStyle/>
          <a:p>
            <a:r>
              <a:rPr lang="en-US" b="1" dirty="0"/>
              <a:t>DOMESTIC ABUSE INTERVENTION PROGRAMS</a:t>
            </a:r>
          </a:p>
          <a:p>
            <a:r>
              <a:rPr lang="en-US" b="1" dirty="0"/>
              <a:t>202 East Superior Street</a:t>
            </a:r>
          </a:p>
          <a:p>
            <a:r>
              <a:rPr lang="en-US" b="1" dirty="0"/>
              <a:t>Duluth, Minnesota 55802</a:t>
            </a:r>
          </a:p>
          <a:p>
            <a:r>
              <a:rPr lang="en-US" b="1" dirty="0" smtClean="0"/>
              <a:t>218-722-2781</a:t>
            </a:r>
          </a:p>
          <a:p>
            <a:endParaRPr lang="en-US" b="1" dirty="0"/>
          </a:p>
          <a:p>
            <a:r>
              <a:rPr lang="en-US" b="1" dirty="0"/>
              <a:t>Available at </a:t>
            </a:r>
            <a:r>
              <a:rPr lang="en-US" b="1" u="sng" dirty="0"/>
              <a:t>www.theduluthmodel.org</a:t>
            </a:r>
            <a:r>
              <a:rPr lang="en-US" dirty="0"/>
              <a:t> </a:t>
            </a:r>
          </a:p>
          <a:p>
            <a:r>
              <a:rPr lang="en-US" dirty="0"/>
              <a:t> </a:t>
            </a:r>
          </a:p>
        </p:txBody>
      </p:sp>
    </p:spTree>
    <p:extLst>
      <p:ext uri="{BB962C8B-B14F-4D97-AF65-F5344CB8AC3E}">
        <p14:creationId xmlns:p14="http://schemas.microsoft.com/office/powerpoint/2010/main" val="2065571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541367"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a:solidFill>
                  <a:schemeClr val="tx1"/>
                </a:solidFill>
              </a:rPr>
              <a:t>Sex Trafficking Red Flags</a:t>
            </a:r>
          </a:p>
        </p:txBody>
      </p:sp>
      <p:sp>
        <p:nvSpPr>
          <p:cNvPr id="4" name="Content Placeholder 3"/>
          <p:cNvSpPr>
            <a:spLocks noGrp="1"/>
          </p:cNvSpPr>
          <p:nvPr>
            <p:ph idx="1"/>
          </p:nvPr>
        </p:nvSpPr>
        <p:spPr>
          <a:xfrm>
            <a:off x="1197864" y="1845734"/>
            <a:ext cx="9927336" cy="4114800"/>
          </a:xfrm>
        </p:spPr>
        <p:txBody>
          <a:bodyPr numCol="1" spcCol="228600" anchor="t">
            <a:normAutofit fontScale="85000" lnSpcReduction="10000"/>
          </a:bodyPr>
          <a:lstStyle/>
          <a:p>
            <a:pPr marL="228600" lvl="1" indent="-228600">
              <a:lnSpc>
                <a:spcPct val="120000"/>
              </a:lnSpc>
              <a:spcBef>
                <a:spcPts val="0"/>
              </a:spcBef>
              <a:spcAft>
                <a:spcPts val="0"/>
              </a:spcAft>
              <a:buClr>
                <a:srgbClr val="7030A0"/>
              </a:buClr>
              <a:buFont typeface="Arial" panose="020B0604020202020204" pitchFamily="34" charset="0"/>
              <a:buChar char="•"/>
            </a:pPr>
            <a:r>
              <a:rPr lang="en-US" sz="3200" dirty="0">
                <a:solidFill>
                  <a:schemeClr val="tx1"/>
                </a:solidFill>
              </a:rPr>
              <a:t>Fearful, extremely intimidated while speaking to others;</a:t>
            </a:r>
          </a:p>
          <a:p>
            <a:pPr marL="228600" lvl="1" indent="-228600">
              <a:lnSpc>
                <a:spcPct val="120000"/>
              </a:lnSpc>
              <a:spcBef>
                <a:spcPts val="0"/>
              </a:spcBef>
              <a:spcAft>
                <a:spcPts val="0"/>
              </a:spcAft>
              <a:buClr>
                <a:srgbClr val="7030A0"/>
              </a:buClr>
              <a:buFont typeface="Arial" panose="020B0604020202020204" pitchFamily="34" charset="0"/>
              <a:buChar char="•"/>
            </a:pPr>
            <a:r>
              <a:rPr lang="en-US" sz="3200" dirty="0">
                <a:solidFill>
                  <a:schemeClr val="tx1"/>
                </a:solidFill>
              </a:rPr>
              <a:t>Inability or unwillingness to make eye contact;</a:t>
            </a:r>
          </a:p>
          <a:p>
            <a:pPr marL="228600" lvl="1" indent="-228600">
              <a:lnSpc>
                <a:spcPct val="120000"/>
              </a:lnSpc>
              <a:spcBef>
                <a:spcPts val="0"/>
              </a:spcBef>
              <a:spcAft>
                <a:spcPts val="0"/>
              </a:spcAft>
              <a:buClr>
                <a:srgbClr val="7030A0"/>
              </a:buClr>
              <a:buFont typeface="Arial" panose="020B0604020202020204" pitchFamily="34" charset="0"/>
              <a:buChar char="•"/>
            </a:pPr>
            <a:r>
              <a:rPr lang="en-US" sz="3200" dirty="0">
                <a:solidFill>
                  <a:schemeClr val="tx1"/>
                </a:solidFill>
              </a:rPr>
              <a:t>Physically malnourished;</a:t>
            </a:r>
          </a:p>
          <a:p>
            <a:pPr marL="228600" lvl="1" indent="-228600">
              <a:lnSpc>
                <a:spcPct val="120000"/>
              </a:lnSpc>
              <a:spcBef>
                <a:spcPts val="0"/>
              </a:spcBef>
              <a:spcAft>
                <a:spcPts val="0"/>
              </a:spcAft>
              <a:buClr>
                <a:srgbClr val="7030A0"/>
              </a:buClr>
              <a:buFont typeface="Arial" panose="020B0604020202020204" pitchFamily="34" charset="0"/>
              <a:buChar char="•"/>
            </a:pPr>
            <a:r>
              <a:rPr lang="en-US" sz="3200" dirty="0">
                <a:solidFill>
                  <a:schemeClr val="tx1"/>
                </a:solidFill>
              </a:rPr>
              <a:t>Signs of abuse, torture, or injury;</a:t>
            </a:r>
          </a:p>
          <a:p>
            <a:pPr marL="228600" lvl="1" indent="-228600">
              <a:lnSpc>
                <a:spcPct val="120000"/>
              </a:lnSpc>
              <a:spcBef>
                <a:spcPts val="0"/>
              </a:spcBef>
              <a:spcAft>
                <a:spcPts val="0"/>
              </a:spcAft>
              <a:buClr>
                <a:srgbClr val="7030A0"/>
              </a:buClr>
              <a:buFont typeface="Arial" panose="020B0604020202020204" pitchFamily="34" charset="0"/>
              <a:buChar char="•"/>
            </a:pPr>
            <a:r>
              <a:rPr lang="en-US" sz="3200" dirty="0">
                <a:solidFill>
                  <a:schemeClr val="tx1"/>
                </a:solidFill>
              </a:rPr>
              <a:t>Tattoos, burns, brands to indicate ownership;</a:t>
            </a:r>
          </a:p>
          <a:p>
            <a:pPr marL="228600" lvl="1" indent="-228600">
              <a:lnSpc>
                <a:spcPct val="120000"/>
              </a:lnSpc>
              <a:spcBef>
                <a:spcPts val="0"/>
              </a:spcBef>
              <a:spcAft>
                <a:spcPts val="0"/>
              </a:spcAft>
              <a:buClr>
                <a:srgbClr val="7030A0"/>
              </a:buClr>
              <a:buFont typeface="Arial" panose="020B0604020202020204" pitchFamily="34" charset="0"/>
              <a:buChar char="•"/>
            </a:pPr>
            <a:r>
              <a:rPr lang="en-US" sz="3200" dirty="0">
                <a:solidFill>
                  <a:schemeClr val="tx1"/>
                </a:solidFill>
              </a:rPr>
              <a:t>Signs of substance abuse/addiction</a:t>
            </a:r>
            <a:r>
              <a:rPr lang="en-US" sz="3200" dirty="0">
                <a:solidFill>
                  <a:schemeClr val="tx1"/>
                </a:solidFill>
                <a:sym typeface="Symbol"/>
              </a:rPr>
              <a:t></a:t>
            </a:r>
            <a:r>
              <a:rPr lang="en-US" sz="3200" dirty="0">
                <a:solidFill>
                  <a:schemeClr val="tx1"/>
                </a:solidFill>
              </a:rPr>
              <a:t>tracks, lethargic, incoherent;</a:t>
            </a:r>
          </a:p>
          <a:p>
            <a:pPr marL="228600" lvl="1" indent="-228600">
              <a:lnSpc>
                <a:spcPct val="120000"/>
              </a:lnSpc>
              <a:spcBef>
                <a:spcPts val="0"/>
              </a:spcBef>
              <a:spcAft>
                <a:spcPts val="0"/>
              </a:spcAft>
              <a:buClr>
                <a:srgbClr val="7030A0"/>
              </a:buClr>
              <a:buFont typeface="Arial" panose="020B0604020202020204" pitchFamily="34" charset="0"/>
              <a:buChar char="•"/>
            </a:pPr>
            <a:r>
              <a:rPr lang="en-US" sz="3200" dirty="0">
                <a:solidFill>
                  <a:schemeClr val="tx1"/>
                </a:solidFill>
              </a:rPr>
              <a:t>Clothing inappropriate for climate;</a:t>
            </a:r>
          </a:p>
          <a:p>
            <a:pPr marL="228600" lvl="1" indent="-228600">
              <a:lnSpc>
                <a:spcPct val="120000"/>
              </a:lnSpc>
              <a:spcBef>
                <a:spcPts val="0"/>
              </a:spcBef>
              <a:spcAft>
                <a:spcPts val="0"/>
              </a:spcAft>
              <a:buClr>
                <a:srgbClr val="7030A0"/>
              </a:buClr>
              <a:buFont typeface="Arial" panose="020B0604020202020204" pitchFamily="34" charset="0"/>
              <a:buChar char="•"/>
            </a:pPr>
            <a:r>
              <a:rPr lang="en-US" sz="3200" dirty="0">
                <a:solidFill>
                  <a:schemeClr val="tx1"/>
                </a:solidFill>
              </a:rPr>
              <a:t>Personal hygiene unkempt, not being allowed to shower or bathe;</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2  </a:t>
            </a:r>
            <a:r>
              <a:rPr kumimoji="0" lang="en-US" sz="1800" b="0" i="0" u="none" strike="noStrike" kern="1200" cap="none" spc="0" normalizeH="0" noProof="0" dirty="0">
                <a:ln>
                  <a:solidFill>
                    <a:schemeClr val="bg1"/>
                  </a:solidFill>
                </a:ln>
                <a:solidFill>
                  <a:srgbClr val="FFFFFF"/>
                </a:solidFill>
                <a:effectLst/>
                <a:uLnTx/>
                <a:uFillTx/>
              </a:rPr>
              <a:t>|                                        Tribal Law and Policy Institute  |  47 </a:t>
            </a:r>
          </a:p>
        </p:txBody>
      </p:sp>
    </p:spTree>
    <p:extLst>
      <p:ext uri="{BB962C8B-B14F-4D97-AF65-F5344CB8AC3E}">
        <p14:creationId xmlns:p14="http://schemas.microsoft.com/office/powerpoint/2010/main" val="30212110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a:solidFill>
                  <a:schemeClr val="tx1"/>
                </a:solidFill>
              </a:rPr>
              <a:t>Sex Trafficking Red Flags</a:t>
            </a:r>
          </a:p>
        </p:txBody>
      </p:sp>
      <p:sp>
        <p:nvSpPr>
          <p:cNvPr id="4" name="Content Placeholder 3"/>
          <p:cNvSpPr>
            <a:spLocks noGrp="1"/>
          </p:cNvSpPr>
          <p:nvPr>
            <p:ph idx="1"/>
          </p:nvPr>
        </p:nvSpPr>
        <p:spPr>
          <a:xfrm>
            <a:off x="1188720" y="1845734"/>
            <a:ext cx="9936480" cy="4114800"/>
          </a:xfrm>
        </p:spPr>
        <p:txBody>
          <a:bodyPr numCol="1" spcCol="228600" anchor="t">
            <a:normAutofit fontScale="92500" lnSpcReduction="10000"/>
          </a:bodyPr>
          <a:lstStyle/>
          <a:p>
            <a:pPr marL="228600" lvl="1" indent="-228600">
              <a:lnSpc>
                <a:spcPct val="120000"/>
              </a:lnSpc>
              <a:spcBef>
                <a:spcPts val="0"/>
              </a:spcBef>
              <a:spcAft>
                <a:spcPts val="0"/>
              </a:spcAft>
              <a:buClr>
                <a:srgbClr val="7030A0"/>
              </a:buClr>
              <a:buFont typeface="Arial" panose="020B0604020202020204" pitchFamily="34" charset="0"/>
              <a:buChar char="•"/>
            </a:pPr>
            <a:r>
              <a:rPr lang="en-US" sz="3200" dirty="0">
                <a:solidFill>
                  <a:schemeClr val="tx1"/>
                </a:solidFill>
              </a:rPr>
              <a:t>Receives a call or text that makes them want to leave immediately;</a:t>
            </a:r>
          </a:p>
          <a:p>
            <a:pPr marL="228600" lvl="1" indent="-228600">
              <a:lnSpc>
                <a:spcPct val="120000"/>
              </a:lnSpc>
              <a:spcBef>
                <a:spcPts val="0"/>
              </a:spcBef>
              <a:spcAft>
                <a:spcPts val="0"/>
              </a:spcAft>
              <a:buClr>
                <a:srgbClr val="7030A0"/>
              </a:buClr>
              <a:buFont typeface="Arial" panose="020B0604020202020204" pitchFamily="34" charset="0"/>
              <a:buChar char="•"/>
            </a:pPr>
            <a:r>
              <a:rPr lang="en-US" sz="3200" dirty="0">
                <a:solidFill>
                  <a:schemeClr val="tx1"/>
                </a:solidFill>
              </a:rPr>
              <a:t>Signs of external monitoring, lack of freedom; </a:t>
            </a:r>
          </a:p>
          <a:p>
            <a:pPr marL="228600" lvl="1" indent="-228600">
              <a:lnSpc>
                <a:spcPct val="120000"/>
              </a:lnSpc>
              <a:spcBef>
                <a:spcPts val="0"/>
              </a:spcBef>
              <a:spcAft>
                <a:spcPts val="0"/>
              </a:spcAft>
              <a:buClr>
                <a:srgbClr val="7030A0"/>
              </a:buClr>
              <a:buFont typeface="Arial" panose="020B0604020202020204" pitchFamily="34" charset="0"/>
              <a:buChar char="•"/>
            </a:pPr>
            <a:r>
              <a:rPr lang="en-US" sz="3200" dirty="0">
                <a:solidFill>
                  <a:schemeClr val="tx1"/>
                </a:solidFill>
              </a:rPr>
              <a:t>Scripted responses;</a:t>
            </a:r>
          </a:p>
          <a:p>
            <a:pPr marL="228600" lvl="1" indent="-228600">
              <a:lnSpc>
                <a:spcPct val="120000"/>
              </a:lnSpc>
              <a:spcBef>
                <a:spcPts val="0"/>
              </a:spcBef>
              <a:spcAft>
                <a:spcPts val="0"/>
              </a:spcAft>
              <a:buClr>
                <a:srgbClr val="7030A0"/>
              </a:buClr>
              <a:buFont typeface="Arial" panose="020B0604020202020204" pitchFamily="34" charset="0"/>
              <a:buChar char="•"/>
            </a:pPr>
            <a:r>
              <a:rPr lang="en-US" sz="3200" dirty="0">
                <a:solidFill>
                  <a:schemeClr val="tx1"/>
                </a:solidFill>
              </a:rPr>
              <a:t>Financial dependency;</a:t>
            </a:r>
          </a:p>
          <a:p>
            <a:pPr marL="228600" lvl="1" indent="-228600">
              <a:lnSpc>
                <a:spcPct val="120000"/>
              </a:lnSpc>
              <a:spcBef>
                <a:spcPts val="0"/>
              </a:spcBef>
              <a:spcAft>
                <a:spcPts val="0"/>
              </a:spcAft>
              <a:buClr>
                <a:srgbClr val="7030A0"/>
              </a:buClr>
              <a:buFont typeface="Arial" panose="020B0604020202020204" pitchFamily="34" charset="0"/>
              <a:buChar char="•"/>
            </a:pPr>
            <a:r>
              <a:rPr lang="en-US" sz="3200" dirty="0">
                <a:solidFill>
                  <a:schemeClr val="tx1"/>
                </a:solidFill>
              </a:rPr>
              <a:t>Communicates they are not in danger when similarly situated individuals might feel afraid; and</a:t>
            </a:r>
          </a:p>
          <a:p>
            <a:pPr marL="228600" lvl="1" indent="-228600">
              <a:lnSpc>
                <a:spcPct val="120000"/>
              </a:lnSpc>
              <a:spcBef>
                <a:spcPts val="0"/>
              </a:spcBef>
              <a:spcAft>
                <a:spcPts val="0"/>
              </a:spcAft>
              <a:buClr>
                <a:srgbClr val="7030A0"/>
              </a:buClr>
              <a:buFont typeface="Arial" panose="020B0604020202020204" pitchFamily="34" charset="0"/>
              <a:buChar char="•"/>
            </a:pPr>
            <a:r>
              <a:rPr lang="en-US" sz="3200" dirty="0">
                <a:solidFill>
                  <a:schemeClr val="tx1"/>
                </a:solidFill>
              </a:rPr>
              <a:t>Incomplete or contradictory victim disclosures.</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2  </a:t>
            </a:r>
            <a:r>
              <a:rPr kumimoji="0" lang="en-US" sz="1800" b="0" i="0" u="none" strike="noStrike" kern="1200" cap="none" spc="0" normalizeH="0" noProof="0" dirty="0">
                <a:ln>
                  <a:solidFill>
                    <a:schemeClr val="bg1"/>
                  </a:solidFill>
                </a:ln>
                <a:solidFill>
                  <a:srgbClr val="FFFFFF"/>
                </a:solidFill>
                <a:effectLst/>
                <a:uLnTx/>
                <a:uFillTx/>
              </a:rPr>
              <a:t>|                                        Tribal Law and Policy Institute  |  48 </a:t>
            </a:r>
          </a:p>
        </p:txBody>
      </p:sp>
    </p:spTree>
    <p:extLst>
      <p:ext uri="{BB962C8B-B14F-4D97-AF65-F5344CB8AC3E}">
        <p14:creationId xmlns:p14="http://schemas.microsoft.com/office/powerpoint/2010/main" val="31444761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942E42FA-A5AC-4BEE-A10C-A9CCECDF1F6C}"/>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5E98F6E-2133-427E-BF53-5BAD210F75A1}"/>
              </a:ext>
            </a:extLst>
          </p:cNvPr>
          <p:cNvSpPr>
            <a:spLocks noGrp="1"/>
          </p:cNvSpPr>
          <p:nvPr>
            <p:ph type="title"/>
          </p:nvPr>
        </p:nvSpPr>
        <p:spPr>
          <a:xfrm>
            <a:off x="1066800" y="286605"/>
            <a:ext cx="10058400" cy="1450757"/>
          </a:xfrm>
        </p:spPr>
        <p:txBody>
          <a:bodyPr/>
          <a:lstStyle/>
          <a:p>
            <a:pPr algn="ctr"/>
            <a:r>
              <a:rPr lang="en-US" b="1" dirty="0">
                <a:solidFill>
                  <a:schemeClr val="tx1"/>
                </a:solidFill>
              </a:rPr>
              <a:t>Red Flags in Adolescents</a:t>
            </a:r>
          </a:p>
        </p:txBody>
      </p:sp>
      <p:sp>
        <p:nvSpPr>
          <p:cNvPr id="3" name="Content Placeholder 2">
            <a:extLst>
              <a:ext uri="{FF2B5EF4-FFF2-40B4-BE49-F238E27FC236}">
                <a16:creationId xmlns:a16="http://schemas.microsoft.com/office/drawing/2014/main" id="{FD0955AB-0EFC-4D21-B596-4D89D798A6C9}"/>
              </a:ext>
            </a:extLst>
          </p:cNvPr>
          <p:cNvSpPr>
            <a:spLocks noGrp="1"/>
          </p:cNvSpPr>
          <p:nvPr>
            <p:ph idx="1"/>
          </p:nvPr>
        </p:nvSpPr>
        <p:spPr>
          <a:xfrm>
            <a:off x="1207008" y="1845734"/>
            <a:ext cx="9918192" cy="4114800"/>
          </a:xfrm>
        </p:spPr>
        <p:txBody>
          <a:bodyPr>
            <a:normAutofit fontScale="92500" lnSpcReduction="20000"/>
          </a:bodyPr>
          <a:lstStyle/>
          <a:p>
            <a:pPr marL="228600" indent="-228600">
              <a:lnSpc>
                <a:spcPct val="100000"/>
              </a:lnSpc>
              <a:spcBef>
                <a:spcPts val="0"/>
              </a:spcBef>
              <a:spcAft>
                <a:spcPts val="0"/>
              </a:spcAft>
              <a:buClr>
                <a:srgbClr val="7030A0"/>
              </a:buClr>
              <a:buFont typeface="Arial" panose="020B0604020202020204" pitchFamily="34" charset="0"/>
              <a:buChar char="•"/>
            </a:pPr>
            <a:r>
              <a:rPr lang="en-US" sz="2800" dirty="0">
                <a:solidFill>
                  <a:schemeClr val="tx1"/>
                </a:solidFill>
              </a:rPr>
              <a:t>Cut ties with usual friends;</a:t>
            </a:r>
          </a:p>
          <a:p>
            <a:pPr marL="228600" indent="-228600">
              <a:lnSpc>
                <a:spcPct val="100000"/>
              </a:lnSpc>
              <a:spcBef>
                <a:spcPts val="0"/>
              </a:spcBef>
              <a:spcAft>
                <a:spcPts val="0"/>
              </a:spcAft>
              <a:buClr>
                <a:srgbClr val="7030A0"/>
              </a:buClr>
              <a:buFont typeface="Arial" panose="020B0604020202020204" pitchFamily="34" charset="0"/>
              <a:buChar char="•"/>
            </a:pPr>
            <a:r>
              <a:rPr lang="en-US" sz="2800" dirty="0">
                <a:solidFill>
                  <a:schemeClr val="tx1"/>
                </a:solidFill>
              </a:rPr>
              <a:t>Involved in a subordinate relationship with an older “friend”;</a:t>
            </a:r>
          </a:p>
          <a:p>
            <a:pPr marL="228600" indent="-228600">
              <a:lnSpc>
                <a:spcPct val="100000"/>
              </a:lnSpc>
              <a:spcBef>
                <a:spcPts val="0"/>
              </a:spcBef>
              <a:spcAft>
                <a:spcPts val="0"/>
              </a:spcAft>
              <a:buClr>
                <a:srgbClr val="7030A0"/>
              </a:buClr>
              <a:buFont typeface="Arial" panose="020B0604020202020204" pitchFamily="34" charset="0"/>
              <a:buChar char="•"/>
            </a:pPr>
            <a:r>
              <a:rPr lang="en-US" sz="2800" dirty="0">
                <a:solidFill>
                  <a:schemeClr val="tx1"/>
                </a:solidFill>
              </a:rPr>
              <a:t>School performance/attendance has dramatically diminished;</a:t>
            </a:r>
          </a:p>
          <a:p>
            <a:pPr marL="228600" indent="-228600">
              <a:lnSpc>
                <a:spcPct val="100000"/>
              </a:lnSpc>
              <a:spcBef>
                <a:spcPts val="0"/>
              </a:spcBef>
              <a:spcAft>
                <a:spcPts val="0"/>
              </a:spcAft>
              <a:buClr>
                <a:srgbClr val="7030A0"/>
              </a:buClr>
              <a:buFont typeface="Arial" panose="020B0604020202020204" pitchFamily="34" charset="0"/>
              <a:buChar char="•"/>
            </a:pPr>
            <a:r>
              <a:rPr lang="en-US" sz="2800" dirty="0">
                <a:solidFill>
                  <a:schemeClr val="tx1"/>
                </a:solidFill>
              </a:rPr>
              <a:t>Picked up/dropped off by a much older, unrelated person they described as their boyfriend/girlfriend or “friend”;</a:t>
            </a:r>
          </a:p>
          <a:p>
            <a:pPr marL="228600" indent="-228600">
              <a:lnSpc>
                <a:spcPct val="100000"/>
              </a:lnSpc>
              <a:spcBef>
                <a:spcPts val="0"/>
              </a:spcBef>
              <a:spcAft>
                <a:spcPts val="0"/>
              </a:spcAft>
              <a:buClr>
                <a:srgbClr val="7030A0"/>
              </a:buClr>
              <a:buFont typeface="Arial" panose="020B0604020202020204" pitchFamily="34" charset="0"/>
              <a:buChar char="•"/>
            </a:pPr>
            <a:r>
              <a:rPr lang="en-US" sz="2800" dirty="0">
                <a:solidFill>
                  <a:schemeClr val="tx1"/>
                </a:solidFill>
              </a:rPr>
              <a:t>Refers to sexual situations that are beyond their developmental age;</a:t>
            </a:r>
          </a:p>
          <a:p>
            <a:pPr marL="228600" indent="-228600">
              <a:lnSpc>
                <a:spcPct val="100000"/>
              </a:lnSpc>
              <a:spcBef>
                <a:spcPts val="0"/>
              </a:spcBef>
              <a:spcAft>
                <a:spcPts val="0"/>
              </a:spcAft>
              <a:buClr>
                <a:srgbClr val="7030A0"/>
              </a:buClr>
              <a:buFont typeface="Arial" panose="020B0604020202020204" pitchFamily="34" charset="0"/>
              <a:buChar char="•"/>
            </a:pPr>
            <a:r>
              <a:rPr lang="en-US" sz="2800" dirty="0">
                <a:solidFill>
                  <a:schemeClr val="tx1"/>
                </a:solidFill>
              </a:rPr>
              <a:t>Accompanied by someone who monitors who they talk to and what they say;</a:t>
            </a:r>
          </a:p>
          <a:p>
            <a:pPr marL="228600" indent="-228600">
              <a:lnSpc>
                <a:spcPct val="100000"/>
              </a:lnSpc>
              <a:spcBef>
                <a:spcPts val="0"/>
              </a:spcBef>
              <a:spcAft>
                <a:spcPts val="0"/>
              </a:spcAft>
              <a:buClr>
                <a:srgbClr val="7030A0"/>
              </a:buClr>
              <a:buFont typeface="Arial" panose="020B0604020202020204" pitchFamily="34" charset="0"/>
              <a:buChar char="•"/>
            </a:pPr>
            <a:r>
              <a:rPr lang="en-US" sz="2800" dirty="0">
                <a:solidFill>
                  <a:schemeClr val="tx1"/>
                </a:solidFill>
              </a:rPr>
              <a:t>Has clothing, jewelry, new hair/makeup, and electronics that they have no income to pay for;</a:t>
            </a:r>
          </a:p>
          <a:p>
            <a:pPr marL="228600" indent="-228600">
              <a:lnSpc>
                <a:spcPct val="100000"/>
              </a:lnSpc>
              <a:spcBef>
                <a:spcPts val="0"/>
              </a:spcBef>
              <a:spcAft>
                <a:spcPts val="0"/>
              </a:spcAft>
              <a:buClr>
                <a:srgbClr val="7030A0"/>
              </a:buClr>
              <a:buFont typeface="Arial" panose="020B0604020202020204" pitchFamily="34" charset="0"/>
              <a:buChar char="•"/>
            </a:pPr>
            <a:r>
              <a:rPr lang="en-US" sz="2800" dirty="0">
                <a:solidFill>
                  <a:schemeClr val="tx1"/>
                </a:solidFill>
              </a:rPr>
              <a:t>Complains that someone is “taking all my money”; and</a:t>
            </a:r>
          </a:p>
          <a:p>
            <a:pPr marL="228600" indent="-228600">
              <a:lnSpc>
                <a:spcPct val="100000"/>
              </a:lnSpc>
              <a:spcBef>
                <a:spcPts val="0"/>
              </a:spcBef>
              <a:spcAft>
                <a:spcPts val="0"/>
              </a:spcAft>
              <a:buClr>
                <a:srgbClr val="7030A0"/>
              </a:buClr>
              <a:buFont typeface="Arial" panose="020B0604020202020204" pitchFamily="34" charset="0"/>
              <a:buChar char="•"/>
            </a:pPr>
            <a:r>
              <a:rPr lang="en-US" sz="2800" dirty="0">
                <a:solidFill>
                  <a:schemeClr val="tx1"/>
                </a:solidFill>
              </a:rPr>
              <a:t>May appear in denial and put on a brave face.</a:t>
            </a:r>
          </a:p>
        </p:txBody>
      </p:sp>
      <p:sp>
        <p:nvSpPr>
          <p:cNvPr id="9" name="Slide Number Placeholder 5">
            <a:extLst>
              <a:ext uri="{FF2B5EF4-FFF2-40B4-BE49-F238E27FC236}">
                <a16:creationId xmlns:a16="http://schemas.microsoft.com/office/drawing/2014/main" id="{E4200FA7-9884-4ECD-BC93-639EFAD7DE2A}"/>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2  </a:t>
            </a:r>
            <a:r>
              <a:rPr kumimoji="0" lang="en-US" sz="1800" b="0" i="0" u="none" strike="noStrike" kern="1200" cap="none" spc="0" normalizeH="0" noProof="0" dirty="0">
                <a:ln>
                  <a:solidFill>
                    <a:schemeClr val="bg1"/>
                  </a:solidFill>
                </a:ln>
                <a:solidFill>
                  <a:srgbClr val="FFFFFF"/>
                </a:solidFill>
                <a:effectLst/>
                <a:uLnTx/>
                <a:uFillTx/>
              </a:rPr>
              <a:t>|                                        Tribal Law and Policy Institute  |  49 </a:t>
            </a:r>
          </a:p>
        </p:txBody>
      </p:sp>
    </p:spTree>
    <p:extLst>
      <p:ext uri="{BB962C8B-B14F-4D97-AF65-F5344CB8AC3E}">
        <p14:creationId xmlns:p14="http://schemas.microsoft.com/office/powerpoint/2010/main" val="1975226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normAutofit/>
          </a:bodyPr>
          <a:lstStyle/>
          <a:p>
            <a:r>
              <a:rPr lang="en-US" sz="4400" i="1" dirty="0">
                <a:solidFill>
                  <a:srgbClr val="7030A0"/>
                </a:solidFill>
              </a:rPr>
              <a:t>What are one to two expectations that you have for this training ? </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5F165FAA-C304-46A4-A335-74C7EDC34709}"/>
              </a:ext>
            </a:extLst>
          </p:cNvPr>
          <p:cNvSpPr txBox="1">
            <a:spLocks/>
          </p:cNvSpPr>
          <p:nvPr/>
        </p:nvSpPr>
        <p:spPr>
          <a:xfrm>
            <a:off x="1066800" y="286605"/>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b="1" dirty="0">
                <a:solidFill>
                  <a:schemeClr val="tx1"/>
                </a:solidFill>
              </a:rPr>
              <a:t>Large Group Exercise </a:t>
            </a: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1  </a:t>
            </a:r>
            <a:r>
              <a:rPr kumimoji="0" lang="en-US" sz="1800" b="0" i="0" u="none" strike="noStrike" kern="1200" cap="none" spc="0" normalizeH="0" noProof="0" dirty="0">
                <a:ln>
                  <a:solidFill>
                    <a:schemeClr val="bg1"/>
                  </a:solidFill>
                </a:ln>
                <a:solidFill>
                  <a:srgbClr val="FFFFFF"/>
                </a:solidFill>
                <a:effectLst/>
                <a:uLnTx/>
                <a:uFillTx/>
              </a:rPr>
              <a:t>|                                        Tribal Law and Policy Institute  |  5 </a:t>
            </a:r>
          </a:p>
        </p:txBody>
      </p:sp>
    </p:spTree>
    <p:extLst>
      <p:ext uri="{BB962C8B-B14F-4D97-AF65-F5344CB8AC3E}">
        <p14:creationId xmlns:p14="http://schemas.microsoft.com/office/powerpoint/2010/main" val="33416505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6800" y="286605"/>
            <a:ext cx="10058400" cy="1450757"/>
          </a:xfrm>
        </p:spPr>
        <p:txBody>
          <a:bodyPr/>
          <a:lstStyle/>
          <a:p>
            <a:pPr algn="ctr"/>
            <a:r>
              <a:rPr lang="en-US" b="1" dirty="0">
                <a:solidFill>
                  <a:schemeClr val="tx1"/>
                </a:solidFill>
              </a:rPr>
              <a:t>Red Flags in Adolescents</a:t>
            </a:r>
          </a:p>
        </p:txBody>
      </p:sp>
      <p:sp>
        <p:nvSpPr>
          <p:cNvPr id="4" name="Content Placeholder 3"/>
          <p:cNvSpPr>
            <a:spLocks noGrp="1"/>
          </p:cNvSpPr>
          <p:nvPr>
            <p:ph idx="1"/>
          </p:nvPr>
        </p:nvSpPr>
        <p:spPr>
          <a:xfrm>
            <a:off x="1225296" y="1845734"/>
            <a:ext cx="9899904" cy="4114800"/>
          </a:xfrm>
        </p:spPr>
        <p:txBody>
          <a:bodyPr numCol="1" spcCol="228600" anchor="t">
            <a:normAutofit fontScale="92500"/>
          </a:bodyPr>
          <a:lstStyle/>
          <a:p>
            <a:pPr marL="0" lvl="1" indent="0">
              <a:lnSpc>
                <a:spcPct val="120000"/>
              </a:lnSpc>
              <a:spcBef>
                <a:spcPts val="0"/>
              </a:spcBef>
              <a:spcAft>
                <a:spcPts val="0"/>
              </a:spcAft>
              <a:buNone/>
            </a:pPr>
            <a:r>
              <a:rPr lang="en-US" sz="3200" dirty="0">
                <a:solidFill>
                  <a:schemeClr val="tx1"/>
                </a:solidFill>
              </a:rPr>
              <a:t>Common red flags include control by the trafficker who may be monitoring the victim’s every move or the victim’s responses to questions. </a:t>
            </a:r>
            <a:r>
              <a:rPr lang="en-US"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This is especially true for youth victims who can be more vulnerable to the trafficker’s tactics. </a:t>
            </a:r>
            <a:endParaRPr lang="en-US" sz="3200" dirty="0">
              <a:solidFill>
                <a:schemeClr val="tx1"/>
              </a:solidFill>
            </a:endParaRPr>
          </a:p>
          <a:p>
            <a:pPr marL="0" lvl="1" indent="0">
              <a:lnSpc>
                <a:spcPct val="120000"/>
              </a:lnSpc>
              <a:spcBef>
                <a:spcPts val="0"/>
              </a:spcBef>
              <a:spcAft>
                <a:spcPts val="0"/>
              </a:spcAft>
              <a:buNone/>
            </a:pPr>
            <a:endParaRPr lang="en-US" sz="3200" dirty="0">
              <a:solidFill>
                <a:schemeClr val="tx1"/>
              </a:solidFill>
            </a:endParaRPr>
          </a:p>
          <a:p>
            <a:pPr marL="0" lvl="1" indent="0">
              <a:lnSpc>
                <a:spcPct val="120000"/>
              </a:lnSpc>
              <a:spcBef>
                <a:spcPts val="0"/>
              </a:spcBef>
              <a:spcAft>
                <a:spcPts val="0"/>
              </a:spcAft>
              <a:buNone/>
            </a:pPr>
            <a:r>
              <a:rPr lang="en-US" sz="3200" dirty="0">
                <a:solidFill>
                  <a:schemeClr val="tx1"/>
                </a:solidFill>
              </a:rPr>
              <a:t>The victim may deny any victimization or may react in a manner that does not fit the profile of a typical victim. </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2  </a:t>
            </a:r>
            <a:r>
              <a:rPr kumimoji="0" lang="en-US" sz="1800" b="0" i="0" u="none" strike="noStrike" kern="1200" cap="none" spc="0" normalizeH="0" noProof="0" dirty="0">
                <a:ln>
                  <a:solidFill>
                    <a:schemeClr val="bg1"/>
                  </a:solidFill>
                </a:ln>
                <a:solidFill>
                  <a:srgbClr val="FFFFFF"/>
                </a:solidFill>
                <a:effectLst/>
                <a:uLnTx/>
                <a:uFillTx/>
              </a:rPr>
              <a:t>|                                        Tribal Law and Policy Institute  |  50 </a:t>
            </a:r>
          </a:p>
        </p:txBody>
      </p:sp>
    </p:spTree>
    <p:extLst>
      <p:ext uri="{BB962C8B-B14F-4D97-AF65-F5344CB8AC3E}">
        <p14:creationId xmlns:p14="http://schemas.microsoft.com/office/powerpoint/2010/main" val="30677127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1066800" y="1845734"/>
            <a:ext cx="10058400" cy="4114800"/>
          </a:xfrm>
        </p:spPr>
        <p:txBody>
          <a:bodyPr numCol="1" spcCol="228600" anchor="t">
            <a:normAutofit/>
          </a:bodyPr>
          <a:lstStyle/>
          <a:p>
            <a:pPr marL="0" lvl="1" indent="0" algn="ctr">
              <a:buNone/>
            </a:pPr>
            <a:r>
              <a:rPr lang="en-US" sz="4000" b="1" dirty="0">
                <a:solidFill>
                  <a:schemeClr val="tx1"/>
                </a:solidFill>
              </a:rPr>
              <a:t/>
            </a:r>
            <a:br>
              <a:rPr lang="en-US" sz="4000" b="1" dirty="0">
                <a:solidFill>
                  <a:schemeClr val="tx1"/>
                </a:solidFill>
              </a:rPr>
            </a:br>
            <a:r>
              <a:rPr lang="en-US" sz="4000" b="1" i="1" dirty="0">
                <a:solidFill>
                  <a:schemeClr val="tx1"/>
                </a:solidFill>
              </a:rPr>
              <a:t>Fact Patterns</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C83AA8D9-1E86-49B6-873A-1CED240A8AF0}"/>
              </a:ext>
            </a:extLst>
          </p:cNvPr>
          <p:cNvSpPr>
            <a:spLocks noGrp="1"/>
          </p:cNvSpPr>
          <p:nvPr>
            <p:ph type="title"/>
          </p:nvPr>
        </p:nvSpPr>
        <p:spPr>
          <a:xfrm>
            <a:off x="1066800" y="286605"/>
            <a:ext cx="10058400" cy="1450757"/>
          </a:xfrm>
        </p:spPr>
        <p:txBody>
          <a:bodyPr/>
          <a:lstStyle/>
          <a:p>
            <a:pPr algn="ctr"/>
            <a:r>
              <a:rPr lang="en-US" b="1" dirty="0">
                <a:solidFill>
                  <a:schemeClr val="tx1"/>
                </a:solidFill>
              </a:rPr>
              <a:t>Small Group Exercise</a:t>
            </a: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2  </a:t>
            </a:r>
            <a:r>
              <a:rPr kumimoji="0" lang="en-US" sz="1800" b="0" i="0" u="none" strike="noStrike" kern="1200" cap="none" spc="0" normalizeH="0" noProof="0" dirty="0">
                <a:ln>
                  <a:solidFill>
                    <a:schemeClr val="bg1"/>
                  </a:solidFill>
                </a:ln>
                <a:solidFill>
                  <a:srgbClr val="FFFFFF"/>
                </a:solidFill>
                <a:effectLst/>
                <a:uLnTx/>
                <a:uFillTx/>
              </a:rPr>
              <a:t>|                                        Tribal Law and Policy Institute  |  51 </a:t>
            </a:r>
          </a:p>
        </p:txBody>
      </p:sp>
    </p:spTree>
    <p:extLst>
      <p:ext uri="{BB962C8B-B14F-4D97-AF65-F5344CB8AC3E}">
        <p14:creationId xmlns:p14="http://schemas.microsoft.com/office/powerpoint/2010/main" val="172594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6800" y="286605"/>
            <a:ext cx="10058400" cy="1450757"/>
          </a:xfrm>
        </p:spPr>
        <p:txBody>
          <a:bodyPr/>
          <a:lstStyle/>
          <a:p>
            <a:pPr algn="ctr"/>
            <a:r>
              <a:rPr lang="en-US" b="1" dirty="0">
                <a:solidFill>
                  <a:schemeClr val="tx1"/>
                </a:solidFill>
              </a:rPr>
              <a:t>Small Group Discussion Questions</a:t>
            </a:r>
          </a:p>
        </p:txBody>
      </p:sp>
      <p:sp>
        <p:nvSpPr>
          <p:cNvPr id="4" name="Content Placeholder 3"/>
          <p:cNvSpPr>
            <a:spLocks noGrp="1"/>
          </p:cNvSpPr>
          <p:nvPr>
            <p:ph idx="1"/>
          </p:nvPr>
        </p:nvSpPr>
        <p:spPr>
          <a:xfrm>
            <a:off x="1207008" y="1845734"/>
            <a:ext cx="9918192" cy="4114800"/>
          </a:xfrm>
        </p:spPr>
        <p:txBody>
          <a:bodyPr numCol="1" spcCol="228600" anchor="t">
            <a:normAutofit fontScale="85000" lnSpcReduction="20000"/>
          </a:bodyPr>
          <a:lstStyle/>
          <a:p>
            <a:pPr marL="0" lvl="1" indent="0">
              <a:lnSpc>
                <a:spcPct val="120000"/>
              </a:lnSpc>
              <a:spcBef>
                <a:spcPts val="0"/>
              </a:spcBef>
              <a:spcAft>
                <a:spcPts val="0"/>
              </a:spcAft>
              <a:buClr>
                <a:srgbClr val="7030A0"/>
              </a:buClr>
              <a:buNone/>
            </a:pPr>
            <a:r>
              <a:rPr lang="en-US" sz="3200" i="1" dirty="0">
                <a:solidFill>
                  <a:srgbClr val="7030A0"/>
                </a:solidFill>
              </a:rPr>
              <a:t>Is sex trafficking occurring? </a:t>
            </a:r>
          </a:p>
          <a:p>
            <a:pPr marL="0" lvl="1" indent="0">
              <a:lnSpc>
                <a:spcPct val="120000"/>
              </a:lnSpc>
              <a:spcBef>
                <a:spcPts val="0"/>
              </a:spcBef>
              <a:spcAft>
                <a:spcPts val="0"/>
              </a:spcAft>
              <a:buClr>
                <a:srgbClr val="7030A0"/>
              </a:buClr>
              <a:buNone/>
            </a:pPr>
            <a:r>
              <a:rPr lang="en-US" sz="3200" i="1" dirty="0">
                <a:solidFill>
                  <a:srgbClr val="7030A0"/>
                </a:solidFill>
              </a:rPr>
              <a:t>What additional information might be needed to know for certain that this is sex trafficking?</a:t>
            </a:r>
          </a:p>
          <a:p>
            <a:pPr marL="0" lvl="1" indent="0">
              <a:lnSpc>
                <a:spcPct val="120000"/>
              </a:lnSpc>
              <a:spcBef>
                <a:spcPts val="0"/>
              </a:spcBef>
              <a:spcAft>
                <a:spcPts val="0"/>
              </a:spcAft>
              <a:buClr>
                <a:srgbClr val="7030A0"/>
              </a:buClr>
              <a:buNone/>
            </a:pPr>
            <a:r>
              <a:rPr lang="en-US" sz="3200" i="1" dirty="0">
                <a:solidFill>
                  <a:srgbClr val="7030A0"/>
                </a:solidFill>
              </a:rPr>
              <a:t>Is there a sex trafficking victim in the scenario? </a:t>
            </a:r>
          </a:p>
          <a:p>
            <a:pPr marL="0" lvl="1" indent="0">
              <a:lnSpc>
                <a:spcPct val="120000"/>
              </a:lnSpc>
              <a:spcBef>
                <a:spcPts val="0"/>
              </a:spcBef>
              <a:spcAft>
                <a:spcPts val="0"/>
              </a:spcAft>
              <a:buClr>
                <a:srgbClr val="7030A0"/>
              </a:buClr>
              <a:buNone/>
            </a:pPr>
            <a:r>
              <a:rPr lang="en-US" sz="3200" i="1" dirty="0">
                <a:solidFill>
                  <a:srgbClr val="7030A0"/>
                </a:solidFill>
              </a:rPr>
              <a:t>Are there any red flags?   </a:t>
            </a:r>
          </a:p>
          <a:p>
            <a:pPr marL="0" lvl="1" indent="0">
              <a:lnSpc>
                <a:spcPct val="120000"/>
              </a:lnSpc>
              <a:spcBef>
                <a:spcPts val="0"/>
              </a:spcBef>
              <a:spcAft>
                <a:spcPts val="0"/>
              </a:spcAft>
              <a:buClr>
                <a:srgbClr val="7030A0"/>
              </a:buClr>
              <a:buNone/>
            </a:pPr>
            <a:r>
              <a:rPr lang="en-US" sz="3200" i="1" dirty="0">
                <a:solidFill>
                  <a:srgbClr val="7030A0"/>
                </a:solidFill>
              </a:rPr>
              <a:t>Why would someone not identify this as a possible sex trafficking scenario?</a:t>
            </a:r>
          </a:p>
          <a:p>
            <a:pPr marL="0" lvl="1" indent="0">
              <a:lnSpc>
                <a:spcPct val="120000"/>
              </a:lnSpc>
              <a:spcBef>
                <a:spcPts val="0"/>
              </a:spcBef>
              <a:spcAft>
                <a:spcPts val="0"/>
              </a:spcAft>
              <a:buClr>
                <a:srgbClr val="7030A0"/>
              </a:buClr>
              <a:buNone/>
            </a:pPr>
            <a:r>
              <a:rPr lang="en-US" sz="3200" i="1" dirty="0">
                <a:solidFill>
                  <a:srgbClr val="7030A0"/>
                </a:solidFill>
              </a:rPr>
              <a:t>What are the safety concerns for this potential victim?</a:t>
            </a:r>
          </a:p>
          <a:p>
            <a:pPr marL="0" lvl="1" indent="0">
              <a:lnSpc>
                <a:spcPct val="120000"/>
              </a:lnSpc>
              <a:spcBef>
                <a:spcPts val="0"/>
              </a:spcBef>
              <a:spcAft>
                <a:spcPts val="0"/>
              </a:spcAft>
              <a:buClr>
                <a:srgbClr val="7030A0"/>
              </a:buClr>
              <a:buNone/>
            </a:pPr>
            <a:r>
              <a:rPr lang="en-US" sz="3200" i="1" dirty="0">
                <a:solidFill>
                  <a:srgbClr val="7030A0"/>
                </a:solidFill>
              </a:rPr>
              <a:t>What can you do to help or how can you make things safer?</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Advocacy C</a:t>
            </a:r>
            <a:r>
              <a:rPr lang="en-US" sz="1800" cap="none" dirty="0">
                <a:ln>
                  <a:solidFill>
                    <a:schemeClr val="bg1"/>
                  </a:solidFill>
                </a:ln>
              </a:rPr>
              <a:t>urriculum  |  Unit 2  </a:t>
            </a:r>
            <a:r>
              <a:rPr kumimoji="0" lang="en-US" sz="1800" b="0" i="0" u="none" strike="noStrike" kern="1200" cap="none" spc="0" normalizeH="0" noProof="0" dirty="0">
                <a:ln>
                  <a:solidFill>
                    <a:schemeClr val="bg1"/>
                  </a:solidFill>
                </a:ln>
                <a:solidFill>
                  <a:srgbClr val="FFFFFF"/>
                </a:solidFill>
                <a:effectLst/>
                <a:uLnTx/>
                <a:uFillTx/>
              </a:rPr>
              <a:t>|                                        Tribal Law and Policy Institute  |  52 </a:t>
            </a:r>
          </a:p>
        </p:txBody>
      </p:sp>
    </p:spTree>
    <p:extLst>
      <p:ext uri="{BB962C8B-B14F-4D97-AF65-F5344CB8AC3E}">
        <p14:creationId xmlns:p14="http://schemas.microsoft.com/office/powerpoint/2010/main" val="6898318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6800" y="286605"/>
            <a:ext cx="10058400" cy="1450757"/>
          </a:xfrm>
        </p:spPr>
        <p:txBody>
          <a:bodyPr/>
          <a:lstStyle/>
          <a:p>
            <a:pPr algn="ctr"/>
            <a:r>
              <a:rPr lang="en-US" b="1" dirty="0">
                <a:solidFill>
                  <a:schemeClr val="tx1"/>
                </a:solidFill>
              </a:rPr>
              <a:t>Interviewing a Victim</a:t>
            </a:r>
          </a:p>
        </p:txBody>
      </p:sp>
      <p:sp>
        <p:nvSpPr>
          <p:cNvPr id="4" name="Content Placeholder 3"/>
          <p:cNvSpPr>
            <a:spLocks noGrp="1"/>
          </p:cNvSpPr>
          <p:nvPr>
            <p:ph idx="1"/>
          </p:nvPr>
        </p:nvSpPr>
        <p:spPr>
          <a:xfrm>
            <a:off x="1197864" y="1845734"/>
            <a:ext cx="9927336" cy="4114800"/>
          </a:xfrm>
        </p:spPr>
        <p:txBody>
          <a:bodyPr numCol="1" spcCol="228600" anchor="t">
            <a:normAutofit fontScale="70000" lnSpcReduction="20000"/>
          </a:bodyPr>
          <a:lstStyle/>
          <a:p>
            <a:pPr marL="228600" lvl="1" indent="-228600">
              <a:lnSpc>
                <a:spcPct val="120000"/>
              </a:lnSpc>
              <a:spcBef>
                <a:spcPts val="0"/>
              </a:spcBef>
              <a:spcAft>
                <a:spcPts val="0"/>
              </a:spcAft>
              <a:buClr>
                <a:srgbClr val="7030A0"/>
              </a:buClr>
              <a:buFont typeface="Arial" panose="020B0604020202020204" pitchFamily="34" charset="0"/>
              <a:buChar char="•"/>
            </a:pPr>
            <a:r>
              <a:rPr lang="en-US" sz="3200" dirty="0">
                <a:solidFill>
                  <a:schemeClr val="tx1"/>
                </a:solidFill>
              </a:rPr>
              <a:t>Find a private, comfortable space where there will likely be no </a:t>
            </a:r>
            <a:r>
              <a:rPr lang="en-US" sz="3200" dirty="0" smtClean="0">
                <a:solidFill>
                  <a:schemeClr val="tx1"/>
                </a:solidFill>
              </a:rPr>
              <a:t>interruptions;</a:t>
            </a:r>
            <a:endParaRPr lang="en-US" sz="3200" dirty="0">
              <a:solidFill>
                <a:schemeClr val="tx1"/>
              </a:solidFill>
            </a:endParaRPr>
          </a:p>
          <a:p>
            <a:pPr marL="228600" lvl="1" indent="-228600">
              <a:lnSpc>
                <a:spcPct val="120000"/>
              </a:lnSpc>
              <a:spcBef>
                <a:spcPts val="0"/>
              </a:spcBef>
              <a:spcAft>
                <a:spcPts val="0"/>
              </a:spcAft>
              <a:buClr>
                <a:srgbClr val="7030A0"/>
              </a:buClr>
              <a:buFont typeface="Arial" panose="020B0604020202020204" pitchFamily="34" charset="0"/>
              <a:buChar char="•"/>
            </a:pPr>
            <a:r>
              <a:rPr lang="en-US" sz="3200" dirty="0">
                <a:solidFill>
                  <a:schemeClr val="tx1"/>
                </a:solidFill>
              </a:rPr>
              <a:t>Share victim’s right to confidentiality and organizational confidentiality </a:t>
            </a:r>
            <a:r>
              <a:rPr lang="en-US" sz="3200" dirty="0" smtClean="0">
                <a:solidFill>
                  <a:schemeClr val="tx1"/>
                </a:solidFill>
              </a:rPr>
              <a:t>policies; </a:t>
            </a:r>
            <a:endParaRPr lang="en-US" sz="3200" dirty="0">
              <a:solidFill>
                <a:schemeClr val="tx1"/>
              </a:solidFill>
            </a:endParaRPr>
          </a:p>
          <a:p>
            <a:pPr marL="228600" lvl="1" indent="-228600">
              <a:lnSpc>
                <a:spcPct val="120000"/>
              </a:lnSpc>
              <a:spcBef>
                <a:spcPts val="0"/>
              </a:spcBef>
              <a:spcAft>
                <a:spcPts val="0"/>
              </a:spcAft>
              <a:buClr>
                <a:srgbClr val="7030A0"/>
              </a:buClr>
              <a:buFont typeface="Arial" panose="020B0604020202020204" pitchFamily="34" charset="0"/>
              <a:buChar char="•"/>
            </a:pPr>
            <a:r>
              <a:rPr lang="en-US" sz="3200" dirty="0">
                <a:solidFill>
                  <a:schemeClr val="tx1"/>
                </a:solidFill>
              </a:rPr>
              <a:t>Inform victim of limitations such as reporting child abuse and </a:t>
            </a:r>
            <a:r>
              <a:rPr lang="en-US" sz="3200" dirty="0" smtClean="0">
                <a:solidFill>
                  <a:schemeClr val="tx1"/>
                </a:solidFill>
              </a:rPr>
              <a:t>neglect;</a:t>
            </a:r>
            <a:endParaRPr lang="en-US" sz="3200" dirty="0">
              <a:solidFill>
                <a:schemeClr val="tx1"/>
              </a:solidFill>
            </a:endParaRPr>
          </a:p>
          <a:p>
            <a:pPr marL="228600" lvl="1" indent="-228600">
              <a:lnSpc>
                <a:spcPct val="120000"/>
              </a:lnSpc>
              <a:spcBef>
                <a:spcPts val="0"/>
              </a:spcBef>
              <a:spcAft>
                <a:spcPts val="0"/>
              </a:spcAft>
              <a:buClr>
                <a:srgbClr val="7030A0"/>
              </a:buClr>
              <a:buFont typeface="Arial" panose="020B0604020202020204" pitchFamily="34" charset="0"/>
              <a:buChar char="•"/>
            </a:pPr>
            <a:r>
              <a:rPr lang="en-US" sz="3200" dirty="0">
                <a:solidFill>
                  <a:schemeClr val="tx1"/>
                </a:solidFill>
              </a:rPr>
              <a:t>Limit the length of each </a:t>
            </a:r>
            <a:r>
              <a:rPr lang="en-US" sz="3200" dirty="0" smtClean="0">
                <a:solidFill>
                  <a:schemeClr val="tx1"/>
                </a:solidFill>
              </a:rPr>
              <a:t>meeting;</a:t>
            </a:r>
            <a:endParaRPr lang="en-US" sz="3200" dirty="0">
              <a:solidFill>
                <a:schemeClr val="tx1"/>
              </a:solidFill>
            </a:endParaRPr>
          </a:p>
          <a:p>
            <a:pPr marL="228600" lvl="1" indent="-228600">
              <a:lnSpc>
                <a:spcPct val="120000"/>
              </a:lnSpc>
              <a:spcBef>
                <a:spcPts val="0"/>
              </a:spcBef>
              <a:spcAft>
                <a:spcPts val="0"/>
              </a:spcAft>
              <a:buClr>
                <a:srgbClr val="7030A0"/>
              </a:buClr>
              <a:buFont typeface="Arial" panose="020B0604020202020204" pitchFamily="34" charset="0"/>
              <a:buChar char="•"/>
            </a:pPr>
            <a:r>
              <a:rPr lang="en-US" sz="3200" dirty="0">
                <a:solidFill>
                  <a:schemeClr val="tx1"/>
                </a:solidFill>
              </a:rPr>
              <a:t>Utilizing small talk as appropriate, particularly as an </a:t>
            </a:r>
            <a:r>
              <a:rPr lang="en-US" sz="3200" dirty="0" smtClean="0">
                <a:solidFill>
                  <a:schemeClr val="tx1"/>
                </a:solidFill>
              </a:rPr>
              <a:t>icebreaker;</a:t>
            </a:r>
            <a:endParaRPr lang="en-US" sz="3200" dirty="0">
              <a:solidFill>
                <a:schemeClr val="tx1"/>
              </a:solidFill>
            </a:endParaRPr>
          </a:p>
          <a:p>
            <a:pPr marL="228600" lvl="1" indent="-228600">
              <a:lnSpc>
                <a:spcPct val="120000"/>
              </a:lnSpc>
              <a:spcBef>
                <a:spcPts val="0"/>
              </a:spcBef>
              <a:spcAft>
                <a:spcPts val="0"/>
              </a:spcAft>
              <a:buClr>
                <a:srgbClr val="7030A0"/>
              </a:buClr>
              <a:buFont typeface="Arial" panose="020B0604020202020204" pitchFamily="34" charset="0"/>
              <a:buChar char="•"/>
            </a:pPr>
            <a:r>
              <a:rPr lang="en-US" sz="3200" dirty="0">
                <a:solidFill>
                  <a:schemeClr val="tx1"/>
                </a:solidFill>
              </a:rPr>
              <a:t>Be honest with the </a:t>
            </a:r>
            <a:r>
              <a:rPr lang="en-US" sz="3200" dirty="0" smtClean="0">
                <a:solidFill>
                  <a:schemeClr val="tx1"/>
                </a:solidFill>
              </a:rPr>
              <a:t>victim; </a:t>
            </a:r>
            <a:endParaRPr lang="en-US" sz="3200" dirty="0">
              <a:solidFill>
                <a:schemeClr val="tx1"/>
              </a:solidFill>
            </a:endParaRPr>
          </a:p>
          <a:p>
            <a:pPr marL="228600" lvl="1" indent="-228600">
              <a:lnSpc>
                <a:spcPct val="120000"/>
              </a:lnSpc>
              <a:spcBef>
                <a:spcPts val="0"/>
              </a:spcBef>
              <a:spcAft>
                <a:spcPts val="0"/>
              </a:spcAft>
              <a:buClr>
                <a:srgbClr val="7030A0"/>
              </a:buClr>
              <a:buFont typeface="Arial" panose="020B0604020202020204" pitchFamily="34" charset="0"/>
              <a:buChar char="•"/>
            </a:pPr>
            <a:r>
              <a:rPr lang="en-US" sz="3200" dirty="0">
                <a:solidFill>
                  <a:schemeClr val="tx1"/>
                </a:solidFill>
              </a:rPr>
              <a:t>Exercise patience as it may take time to gain victim’s </a:t>
            </a:r>
            <a:r>
              <a:rPr lang="en-US" sz="3200" dirty="0" smtClean="0">
                <a:solidFill>
                  <a:schemeClr val="tx1"/>
                </a:solidFill>
              </a:rPr>
              <a:t>trust;</a:t>
            </a:r>
            <a:endParaRPr lang="en-US" sz="3200" dirty="0">
              <a:solidFill>
                <a:schemeClr val="tx1"/>
              </a:solidFill>
            </a:endParaRPr>
          </a:p>
          <a:p>
            <a:pPr marL="228600" lvl="1" indent="-228600">
              <a:lnSpc>
                <a:spcPct val="120000"/>
              </a:lnSpc>
              <a:spcBef>
                <a:spcPts val="0"/>
              </a:spcBef>
              <a:spcAft>
                <a:spcPts val="0"/>
              </a:spcAft>
              <a:buClr>
                <a:srgbClr val="7030A0"/>
              </a:buClr>
              <a:buFont typeface="Arial" panose="020B0604020202020204" pitchFamily="34" charset="0"/>
              <a:buChar char="•"/>
            </a:pPr>
            <a:r>
              <a:rPr lang="en-US" sz="3200" dirty="0">
                <a:solidFill>
                  <a:schemeClr val="tx1"/>
                </a:solidFill>
              </a:rPr>
              <a:t>Acknowledge the harm caused and validate it may difficult for victim to disclose </a:t>
            </a:r>
            <a:r>
              <a:rPr lang="en-US" sz="3200" dirty="0" smtClean="0">
                <a:solidFill>
                  <a:schemeClr val="tx1"/>
                </a:solidFill>
              </a:rPr>
              <a:t>information;</a:t>
            </a:r>
            <a:endParaRPr lang="en-US" sz="3200" dirty="0">
              <a:solidFill>
                <a:schemeClr val="tx1"/>
              </a:solidFill>
            </a:endParaRPr>
          </a:p>
          <a:p>
            <a:pPr marL="228600" lvl="1" indent="-228600">
              <a:lnSpc>
                <a:spcPct val="120000"/>
              </a:lnSpc>
              <a:spcBef>
                <a:spcPts val="0"/>
              </a:spcBef>
              <a:spcAft>
                <a:spcPts val="0"/>
              </a:spcAft>
              <a:buClr>
                <a:srgbClr val="7030A0"/>
              </a:buClr>
              <a:buFont typeface="Arial" panose="020B0604020202020204" pitchFamily="34" charset="0"/>
              <a:buChar char="•"/>
            </a:pPr>
            <a:r>
              <a:rPr lang="en-US" sz="3200" dirty="0">
                <a:solidFill>
                  <a:schemeClr val="tx1"/>
                </a:solidFill>
              </a:rPr>
              <a:t>Differentiate yourself from the </a:t>
            </a:r>
            <a:r>
              <a:rPr lang="en-US" sz="3200" dirty="0" smtClean="0">
                <a:solidFill>
                  <a:schemeClr val="tx1"/>
                </a:solidFill>
              </a:rPr>
              <a:t>trafficker; and</a:t>
            </a:r>
            <a:endParaRPr lang="en-US" sz="3200" dirty="0">
              <a:solidFill>
                <a:schemeClr val="tx1"/>
              </a:solidFill>
            </a:endParaRPr>
          </a:p>
          <a:p>
            <a:pPr marL="228600" lvl="1" indent="-228600">
              <a:lnSpc>
                <a:spcPct val="120000"/>
              </a:lnSpc>
              <a:spcBef>
                <a:spcPts val="0"/>
              </a:spcBef>
              <a:spcAft>
                <a:spcPts val="0"/>
              </a:spcAft>
              <a:buClr>
                <a:srgbClr val="7030A0"/>
              </a:buClr>
              <a:buFont typeface="Arial" panose="020B0604020202020204" pitchFamily="34" charset="0"/>
              <a:buChar char="•"/>
            </a:pPr>
            <a:r>
              <a:rPr lang="en-US" sz="3200" dirty="0">
                <a:solidFill>
                  <a:schemeClr val="tx1"/>
                </a:solidFill>
              </a:rPr>
              <a:t>Avoid personalizing victims distrust of you or other service </a:t>
            </a:r>
            <a:r>
              <a:rPr lang="en-US" sz="3200" dirty="0" smtClean="0">
                <a:solidFill>
                  <a:schemeClr val="tx1"/>
                </a:solidFill>
              </a:rPr>
              <a:t>providers.</a:t>
            </a:r>
            <a:endParaRPr lang="en-US" sz="3200" dirty="0">
              <a:solidFill>
                <a:schemeClr val="tx1"/>
              </a:solidFill>
            </a:endParaRP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Advocacy C</a:t>
            </a:r>
            <a:r>
              <a:rPr lang="en-US" sz="1800" cap="none" dirty="0">
                <a:ln>
                  <a:solidFill>
                    <a:schemeClr val="bg1"/>
                  </a:solidFill>
                </a:ln>
              </a:rPr>
              <a:t>urriculum  |  Unit 2  </a:t>
            </a:r>
            <a:r>
              <a:rPr kumimoji="0" lang="en-US" sz="1800" b="0" i="0" u="none" strike="noStrike" kern="1200" cap="none" spc="0" normalizeH="0" noProof="0" dirty="0">
                <a:ln>
                  <a:solidFill>
                    <a:schemeClr val="bg1"/>
                  </a:solidFill>
                </a:ln>
                <a:solidFill>
                  <a:srgbClr val="FFFFFF"/>
                </a:solidFill>
                <a:effectLst/>
                <a:uLnTx/>
                <a:uFillTx/>
              </a:rPr>
              <a:t>|                                        Tribal Law and Policy Institute  |  53 </a:t>
            </a:r>
          </a:p>
        </p:txBody>
      </p:sp>
    </p:spTree>
    <p:extLst>
      <p:ext uri="{BB962C8B-B14F-4D97-AF65-F5344CB8AC3E}">
        <p14:creationId xmlns:p14="http://schemas.microsoft.com/office/powerpoint/2010/main" val="9049201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6800" y="286605"/>
            <a:ext cx="10058400" cy="1450757"/>
          </a:xfrm>
        </p:spPr>
        <p:txBody>
          <a:bodyPr/>
          <a:lstStyle/>
          <a:p>
            <a:pPr algn="ctr"/>
            <a:r>
              <a:rPr lang="en-US" b="1" dirty="0">
                <a:solidFill>
                  <a:schemeClr val="tx1"/>
                </a:solidFill>
              </a:rPr>
              <a:t>Interviewing a Victim</a:t>
            </a:r>
          </a:p>
        </p:txBody>
      </p:sp>
      <p:sp>
        <p:nvSpPr>
          <p:cNvPr id="4" name="Content Placeholder 3"/>
          <p:cNvSpPr>
            <a:spLocks noGrp="1"/>
          </p:cNvSpPr>
          <p:nvPr>
            <p:ph idx="1"/>
          </p:nvPr>
        </p:nvSpPr>
        <p:spPr>
          <a:xfrm>
            <a:off x="1207008" y="1845734"/>
            <a:ext cx="9918192" cy="4114800"/>
          </a:xfrm>
        </p:spPr>
        <p:txBody>
          <a:bodyPr numCol="1" spcCol="228600" anchor="t">
            <a:normAutofit lnSpcReduction="10000"/>
          </a:bodyPr>
          <a:lstStyle/>
          <a:p>
            <a:pPr marL="0" lvl="1" indent="0">
              <a:lnSpc>
                <a:spcPct val="100000"/>
              </a:lnSpc>
              <a:spcBef>
                <a:spcPts val="0"/>
              </a:spcBef>
              <a:spcAft>
                <a:spcPts val="0"/>
              </a:spcAft>
              <a:buNone/>
            </a:pPr>
            <a:r>
              <a:rPr lang="en-US" sz="3600" dirty="0">
                <a:solidFill>
                  <a:schemeClr val="tx1"/>
                </a:solidFill>
              </a:rPr>
              <a:t>Respect the victim’s options to:</a:t>
            </a:r>
          </a:p>
          <a:p>
            <a:pPr marL="228600" lvl="1" indent="-228600">
              <a:lnSpc>
                <a:spcPct val="100000"/>
              </a:lnSpc>
              <a:spcBef>
                <a:spcPts val="0"/>
              </a:spcBef>
              <a:spcAft>
                <a:spcPts val="0"/>
              </a:spcAft>
              <a:buClr>
                <a:srgbClr val="7030A0"/>
              </a:buClr>
              <a:buFont typeface="Arial" panose="020B0604020202020204" pitchFamily="34" charset="0"/>
              <a:buChar char="•"/>
            </a:pPr>
            <a:r>
              <a:rPr lang="en-US" sz="3600" dirty="0">
                <a:solidFill>
                  <a:schemeClr val="tx1"/>
                </a:solidFill>
              </a:rPr>
              <a:t>Speak with </a:t>
            </a:r>
            <a:r>
              <a:rPr lang="en-US" sz="3600" dirty="0" smtClean="0">
                <a:solidFill>
                  <a:schemeClr val="tx1"/>
                </a:solidFill>
              </a:rPr>
              <a:t>you; </a:t>
            </a:r>
            <a:endParaRPr lang="en-US" sz="3600" dirty="0">
              <a:solidFill>
                <a:schemeClr val="tx1"/>
              </a:solidFill>
            </a:endParaRPr>
          </a:p>
          <a:p>
            <a:pPr marL="228600" lvl="1" indent="-228600">
              <a:lnSpc>
                <a:spcPct val="100000"/>
              </a:lnSpc>
              <a:spcBef>
                <a:spcPts val="0"/>
              </a:spcBef>
              <a:spcAft>
                <a:spcPts val="0"/>
              </a:spcAft>
              <a:buClr>
                <a:srgbClr val="7030A0"/>
              </a:buClr>
              <a:buFont typeface="Arial" panose="020B0604020202020204" pitchFamily="34" charset="0"/>
              <a:buChar char="•"/>
            </a:pPr>
            <a:r>
              <a:rPr lang="en-US" sz="3600" dirty="0">
                <a:solidFill>
                  <a:schemeClr val="tx1"/>
                </a:solidFill>
              </a:rPr>
              <a:t>Decide how much information they will </a:t>
            </a:r>
            <a:r>
              <a:rPr lang="en-US" sz="3600" dirty="0" smtClean="0">
                <a:solidFill>
                  <a:schemeClr val="tx1"/>
                </a:solidFill>
              </a:rPr>
              <a:t>share;</a:t>
            </a:r>
            <a:endParaRPr lang="en-US" sz="3600" dirty="0">
              <a:solidFill>
                <a:schemeClr val="tx1"/>
              </a:solidFill>
            </a:endParaRPr>
          </a:p>
          <a:p>
            <a:pPr marL="228600" lvl="1" indent="-228600">
              <a:lnSpc>
                <a:spcPct val="100000"/>
              </a:lnSpc>
              <a:spcBef>
                <a:spcPts val="0"/>
              </a:spcBef>
              <a:spcAft>
                <a:spcPts val="0"/>
              </a:spcAft>
              <a:buClr>
                <a:srgbClr val="7030A0"/>
              </a:buClr>
              <a:buFont typeface="Arial" panose="020B0604020202020204" pitchFamily="34" charset="0"/>
              <a:buChar char="•"/>
            </a:pPr>
            <a:r>
              <a:rPr lang="en-US" sz="3600" dirty="0">
                <a:solidFill>
                  <a:schemeClr val="tx1"/>
                </a:solidFill>
              </a:rPr>
              <a:t>Choose whether they will report to </a:t>
            </a:r>
            <a:r>
              <a:rPr lang="en-US" sz="3600" dirty="0" smtClean="0">
                <a:solidFill>
                  <a:schemeClr val="tx1"/>
                </a:solidFill>
              </a:rPr>
              <a:t>law enforcement; </a:t>
            </a:r>
            <a:endParaRPr lang="en-US" sz="3600" dirty="0">
              <a:solidFill>
                <a:schemeClr val="tx1"/>
              </a:solidFill>
            </a:endParaRPr>
          </a:p>
          <a:p>
            <a:pPr marL="228600" lvl="1" indent="-228600">
              <a:lnSpc>
                <a:spcPct val="100000"/>
              </a:lnSpc>
              <a:spcBef>
                <a:spcPts val="0"/>
              </a:spcBef>
              <a:spcAft>
                <a:spcPts val="0"/>
              </a:spcAft>
              <a:buClr>
                <a:srgbClr val="7030A0"/>
              </a:buClr>
              <a:buFont typeface="Arial" panose="020B0604020202020204" pitchFamily="34" charset="0"/>
              <a:buChar char="•"/>
            </a:pPr>
            <a:r>
              <a:rPr lang="en-US" sz="3600" dirty="0">
                <a:solidFill>
                  <a:schemeClr val="tx1"/>
                </a:solidFill>
              </a:rPr>
              <a:t>Select where the interview will be </a:t>
            </a:r>
            <a:r>
              <a:rPr lang="en-US" sz="3600" dirty="0" smtClean="0">
                <a:solidFill>
                  <a:schemeClr val="tx1"/>
                </a:solidFill>
              </a:rPr>
              <a:t>conducted;</a:t>
            </a:r>
            <a:endParaRPr lang="en-US" sz="3600" dirty="0">
              <a:solidFill>
                <a:schemeClr val="tx1"/>
              </a:solidFill>
            </a:endParaRPr>
          </a:p>
          <a:p>
            <a:pPr marL="228600" lvl="1" indent="-228600">
              <a:lnSpc>
                <a:spcPct val="100000"/>
              </a:lnSpc>
              <a:spcBef>
                <a:spcPts val="0"/>
              </a:spcBef>
              <a:spcAft>
                <a:spcPts val="0"/>
              </a:spcAft>
              <a:buClr>
                <a:srgbClr val="7030A0"/>
              </a:buClr>
              <a:buFont typeface="Arial" panose="020B0604020202020204" pitchFamily="34" charset="0"/>
              <a:buChar char="•"/>
            </a:pPr>
            <a:r>
              <a:rPr lang="en-US" sz="3600" dirty="0">
                <a:solidFill>
                  <a:schemeClr val="tx1"/>
                </a:solidFill>
              </a:rPr>
              <a:t>Stop the interview at any </a:t>
            </a:r>
            <a:r>
              <a:rPr lang="en-US" sz="3600" dirty="0" smtClean="0">
                <a:solidFill>
                  <a:schemeClr val="tx1"/>
                </a:solidFill>
              </a:rPr>
              <a:t>time; and</a:t>
            </a:r>
            <a:endParaRPr lang="en-US" sz="3600" dirty="0">
              <a:solidFill>
                <a:schemeClr val="tx1"/>
              </a:solidFill>
            </a:endParaRPr>
          </a:p>
          <a:p>
            <a:pPr marL="228600" lvl="1" indent="-228600">
              <a:lnSpc>
                <a:spcPct val="100000"/>
              </a:lnSpc>
              <a:spcBef>
                <a:spcPts val="0"/>
              </a:spcBef>
              <a:spcAft>
                <a:spcPts val="0"/>
              </a:spcAft>
              <a:buClr>
                <a:srgbClr val="7030A0"/>
              </a:buClr>
              <a:buFont typeface="Arial" panose="020B0604020202020204" pitchFamily="34" charset="0"/>
              <a:buChar char="•"/>
            </a:pPr>
            <a:r>
              <a:rPr lang="en-US" sz="3600" dirty="0">
                <a:solidFill>
                  <a:schemeClr val="tx1"/>
                </a:solidFill>
              </a:rPr>
              <a:t>Return to the </a:t>
            </a:r>
            <a:r>
              <a:rPr lang="en-US" sz="3600" dirty="0" smtClean="0">
                <a:solidFill>
                  <a:schemeClr val="tx1"/>
                </a:solidFill>
              </a:rPr>
              <a:t>trafficker.</a:t>
            </a:r>
            <a:endParaRPr lang="en-US" sz="3600" dirty="0">
              <a:solidFill>
                <a:schemeClr val="tx1"/>
              </a:solidFill>
            </a:endParaRP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2  </a:t>
            </a:r>
            <a:r>
              <a:rPr kumimoji="0" lang="en-US" sz="1800" b="0" i="0" u="none" strike="noStrike" kern="1200" cap="none" spc="0" normalizeH="0" noProof="0" dirty="0">
                <a:ln>
                  <a:solidFill>
                    <a:schemeClr val="bg1"/>
                  </a:solidFill>
                </a:ln>
                <a:solidFill>
                  <a:srgbClr val="FFFFFF"/>
                </a:solidFill>
                <a:effectLst/>
                <a:uLnTx/>
                <a:uFillTx/>
              </a:rPr>
              <a:t>|                                        Tribal Law and Policy Institute  |  54 </a:t>
            </a:r>
          </a:p>
        </p:txBody>
      </p:sp>
    </p:spTree>
    <p:extLst>
      <p:ext uri="{BB962C8B-B14F-4D97-AF65-F5344CB8AC3E}">
        <p14:creationId xmlns:p14="http://schemas.microsoft.com/office/powerpoint/2010/main" val="21644647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6800" y="286605"/>
            <a:ext cx="10058400" cy="1450757"/>
          </a:xfrm>
        </p:spPr>
        <p:txBody>
          <a:bodyPr/>
          <a:lstStyle/>
          <a:p>
            <a:pPr algn="ctr"/>
            <a:r>
              <a:rPr lang="en-US" b="1" dirty="0">
                <a:solidFill>
                  <a:schemeClr val="tx1"/>
                </a:solidFill>
              </a:rPr>
              <a:t>Initial Safety Assessment</a:t>
            </a:r>
          </a:p>
        </p:txBody>
      </p:sp>
      <p:sp>
        <p:nvSpPr>
          <p:cNvPr id="4" name="Content Placeholder 3"/>
          <p:cNvSpPr>
            <a:spLocks noGrp="1"/>
          </p:cNvSpPr>
          <p:nvPr>
            <p:ph idx="1"/>
          </p:nvPr>
        </p:nvSpPr>
        <p:spPr>
          <a:xfrm>
            <a:off x="1216152" y="1845734"/>
            <a:ext cx="9909048" cy="4114800"/>
          </a:xfrm>
        </p:spPr>
        <p:txBody>
          <a:bodyPr numCol="1" spcCol="228600" anchor="t">
            <a:normAutofit/>
          </a:bodyPr>
          <a:lstStyle/>
          <a:p>
            <a:pPr marL="0" lvl="1" indent="0">
              <a:lnSpc>
                <a:spcPct val="110000"/>
              </a:lnSpc>
              <a:spcBef>
                <a:spcPts val="0"/>
              </a:spcBef>
              <a:spcAft>
                <a:spcPts val="0"/>
              </a:spcAft>
              <a:buNone/>
            </a:pPr>
            <a:r>
              <a:rPr lang="en-US" sz="3200" dirty="0">
                <a:solidFill>
                  <a:schemeClr val="tx1"/>
                </a:solidFill>
              </a:rPr>
              <a:t>A </a:t>
            </a:r>
            <a:r>
              <a:rPr lang="en-US" sz="3200" b="1" dirty="0">
                <a:solidFill>
                  <a:schemeClr val="tx1"/>
                </a:solidFill>
              </a:rPr>
              <a:t>safety plan </a:t>
            </a:r>
            <a:r>
              <a:rPr lang="en-US" sz="3200" dirty="0">
                <a:solidFill>
                  <a:schemeClr val="tx1"/>
                </a:solidFill>
              </a:rPr>
              <a:t>is a plan that identifies ways a person can protect themselves from a violent perpetrator and reduce the risk of serious harm. It is crucial that the victim advocate does not blame the victim. While evaluating risks and creating safety plans can help a victim, safety planning is not a guarantee that they will not be injured again.</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Advocacy C</a:t>
            </a:r>
            <a:r>
              <a:rPr lang="en-US" sz="1800" cap="none" dirty="0">
                <a:ln>
                  <a:solidFill>
                    <a:schemeClr val="bg1"/>
                  </a:solidFill>
                </a:ln>
              </a:rPr>
              <a:t>urriculum  |  Unit 2  </a:t>
            </a:r>
            <a:r>
              <a:rPr kumimoji="0" lang="en-US" sz="1800" b="0" i="0" u="none" strike="noStrike" kern="1200" cap="none" spc="0" normalizeH="0" noProof="0" dirty="0">
                <a:ln>
                  <a:solidFill>
                    <a:schemeClr val="bg1"/>
                  </a:solidFill>
                </a:ln>
                <a:solidFill>
                  <a:srgbClr val="FFFFFF"/>
                </a:solidFill>
                <a:effectLst/>
                <a:uLnTx/>
                <a:uFillTx/>
              </a:rPr>
              <a:t>|                                        Tribal Law and Policy Institute  |  55 </a:t>
            </a:r>
          </a:p>
        </p:txBody>
      </p:sp>
    </p:spTree>
    <p:extLst>
      <p:ext uri="{BB962C8B-B14F-4D97-AF65-F5344CB8AC3E}">
        <p14:creationId xmlns:p14="http://schemas.microsoft.com/office/powerpoint/2010/main" val="42729796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6800" y="286605"/>
            <a:ext cx="10058400" cy="1450757"/>
          </a:xfrm>
        </p:spPr>
        <p:txBody>
          <a:bodyPr/>
          <a:lstStyle/>
          <a:p>
            <a:pPr algn="ctr"/>
            <a:r>
              <a:rPr lang="en-US" b="1" dirty="0">
                <a:solidFill>
                  <a:schemeClr val="tx1"/>
                </a:solidFill>
              </a:rPr>
              <a:t>Initial Safety Assessment</a:t>
            </a:r>
          </a:p>
        </p:txBody>
      </p:sp>
      <p:sp>
        <p:nvSpPr>
          <p:cNvPr id="4" name="Content Placeholder 3"/>
          <p:cNvSpPr>
            <a:spLocks noGrp="1"/>
          </p:cNvSpPr>
          <p:nvPr>
            <p:ph idx="1"/>
          </p:nvPr>
        </p:nvSpPr>
        <p:spPr>
          <a:xfrm>
            <a:off x="1234440" y="1845734"/>
            <a:ext cx="9890760" cy="4114800"/>
          </a:xfrm>
        </p:spPr>
        <p:txBody>
          <a:bodyPr numCol="1" spcCol="228600" anchor="t">
            <a:normAutofit fontScale="85000" lnSpcReduction="10000"/>
          </a:bodyPr>
          <a:lstStyle/>
          <a:p>
            <a:pPr marL="0" lvl="1" indent="0">
              <a:lnSpc>
                <a:spcPct val="120000"/>
              </a:lnSpc>
              <a:spcBef>
                <a:spcPts val="0"/>
              </a:spcBef>
              <a:spcAft>
                <a:spcPts val="0"/>
              </a:spcAft>
              <a:buNone/>
            </a:pPr>
            <a:r>
              <a:rPr lang="en-US" sz="2800" b="1" u="sng" dirty="0">
                <a:solidFill>
                  <a:schemeClr val="tx1"/>
                </a:solidFill>
              </a:rPr>
              <a:t>Important Questions to Ask</a:t>
            </a:r>
            <a:r>
              <a:rPr lang="en-US" sz="2800" b="1" dirty="0">
                <a:solidFill>
                  <a:schemeClr val="tx1"/>
                </a:solidFill>
              </a:rPr>
              <a:t>:</a:t>
            </a:r>
          </a:p>
          <a:p>
            <a:pPr marL="233363" lvl="1" indent="-233363">
              <a:lnSpc>
                <a:spcPct val="120000"/>
              </a:lnSpc>
              <a:spcBef>
                <a:spcPts val="0"/>
              </a:spcBef>
              <a:spcAft>
                <a:spcPts val="0"/>
              </a:spcAft>
              <a:buClr>
                <a:srgbClr val="7030A0"/>
              </a:buClr>
              <a:buFont typeface="Arial" panose="020B0604020202020204" pitchFamily="34" charset="0"/>
              <a:buChar char="•"/>
            </a:pPr>
            <a:r>
              <a:rPr lang="en-US" sz="2800" dirty="0">
                <a:solidFill>
                  <a:schemeClr val="tx1"/>
                </a:solidFill>
              </a:rPr>
              <a:t>Do you feel safe talking with me right now? </a:t>
            </a:r>
          </a:p>
          <a:p>
            <a:pPr marL="233363" lvl="1" indent="-233363">
              <a:lnSpc>
                <a:spcPct val="120000"/>
              </a:lnSpc>
              <a:spcBef>
                <a:spcPts val="0"/>
              </a:spcBef>
              <a:spcAft>
                <a:spcPts val="0"/>
              </a:spcAft>
              <a:buClr>
                <a:srgbClr val="7030A0"/>
              </a:buClr>
              <a:buFont typeface="Arial" panose="020B0604020202020204" pitchFamily="34" charset="0"/>
              <a:buChar char="•"/>
            </a:pPr>
            <a:r>
              <a:rPr lang="en-US" sz="2800" dirty="0">
                <a:solidFill>
                  <a:schemeClr val="tx1"/>
                </a:solidFill>
              </a:rPr>
              <a:t>Is there anything that would help you feel safer while we talk?</a:t>
            </a:r>
          </a:p>
          <a:p>
            <a:pPr marL="233363" lvl="1" indent="-233363">
              <a:lnSpc>
                <a:spcPct val="120000"/>
              </a:lnSpc>
              <a:spcBef>
                <a:spcPts val="0"/>
              </a:spcBef>
              <a:spcAft>
                <a:spcPts val="0"/>
              </a:spcAft>
              <a:buClr>
                <a:srgbClr val="7030A0"/>
              </a:buClr>
              <a:buFont typeface="Arial" panose="020B0604020202020204" pitchFamily="34" charset="0"/>
              <a:buChar char="•"/>
            </a:pPr>
            <a:r>
              <a:rPr lang="en-US" sz="2800" dirty="0">
                <a:solidFill>
                  <a:schemeClr val="tx1"/>
                </a:solidFill>
              </a:rPr>
              <a:t>Is anyone watching, listening, calling, or texting you at the moment?</a:t>
            </a:r>
          </a:p>
          <a:p>
            <a:pPr marL="233363" lvl="1" indent="-233363">
              <a:lnSpc>
                <a:spcPct val="120000"/>
              </a:lnSpc>
              <a:spcBef>
                <a:spcPts val="0"/>
              </a:spcBef>
              <a:spcAft>
                <a:spcPts val="0"/>
              </a:spcAft>
              <a:buClr>
                <a:srgbClr val="7030A0"/>
              </a:buClr>
              <a:buFont typeface="Arial" panose="020B0604020202020204" pitchFamily="34" charset="0"/>
              <a:buChar char="•"/>
            </a:pPr>
            <a:r>
              <a:rPr lang="en-US" sz="2800" dirty="0">
                <a:solidFill>
                  <a:schemeClr val="tx1"/>
                </a:solidFill>
              </a:rPr>
              <a:t>Is a person controlling you, or one of your group, in the building or waiting outside?</a:t>
            </a:r>
          </a:p>
          <a:p>
            <a:pPr marL="233363" lvl="1" indent="-233363">
              <a:lnSpc>
                <a:spcPct val="120000"/>
              </a:lnSpc>
              <a:spcBef>
                <a:spcPts val="0"/>
              </a:spcBef>
              <a:spcAft>
                <a:spcPts val="0"/>
              </a:spcAft>
              <a:buClr>
                <a:srgbClr val="7030A0"/>
              </a:buClr>
              <a:buFont typeface="Arial" panose="020B0604020202020204" pitchFamily="34" charset="0"/>
              <a:buChar char="•"/>
            </a:pPr>
            <a:r>
              <a:rPr lang="en-US" sz="2800" dirty="0">
                <a:solidFill>
                  <a:schemeClr val="tx1"/>
                </a:solidFill>
              </a:rPr>
              <a:t>Are you or someone you love in danger if you talk to me?</a:t>
            </a:r>
          </a:p>
          <a:p>
            <a:pPr marL="233363" lvl="1" indent="-233363">
              <a:lnSpc>
                <a:spcPct val="120000"/>
              </a:lnSpc>
              <a:spcBef>
                <a:spcPts val="0"/>
              </a:spcBef>
              <a:spcAft>
                <a:spcPts val="0"/>
              </a:spcAft>
              <a:buClr>
                <a:srgbClr val="7030A0"/>
              </a:buClr>
              <a:buFont typeface="Arial" panose="020B0604020202020204" pitchFamily="34" charset="0"/>
              <a:buChar char="•"/>
            </a:pPr>
            <a:r>
              <a:rPr lang="en-US" sz="2800" dirty="0">
                <a:solidFill>
                  <a:schemeClr val="tx1"/>
                </a:solidFill>
              </a:rPr>
              <a:t>Are you or someone you love in danger if you accept my help to escape? </a:t>
            </a:r>
          </a:p>
          <a:p>
            <a:pPr marL="233363" lvl="1" indent="-233363">
              <a:lnSpc>
                <a:spcPct val="120000"/>
              </a:lnSpc>
              <a:spcBef>
                <a:spcPts val="0"/>
              </a:spcBef>
              <a:spcAft>
                <a:spcPts val="0"/>
              </a:spcAft>
              <a:buClr>
                <a:srgbClr val="7030A0"/>
              </a:buClr>
              <a:buFont typeface="Arial" panose="020B0604020202020204" pitchFamily="34" charset="0"/>
              <a:buChar char="•"/>
            </a:pPr>
            <a:r>
              <a:rPr lang="en-US" sz="2800" dirty="0">
                <a:solidFill>
                  <a:schemeClr val="tx1"/>
                </a:solidFill>
              </a:rPr>
              <a:t>Is there anything I can do to make this conversation easier/safer for you?</a:t>
            </a:r>
          </a:p>
          <a:p>
            <a:pPr marL="233363" lvl="1" indent="-233363">
              <a:lnSpc>
                <a:spcPct val="120000"/>
              </a:lnSpc>
              <a:spcBef>
                <a:spcPts val="0"/>
              </a:spcBef>
              <a:spcAft>
                <a:spcPts val="0"/>
              </a:spcAft>
              <a:buClr>
                <a:srgbClr val="7030A0"/>
              </a:buClr>
              <a:buFont typeface="Arial" panose="020B0604020202020204" pitchFamily="34" charset="0"/>
              <a:buChar char="•"/>
            </a:pPr>
            <a:r>
              <a:rPr lang="en-US" sz="2800" dirty="0">
                <a:solidFill>
                  <a:schemeClr val="tx1"/>
                </a:solidFill>
              </a:rPr>
              <a:t>Do you have a safe place to sleep and live?</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2  </a:t>
            </a:r>
            <a:r>
              <a:rPr kumimoji="0" lang="en-US" sz="1800" b="0" i="0" u="none" strike="noStrike" kern="1200" cap="none" spc="0" normalizeH="0" noProof="0" dirty="0">
                <a:ln>
                  <a:solidFill>
                    <a:schemeClr val="bg1"/>
                  </a:solidFill>
                </a:ln>
                <a:solidFill>
                  <a:srgbClr val="FFFFFF"/>
                </a:solidFill>
                <a:effectLst/>
                <a:uLnTx/>
                <a:uFillTx/>
              </a:rPr>
              <a:t>|                                        Tribal Law and Policy Institute  |  56 </a:t>
            </a:r>
          </a:p>
        </p:txBody>
      </p:sp>
    </p:spTree>
    <p:extLst>
      <p:ext uri="{BB962C8B-B14F-4D97-AF65-F5344CB8AC3E}">
        <p14:creationId xmlns:p14="http://schemas.microsoft.com/office/powerpoint/2010/main" val="36904642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6800" y="286605"/>
            <a:ext cx="10058400" cy="1450757"/>
          </a:xfrm>
        </p:spPr>
        <p:txBody>
          <a:bodyPr/>
          <a:lstStyle/>
          <a:p>
            <a:pPr algn="ctr"/>
            <a:r>
              <a:rPr lang="en-US" b="1" dirty="0">
                <a:solidFill>
                  <a:schemeClr val="tx1"/>
                </a:solidFill>
              </a:rPr>
              <a:t>Screening Tools</a:t>
            </a:r>
          </a:p>
        </p:txBody>
      </p:sp>
      <p:sp>
        <p:nvSpPr>
          <p:cNvPr id="4" name="Content Placeholder 3"/>
          <p:cNvSpPr>
            <a:spLocks noGrp="1"/>
          </p:cNvSpPr>
          <p:nvPr>
            <p:ph idx="1"/>
          </p:nvPr>
        </p:nvSpPr>
        <p:spPr>
          <a:xfrm>
            <a:off x="1234440" y="1845734"/>
            <a:ext cx="9890760" cy="4114800"/>
          </a:xfrm>
        </p:spPr>
        <p:txBody>
          <a:bodyPr numCol="1" spcCol="228600" anchor="t">
            <a:normAutofit fontScale="92500" lnSpcReduction="10000"/>
          </a:bodyPr>
          <a:lstStyle/>
          <a:p>
            <a:pPr marL="231775" lvl="1" indent="-231775">
              <a:lnSpc>
                <a:spcPct val="110000"/>
              </a:lnSpc>
              <a:spcBef>
                <a:spcPts val="0"/>
              </a:spcBef>
              <a:spcAft>
                <a:spcPts val="0"/>
              </a:spcAft>
              <a:buClr>
                <a:srgbClr val="7030A0"/>
              </a:buClr>
              <a:buFont typeface="Arial" panose="020B0604020202020204" pitchFamily="34" charset="0"/>
              <a:buChar char="•"/>
            </a:pPr>
            <a:r>
              <a:rPr lang="en-US" sz="3200" b="1" dirty="0">
                <a:solidFill>
                  <a:schemeClr val="tx1"/>
                </a:solidFill>
              </a:rPr>
              <a:t>Each intake process is unique;</a:t>
            </a:r>
            <a:r>
              <a:rPr lang="en-US" sz="3200" dirty="0">
                <a:solidFill>
                  <a:schemeClr val="tx1"/>
                </a:solidFill>
              </a:rPr>
              <a:t> advocates must consider whether the screening tools are appropriate for the situation.</a:t>
            </a:r>
          </a:p>
          <a:p>
            <a:pPr marL="231775" lvl="1" indent="-231775">
              <a:lnSpc>
                <a:spcPct val="110000"/>
              </a:lnSpc>
              <a:spcBef>
                <a:spcPts val="0"/>
              </a:spcBef>
              <a:spcAft>
                <a:spcPts val="0"/>
              </a:spcAft>
              <a:buClr>
                <a:srgbClr val="7030A0"/>
              </a:buClr>
              <a:buFont typeface="Arial" panose="020B0604020202020204" pitchFamily="34" charset="0"/>
              <a:buChar char="•"/>
            </a:pPr>
            <a:r>
              <a:rPr lang="en-US" sz="3200" dirty="0">
                <a:solidFill>
                  <a:schemeClr val="tx1"/>
                </a:solidFill>
              </a:rPr>
              <a:t>Screening tools usually focus on information to address issues such as:  </a:t>
            </a:r>
          </a:p>
          <a:p>
            <a:pPr marL="922337" lvl="4" indent="-457200">
              <a:lnSpc>
                <a:spcPct val="110000"/>
              </a:lnSpc>
              <a:spcBef>
                <a:spcPts val="0"/>
              </a:spcBef>
              <a:spcAft>
                <a:spcPts val="0"/>
              </a:spcAft>
              <a:buClr>
                <a:srgbClr val="7030A0"/>
              </a:buClr>
              <a:buFont typeface="Arial" panose="020B0604020202020204" pitchFamily="34" charset="0"/>
              <a:buChar char="•"/>
            </a:pPr>
            <a:r>
              <a:rPr lang="en-US" sz="2800" dirty="0">
                <a:solidFill>
                  <a:schemeClr val="tx1"/>
                </a:solidFill>
              </a:rPr>
              <a:t>Setting up the client interview; </a:t>
            </a:r>
          </a:p>
          <a:p>
            <a:pPr marL="922337" lvl="4" indent="-457200">
              <a:lnSpc>
                <a:spcPct val="110000"/>
              </a:lnSpc>
              <a:spcBef>
                <a:spcPts val="0"/>
              </a:spcBef>
              <a:spcAft>
                <a:spcPts val="0"/>
              </a:spcAft>
              <a:buClr>
                <a:srgbClr val="7030A0"/>
              </a:buClr>
              <a:buFont typeface="Arial" panose="020B0604020202020204" pitchFamily="34" charset="0"/>
              <a:buChar char="•"/>
            </a:pPr>
            <a:r>
              <a:rPr lang="en-US" sz="2800" dirty="0">
                <a:solidFill>
                  <a:schemeClr val="tx1"/>
                </a:solidFill>
              </a:rPr>
              <a:t>Developing client trust;  </a:t>
            </a:r>
          </a:p>
          <a:p>
            <a:pPr marL="922337" lvl="4" indent="-457200">
              <a:lnSpc>
                <a:spcPct val="110000"/>
              </a:lnSpc>
              <a:spcBef>
                <a:spcPts val="0"/>
              </a:spcBef>
              <a:spcAft>
                <a:spcPts val="0"/>
              </a:spcAft>
              <a:buClr>
                <a:srgbClr val="7030A0"/>
              </a:buClr>
              <a:buFont typeface="Arial" panose="020B0604020202020204" pitchFamily="34" charset="0"/>
              <a:buChar char="•"/>
            </a:pPr>
            <a:r>
              <a:rPr lang="en-US" sz="2800" dirty="0">
                <a:solidFill>
                  <a:schemeClr val="tx1"/>
                </a:solidFill>
              </a:rPr>
              <a:t>Demonstrating respect;  </a:t>
            </a:r>
          </a:p>
          <a:p>
            <a:pPr marL="922337" lvl="4" indent="-457200">
              <a:lnSpc>
                <a:spcPct val="110000"/>
              </a:lnSpc>
              <a:spcBef>
                <a:spcPts val="0"/>
              </a:spcBef>
              <a:spcAft>
                <a:spcPts val="0"/>
              </a:spcAft>
              <a:buClr>
                <a:srgbClr val="7030A0"/>
              </a:buClr>
              <a:buFont typeface="Arial" panose="020B0604020202020204" pitchFamily="34" charset="0"/>
              <a:buChar char="•"/>
            </a:pPr>
            <a:r>
              <a:rPr lang="en-US" sz="2800" dirty="0">
                <a:solidFill>
                  <a:schemeClr val="tx1"/>
                </a:solidFill>
              </a:rPr>
              <a:t>Maintaining client confidentiality; and </a:t>
            </a:r>
          </a:p>
          <a:p>
            <a:pPr marL="922337" lvl="4" indent="-457200">
              <a:lnSpc>
                <a:spcPct val="110000"/>
              </a:lnSpc>
              <a:spcBef>
                <a:spcPts val="0"/>
              </a:spcBef>
              <a:spcAft>
                <a:spcPts val="0"/>
              </a:spcAft>
              <a:buClr>
                <a:srgbClr val="7030A0"/>
              </a:buClr>
              <a:buFont typeface="Arial" panose="020B0604020202020204" pitchFamily="34" charset="0"/>
              <a:buChar char="•"/>
            </a:pPr>
            <a:r>
              <a:rPr lang="en-US" sz="2800" dirty="0">
                <a:solidFill>
                  <a:schemeClr val="tx1"/>
                </a:solidFill>
              </a:rPr>
              <a:t>Understanding effects of trauma and victimization.</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2  </a:t>
            </a:r>
            <a:r>
              <a:rPr kumimoji="0" lang="en-US" sz="1800" b="0" i="0" u="none" strike="noStrike" kern="1200" cap="none" spc="0" normalizeH="0" noProof="0" dirty="0">
                <a:ln>
                  <a:solidFill>
                    <a:schemeClr val="bg1"/>
                  </a:solidFill>
                </a:ln>
                <a:solidFill>
                  <a:srgbClr val="FFFFFF"/>
                </a:solidFill>
                <a:effectLst/>
                <a:uLnTx/>
                <a:uFillTx/>
              </a:rPr>
              <a:t>|                                        Tribal Law and Policy Institute  |  57 </a:t>
            </a:r>
          </a:p>
        </p:txBody>
      </p:sp>
    </p:spTree>
    <p:extLst>
      <p:ext uri="{BB962C8B-B14F-4D97-AF65-F5344CB8AC3E}">
        <p14:creationId xmlns:p14="http://schemas.microsoft.com/office/powerpoint/2010/main" val="20130220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6800" y="286605"/>
            <a:ext cx="10058400" cy="1450757"/>
          </a:xfrm>
        </p:spPr>
        <p:txBody>
          <a:bodyPr/>
          <a:lstStyle/>
          <a:p>
            <a:pPr algn="ctr"/>
            <a:r>
              <a:rPr lang="en-US" b="1" dirty="0">
                <a:solidFill>
                  <a:schemeClr val="tx1"/>
                </a:solidFill>
              </a:rPr>
              <a:t>Screening Tools</a:t>
            </a:r>
          </a:p>
        </p:txBody>
      </p:sp>
      <p:sp>
        <p:nvSpPr>
          <p:cNvPr id="4" name="Content Placeholder 3"/>
          <p:cNvSpPr>
            <a:spLocks noGrp="1"/>
          </p:cNvSpPr>
          <p:nvPr>
            <p:ph idx="1"/>
          </p:nvPr>
        </p:nvSpPr>
        <p:spPr>
          <a:xfrm>
            <a:off x="1207008" y="1845734"/>
            <a:ext cx="9918192" cy="4114800"/>
          </a:xfrm>
        </p:spPr>
        <p:txBody>
          <a:bodyPr numCol="1" spcCol="228600" anchor="t">
            <a:normAutofit fontScale="92500" lnSpcReduction="10000"/>
          </a:bodyPr>
          <a:lstStyle/>
          <a:p>
            <a:pPr marL="0" lvl="1" indent="0">
              <a:lnSpc>
                <a:spcPct val="100000"/>
              </a:lnSpc>
              <a:spcBef>
                <a:spcPts val="0"/>
              </a:spcBef>
              <a:spcAft>
                <a:spcPts val="0"/>
              </a:spcAft>
              <a:buNone/>
            </a:pPr>
            <a:r>
              <a:rPr lang="en-US" sz="3200" b="1" dirty="0">
                <a:solidFill>
                  <a:schemeClr val="tx1"/>
                </a:solidFill>
              </a:rPr>
              <a:t>Potential problems with “boilerplate” screening:</a:t>
            </a:r>
          </a:p>
          <a:p>
            <a:pPr marL="798512" lvl="2" indent="-457200">
              <a:lnSpc>
                <a:spcPct val="100000"/>
              </a:lnSpc>
              <a:spcBef>
                <a:spcPts val="0"/>
              </a:spcBef>
              <a:spcAft>
                <a:spcPts val="0"/>
              </a:spcAft>
              <a:buClr>
                <a:srgbClr val="7030A0"/>
              </a:buClr>
              <a:buFont typeface="Arial" panose="020B0604020202020204" pitchFamily="34" charset="0"/>
              <a:buChar char="•"/>
            </a:pPr>
            <a:r>
              <a:rPr lang="en-US" sz="3200" dirty="0">
                <a:solidFill>
                  <a:schemeClr val="tx1"/>
                </a:solidFill>
              </a:rPr>
              <a:t>May not be culturally appropriate.</a:t>
            </a:r>
          </a:p>
          <a:p>
            <a:pPr marL="798512" lvl="2" indent="-457200">
              <a:lnSpc>
                <a:spcPct val="100000"/>
              </a:lnSpc>
              <a:spcBef>
                <a:spcPts val="0"/>
              </a:spcBef>
              <a:spcAft>
                <a:spcPts val="0"/>
              </a:spcAft>
              <a:buClr>
                <a:srgbClr val="7030A0"/>
              </a:buClr>
              <a:buFont typeface="Arial" panose="020B0604020202020204" pitchFamily="34" charset="0"/>
              <a:buChar char="•"/>
            </a:pPr>
            <a:r>
              <a:rPr lang="en-US" sz="3200" dirty="0">
                <a:solidFill>
                  <a:schemeClr val="tx1"/>
                </a:solidFill>
              </a:rPr>
              <a:t>May be used in agencies much different than your own.</a:t>
            </a:r>
          </a:p>
          <a:p>
            <a:pPr marL="798512" lvl="2" indent="-457200">
              <a:lnSpc>
                <a:spcPct val="100000"/>
              </a:lnSpc>
              <a:spcBef>
                <a:spcPts val="0"/>
              </a:spcBef>
              <a:spcAft>
                <a:spcPts val="0"/>
              </a:spcAft>
              <a:buClr>
                <a:srgbClr val="7030A0"/>
              </a:buClr>
              <a:buFont typeface="Arial" panose="020B0604020202020204" pitchFamily="34" charset="0"/>
              <a:buChar char="•"/>
            </a:pPr>
            <a:r>
              <a:rPr lang="en-US" sz="3200" dirty="0">
                <a:solidFill>
                  <a:schemeClr val="tx1"/>
                </a:solidFill>
              </a:rPr>
              <a:t>May not have questions about spouse or relative as the trafficker.</a:t>
            </a:r>
          </a:p>
          <a:p>
            <a:pPr marL="0" indent="-134176">
              <a:lnSpc>
                <a:spcPct val="100000"/>
              </a:lnSpc>
              <a:spcBef>
                <a:spcPts val="0"/>
              </a:spcBef>
              <a:spcAft>
                <a:spcPts val="0"/>
              </a:spcAft>
              <a:buNone/>
            </a:pPr>
            <a:r>
              <a:rPr lang="en-US" sz="3200" b="1" dirty="0">
                <a:solidFill>
                  <a:schemeClr val="tx1"/>
                </a:solidFill>
              </a:rPr>
              <a:t>Are the screening tools culturally adaptable?</a:t>
            </a:r>
          </a:p>
          <a:p>
            <a:pPr marL="798512" lvl="2" indent="-457200">
              <a:lnSpc>
                <a:spcPct val="100000"/>
              </a:lnSpc>
              <a:spcBef>
                <a:spcPts val="0"/>
              </a:spcBef>
              <a:spcAft>
                <a:spcPts val="0"/>
              </a:spcAft>
              <a:buClr>
                <a:srgbClr val="7030A0"/>
              </a:buClr>
              <a:buFont typeface="Arial" panose="020B0604020202020204" pitchFamily="34" charset="0"/>
              <a:buChar char="•"/>
            </a:pPr>
            <a:r>
              <a:rPr lang="en-US" sz="3200" dirty="0">
                <a:solidFill>
                  <a:schemeClr val="tx1"/>
                </a:solidFill>
              </a:rPr>
              <a:t>If an advocacy program or a law enforcement agency develops its own interview/screening tool there are many examples to help shape a unique screening tool.</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2  </a:t>
            </a:r>
            <a:r>
              <a:rPr kumimoji="0" lang="en-US" sz="1800" b="0" i="0" u="none" strike="noStrike" kern="1200" cap="none" spc="0" normalizeH="0" noProof="0" dirty="0">
                <a:ln>
                  <a:solidFill>
                    <a:schemeClr val="bg1"/>
                  </a:solidFill>
                </a:ln>
                <a:solidFill>
                  <a:srgbClr val="FFFFFF"/>
                </a:solidFill>
                <a:effectLst/>
                <a:uLnTx/>
                <a:uFillTx/>
              </a:rPr>
              <a:t>|                                        Tribal Law and Policy Institute  |  58 </a:t>
            </a:r>
          </a:p>
        </p:txBody>
      </p:sp>
    </p:spTree>
    <p:extLst>
      <p:ext uri="{BB962C8B-B14F-4D97-AF65-F5344CB8AC3E}">
        <p14:creationId xmlns:p14="http://schemas.microsoft.com/office/powerpoint/2010/main" val="7087427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1066800" y="1845734"/>
            <a:ext cx="10058400" cy="4114800"/>
          </a:xfrm>
        </p:spPr>
        <p:txBody>
          <a:bodyPr numCol="1" spcCol="228600" anchor="t">
            <a:normAutofit/>
          </a:bodyPr>
          <a:lstStyle/>
          <a:p>
            <a:pPr marL="0" lvl="1" indent="0" algn="ctr">
              <a:lnSpc>
                <a:spcPct val="100000"/>
              </a:lnSpc>
              <a:buNone/>
            </a:pPr>
            <a:endParaRPr lang="en-US" sz="4000" b="1" i="1" dirty="0" smtClean="0">
              <a:solidFill>
                <a:schemeClr val="tx1"/>
              </a:solidFill>
            </a:endParaRPr>
          </a:p>
          <a:p>
            <a:pPr marL="0" lvl="1" indent="0" algn="ctr">
              <a:lnSpc>
                <a:spcPct val="100000"/>
              </a:lnSpc>
              <a:buNone/>
            </a:pPr>
            <a:r>
              <a:rPr lang="en-US" sz="4000" b="1" i="1" dirty="0" smtClean="0">
                <a:solidFill>
                  <a:schemeClr val="tx1"/>
                </a:solidFill>
              </a:rPr>
              <a:t>Developing </a:t>
            </a:r>
            <a:r>
              <a:rPr lang="en-US" sz="4000" b="1" i="1" dirty="0">
                <a:solidFill>
                  <a:schemeClr val="tx1"/>
                </a:solidFill>
              </a:rPr>
              <a:t>a Culturally Appropriate</a:t>
            </a:r>
          </a:p>
          <a:p>
            <a:pPr marL="0" lvl="1" indent="0" algn="ctr">
              <a:lnSpc>
                <a:spcPct val="100000"/>
              </a:lnSpc>
              <a:buNone/>
            </a:pPr>
            <a:r>
              <a:rPr lang="en-US" sz="4000" b="1" i="1" dirty="0">
                <a:solidFill>
                  <a:schemeClr val="tx1"/>
                </a:solidFill>
              </a:rPr>
              <a:t>Screening Tool</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58B33CA0-1908-4A16-80C4-5634DECCB9B2}"/>
              </a:ext>
            </a:extLst>
          </p:cNvPr>
          <p:cNvSpPr>
            <a:spLocks noGrp="1"/>
          </p:cNvSpPr>
          <p:nvPr>
            <p:ph type="title"/>
          </p:nvPr>
        </p:nvSpPr>
        <p:spPr>
          <a:xfrm>
            <a:off x="1066800" y="286605"/>
            <a:ext cx="10058400" cy="1450757"/>
          </a:xfrm>
        </p:spPr>
        <p:txBody>
          <a:bodyPr/>
          <a:lstStyle/>
          <a:p>
            <a:pPr marL="0" marR="0" lvl="1" indent="0" algn="ctr" defTabSz="914400" rtl="0" eaLnBrk="1" fontAlgn="auto" latinLnBrk="0" hangingPunct="1">
              <a:lnSpc>
                <a:spcPct val="100000"/>
              </a:lnSpc>
              <a:spcBef>
                <a:spcPts val="200"/>
              </a:spcBef>
              <a:spcAft>
                <a:spcPts val="400"/>
              </a:spcAft>
              <a:buClr>
                <a:srgbClr val="E48312"/>
              </a:buClr>
              <a:buSzTx/>
              <a:buFont typeface="Calibri" pitchFamily="34" charset="0"/>
              <a:buNone/>
              <a:tabLst/>
              <a:defRPr/>
            </a:pPr>
            <a:r>
              <a:rPr lang="en-US" sz="4000" b="1" kern="1200" dirty="0">
                <a:solidFill>
                  <a:srgbClr val="000000"/>
                </a:solidFill>
                <a:latin typeface="+mj-lt"/>
                <a:ea typeface="+mn-ea"/>
                <a:cs typeface="+mn-cs"/>
              </a:rPr>
              <a:t>Small Group Exercise</a:t>
            </a: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2  </a:t>
            </a:r>
            <a:r>
              <a:rPr kumimoji="0" lang="en-US" sz="1800" b="0" i="0" u="none" strike="noStrike" kern="1200" cap="none" spc="0" normalizeH="0" noProof="0" dirty="0">
                <a:ln>
                  <a:solidFill>
                    <a:schemeClr val="bg1"/>
                  </a:solidFill>
                </a:ln>
                <a:solidFill>
                  <a:srgbClr val="FFFFFF"/>
                </a:solidFill>
                <a:effectLst/>
                <a:uLnTx/>
                <a:uFillTx/>
              </a:rPr>
              <a:t>|                                        Tribal Law and Policy Institute  |  59 </a:t>
            </a:r>
          </a:p>
        </p:txBody>
      </p:sp>
    </p:spTree>
    <p:extLst>
      <p:ext uri="{BB962C8B-B14F-4D97-AF65-F5344CB8AC3E}">
        <p14:creationId xmlns:p14="http://schemas.microsoft.com/office/powerpoint/2010/main" val="200872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a:solidFill>
                  <a:schemeClr val="tx1"/>
                </a:solidFill>
              </a:rPr>
              <a:t>Legal Definition of Sex Trafficking</a:t>
            </a:r>
          </a:p>
        </p:txBody>
      </p:sp>
      <p:sp>
        <p:nvSpPr>
          <p:cNvPr id="7" name="Content Placeholder 3">
            <a:extLst>
              <a:ext uri="{FF2B5EF4-FFF2-40B4-BE49-F238E27FC236}">
                <a16:creationId xmlns:a16="http://schemas.microsoft.com/office/drawing/2014/main" id="{C1D0B3E9-4C21-4D21-BB46-C16154126FAE}"/>
              </a:ext>
            </a:extLst>
          </p:cNvPr>
          <p:cNvSpPr>
            <a:spLocks noGrp="1"/>
          </p:cNvSpPr>
          <p:nvPr>
            <p:ph idx="1"/>
          </p:nvPr>
        </p:nvSpPr>
        <p:spPr>
          <a:xfrm>
            <a:off x="968992" y="1845734"/>
            <a:ext cx="10186689" cy="4114800"/>
          </a:xfrm>
        </p:spPr>
        <p:txBody>
          <a:bodyPr>
            <a:normAutofit fontScale="92500" lnSpcReduction="10000"/>
          </a:bodyPr>
          <a:lstStyle/>
          <a:p>
            <a:pPr marL="0" indent="0">
              <a:lnSpc>
                <a:spcPct val="120000"/>
              </a:lnSpc>
              <a:spcBef>
                <a:spcPts val="0"/>
              </a:spcBef>
              <a:spcAft>
                <a:spcPts val="0"/>
              </a:spcAft>
              <a:buNone/>
            </a:pPr>
            <a:r>
              <a:rPr lang="en-US" sz="2800" b="1" dirty="0">
                <a:solidFill>
                  <a:schemeClr val="tx1"/>
                </a:solidFill>
              </a:rPr>
              <a:t>Federal Definition (18 U.S.C. §1591(a))</a:t>
            </a:r>
          </a:p>
          <a:p>
            <a:r>
              <a:rPr lang="en-US" i="1" dirty="0">
                <a:solidFill>
                  <a:schemeClr val="tx1"/>
                </a:solidFill>
              </a:rPr>
              <a:t>(a)Whoever knowingly—</a:t>
            </a:r>
            <a:endParaRPr lang="en-US" dirty="0">
              <a:solidFill>
                <a:schemeClr val="tx1"/>
              </a:solidFill>
            </a:endParaRPr>
          </a:p>
          <a:p>
            <a:r>
              <a:rPr lang="en-US" i="1" dirty="0">
                <a:solidFill>
                  <a:schemeClr val="tx1"/>
                </a:solidFill>
              </a:rPr>
              <a:t>(1) in or affecting interstate or foreign commerce, or within the special maritime and territorial jurisdiction of the United States, recruits, entices, harbors, transports, provides, obtains, advertises, maintains, patronizes, or solicits by any means a person; or</a:t>
            </a:r>
            <a:endParaRPr lang="en-US" dirty="0">
              <a:solidFill>
                <a:schemeClr val="tx1"/>
              </a:solidFill>
            </a:endParaRPr>
          </a:p>
          <a:p>
            <a:r>
              <a:rPr lang="en-US" i="1" dirty="0">
                <a:solidFill>
                  <a:schemeClr val="tx1"/>
                </a:solidFill>
              </a:rPr>
              <a:t>(2) benefits, financially or by receiving anything of value, from participation in a venture which has engaged in an act described in violation of paragraph (1),</a:t>
            </a:r>
            <a:endParaRPr lang="en-US" dirty="0">
              <a:solidFill>
                <a:schemeClr val="tx1"/>
              </a:solidFill>
            </a:endParaRPr>
          </a:p>
          <a:p>
            <a:r>
              <a:rPr lang="en-US" i="1" dirty="0">
                <a:solidFill>
                  <a:schemeClr val="tx1"/>
                </a:solidFill>
              </a:rPr>
              <a:t>knowing, or, except where the act constituting the violation of paragraph (1) is advertising, in reckless disregard of the fact, that </a:t>
            </a:r>
            <a:r>
              <a:rPr lang="en-US" b="1" i="1" dirty="0">
                <a:solidFill>
                  <a:schemeClr val="tx1"/>
                </a:solidFill>
              </a:rPr>
              <a:t>means of force, threats of force, fraud, coercion described in subsection (e)(2), or any combination of such means will be used to cause the person to engage in a commercial sex act</a:t>
            </a:r>
            <a:r>
              <a:rPr lang="en-US" i="1" dirty="0">
                <a:solidFill>
                  <a:schemeClr val="tx1"/>
                </a:solidFill>
              </a:rPr>
              <a:t>, </a:t>
            </a:r>
            <a:r>
              <a:rPr lang="en-US" b="1" i="1" dirty="0">
                <a:solidFill>
                  <a:schemeClr val="tx1"/>
                </a:solidFill>
              </a:rPr>
              <a:t>or that the person has not attained the age of 18 years and will be caused to engage in a commercial sex act</a:t>
            </a:r>
            <a:r>
              <a:rPr lang="en-US" i="1" dirty="0">
                <a:solidFill>
                  <a:schemeClr val="tx1"/>
                </a:solidFill>
              </a:rPr>
              <a:t>, shall be punished as provided in subsection (b)</a:t>
            </a:r>
            <a:r>
              <a:rPr lang="en-US" sz="2800" dirty="0">
                <a:solidFill>
                  <a:schemeClr val="tx1"/>
                </a:solidFill>
              </a:rPr>
              <a:t>. </a:t>
            </a:r>
          </a:p>
          <a:p>
            <a:pPr marL="0" indent="0">
              <a:lnSpc>
                <a:spcPct val="120000"/>
              </a:lnSpc>
              <a:spcBef>
                <a:spcPts val="0"/>
              </a:spcBef>
              <a:spcAft>
                <a:spcPts val="0"/>
              </a:spcAft>
              <a:buNone/>
            </a:pPr>
            <a:endParaRPr lang="en-US" sz="2800" dirty="0">
              <a:solidFill>
                <a:schemeClr val="tx1"/>
              </a:solidFill>
            </a:endParaRP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1  </a:t>
            </a:r>
            <a:r>
              <a:rPr kumimoji="0" lang="en-US" sz="1800" b="0" i="0" u="none" strike="noStrike" kern="1200" cap="none" spc="0" normalizeH="0" noProof="0" dirty="0">
                <a:ln>
                  <a:solidFill>
                    <a:schemeClr val="bg1"/>
                  </a:solidFill>
                </a:ln>
                <a:solidFill>
                  <a:srgbClr val="FFFFFF"/>
                </a:solidFill>
                <a:effectLst/>
                <a:uLnTx/>
                <a:uFillTx/>
              </a:rPr>
              <a:t>|                                        Tribal Law and Policy Institute  |  6 </a:t>
            </a:r>
          </a:p>
        </p:txBody>
      </p:sp>
    </p:spTree>
    <p:extLst>
      <p:ext uri="{BB962C8B-B14F-4D97-AF65-F5344CB8AC3E}">
        <p14:creationId xmlns:p14="http://schemas.microsoft.com/office/powerpoint/2010/main" val="39113129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6800" y="286605"/>
            <a:ext cx="10058400" cy="1450757"/>
          </a:xfrm>
        </p:spPr>
        <p:txBody>
          <a:bodyPr/>
          <a:lstStyle/>
          <a:p>
            <a:pPr algn="ctr"/>
            <a:r>
              <a:rPr lang="en-US" b="1" dirty="0">
                <a:solidFill>
                  <a:schemeClr val="tx1"/>
                </a:solidFill>
              </a:rPr>
              <a:t>Developing a Culturally Appropriate Screening Tool</a:t>
            </a:r>
          </a:p>
        </p:txBody>
      </p:sp>
      <p:sp>
        <p:nvSpPr>
          <p:cNvPr id="4" name="Content Placeholder 3"/>
          <p:cNvSpPr>
            <a:spLocks noGrp="1"/>
          </p:cNvSpPr>
          <p:nvPr>
            <p:ph idx="1"/>
          </p:nvPr>
        </p:nvSpPr>
        <p:spPr>
          <a:xfrm>
            <a:off x="1207008" y="1845734"/>
            <a:ext cx="9918192" cy="4114800"/>
          </a:xfrm>
        </p:spPr>
        <p:txBody>
          <a:bodyPr numCol="1" spcCol="228600" anchor="t">
            <a:normAutofit/>
          </a:bodyPr>
          <a:lstStyle/>
          <a:p>
            <a:pPr marL="228600" lvl="1" indent="-228600">
              <a:lnSpc>
                <a:spcPct val="100000"/>
              </a:lnSpc>
              <a:spcBef>
                <a:spcPts val="0"/>
              </a:spcBef>
              <a:spcAft>
                <a:spcPts val="0"/>
              </a:spcAft>
              <a:buClr>
                <a:srgbClr val="7030A0"/>
              </a:buClr>
              <a:buFont typeface="Arial" panose="020B0604020202020204" pitchFamily="34" charset="0"/>
              <a:buChar char="•"/>
            </a:pPr>
            <a:r>
              <a:rPr lang="en-US" sz="3200" dirty="0">
                <a:solidFill>
                  <a:schemeClr val="tx1"/>
                </a:solidFill>
              </a:rPr>
              <a:t>Identify questions on the screening tool example that would be helpful to use in your current screening tool/questionnaire/intake form. </a:t>
            </a:r>
          </a:p>
          <a:p>
            <a:pPr marL="228600" lvl="1" indent="-228600">
              <a:lnSpc>
                <a:spcPct val="100000"/>
              </a:lnSpc>
              <a:spcBef>
                <a:spcPts val="0"/>
              </a:spcBef>
              <a:spcAft>
                <a:spcPts val="0"/>
              </a:spcAft>
              <a:buClr>
                <a:srgbClr val="7030A0"/>
              </a:buClr>
              <a:buFont typeface="Arial" panose="020B0604020202020204" pitchFamily="34" charset="0"/>
              <a:buChar char="•"/>
            </a:pPr>
            <a:endParaRPr lang="en-US" sz="3200" dirty="0">
              <a:solidFill>
                <a:schemeClr val="tx1"/>
              </a:solidFill>
            </a:endParaRPr>
          </a:p>
          <a:p>
            <a:pPr marL="228600" lvl="1" indent="-228600">
              <a:lnSpc>
                <a:spcPct val="100000"/>
              </a:lnSpc>
              <a:spcBef>
                <a:spcPts val="0"/>
              </a:spcBef>
              <a:spcAft>
                <a:spcPts val="0"/>
              </a:spcAft>
              <a:buClr>
                <a:srgbClr val="7030A0"/>
              </a:buClr>
              <a:buFont typeface="Arial" panose="020B0604020202020204" pitchFamily="34" charset="0"/>
              <a:buChar char="•"/>
            </a:pPr>
            <a:r>
              <a:rPr lang="en-US" sz="3200" dirty="0">
                <a:solidFill>
                  <a:schemeClr val="tx1"/>
                </a:solidFill>
              </a:rPr>
              <a:t>Identify questions that may not be culturally relevant.</a:t>
            </a:r>
          </a:p>
          <a:p>
            <a:pPr marL="228600" lvl="1" indent="-228600">
              <a:lnSpc>
                <a:spcPct val="100000"/>
              </a:lnSpc>
              <a:spcBef>
                <a:spcPts val="0"/>
              </a:spcBef>
              <a:spcAft>
                <a:spcPts val="0"/>
              </a:spcAft>
              <a:buClr>
                <a:srgbClr val="7030A0"/>
              </a:buClr>
              <a:buFont typeface="Arial" panose="020B0604020202020204" pitchFamily="34" charset="0"/>
              <a:buChar char="•"/>
            </a:pPr>
            <a:endParaRPr lang="en-US" sz="3200" dirty="0">
              <a:solidFill>
                <a:schemeClr val="tx1"/>
              </a:solidFill>
            </a:endParaRPr>
          </a:p>
          <a:p>
            <a:pPr marL="228600" lvl="1" indent="-228600">
              <a:lnSpc>
                <a:spcPct val="100000"/>
              </a:lnSpc>
              <a:spcBef>
                <a:spcPts val="0"/>
              </a:spcBef>
              <a:spcAft>
                <a:spcPts val="0"/>
              </a:spcAft>
              <a:buClr>
                <a:srgbClr val="7030A0"/>
              </a:buClr>
              <a:buFont typeface="Arial" panose="020B0604020202020204" pitchFamily="34" charset="0"/>
              <a:buChar char="•"/>
            </a:pPr>
            <a:r>
              <a:rPr lang="en-US" sz="3200" dirty="0">
                <a:solidFill>
                  <a:schemeClr val="tx1"/>
                </a:solidFill>
              </a:rPr>
              <a:t>Add culturally relevant questions that you believe need to be included in the screening tool example.</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2  </a:t>
            </a:r>
            <a:r>
              <a:rPr kumimoji="0" lang="en-US" sz="1800" b="0" i="0" u="none" strike="noStrike" kern="1200" cap="none" spc="0" normalizeH="0" noProof="0" dirty="0">
                <a:ln>
                  <a:solidFill>
                    <a:schemeClr val="bg1"/>
                  </a:solidFill>
                </a:ln>
                <a:solidFill>
                  <a:srgbClr val="FFFFFF"/>
                </a:solidFill>
                <a:effectLst/>
                <a:uLnTx/>
                <a:uFillTx/>
              </a:rPr>
              <a:t>|                                        Tribal Law and Policy Institute  |  60 </a:t>
            </a:r>
          </a:p>
        </p:txBody>
      </p:sp>
    </p:spTree>
    <p:extLst>
      <p:ext uri="{BB962C8B-B14F-4D97-AF65-F5344CB8AC3E}">
        <p14:creationId xmlns:p14="http://schemas.microsoft.com/office/powerpoint/2010/main" val="41580868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AF51BE0-63DD-4CD6-895F-96BFFF6D227C}"/>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1066800" y="286605"/>
            <a:ext cx="10058400" cy="1450757"/>
          </a:xfrm>
        </p:spPr>
        <p:txBody>
          <a:bodyPr/>
          <a:lstStyle/>
          <a:p>
            <a:pPr algn="ctr"/>
            <a:r>
              <a:rPr lang="en-US" b="1" dirty="0">
                <a:solidFill>
                  <a:schemeClr val="tx1"/>
                </a:solidFill>
              </a:rPr>
              <a:t>Additional Resources</a:t>
            </a:r>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066800" y="1845734"/>
            <a:ext cx="10058400" cy="4114800"/>
          </a:xfrm>
        </p:spPr>
        <p:txBody>
          <a:bodyPr/>
          <a:lstStyle/>
          <a:p>
            <a:endParaRPr lang="en-US"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2  </a:t>
            </a:r>
            <a:r>
              <a:rPr kumimoji="0" lang="en-US" sz="1800" b="0" i="0" u="none" strike="noStrike" kern="1200" cap="none" spc="0" normalizeH="0" noProof="0" dirty="0">
                <a:ln>
                  <a:solidFill>
                    <a:schemeClr val="bg1"/>
                  </a:solidFill>
                </a:ln>
                <a:solidFill>
                  <a:srgbClr val="FFFFFF"/>
                </a:solidFill>
                <a:effectLst/>
                <a:uLnTx/>
                <a:uFillTx/>
              </a:rPr>
              <a:t>|                                        Tribal Law and Policy Institute  |  61 </a:t>
            </a:r>
          </a:p>
        </p:txBody>
      </p:sp>
    </p:spTree>
    <p:extLst>
      <p:ext uri="{BB962C8B-B14F-4D97-AF65-F5344CB8AC3E}">
        <p14:creationId xmlns:p14="http://schemas.microsoft.com/office/powerpoint/2010/main" val="32336184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AF51BE0-63DD-4CD6-895F-96BFFF6D227C}"/>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1066800" y="286605"/>
            <a:ext cx="10058400" cy="1450757"/>
          </a:xfrm>
        </p:spPr>
        <p:txBody>
          <a:bodyPr/>
          <a:lstStyle/>
          <a:p>
            <a:pPr algn="ctr"/>
            <a:r>
              <a:rPr lang="en-US" b="1" dirty="0">
                <a:solidFill>
                  <a:schemeClr val="tx1"/>
                </a:solidFill>
              </a:rPr>
              <a:t>Additional Resources</a:t>
            </a:r>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066800" y="1845734"/>
            <a:ext cx="10058400" cy="4114800"/>
          </a:xfrm>
        </p:spPr>
        <p:txBody>
          <a:bodyPr/>
          <a:lstStyle/>
          <a:p>
            <a:endParaRPr lang="en-US"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2  </a:t>
            </a:r>
            <a:r>
              <a:rPr kumimoji="0" lang="en-US" sz="1800" b="0" i="0" u="none" strike="noStrike" kern="1200" cap="none" spc="0" normalizeH="0" noProof="0" dirty="0">
                <a:ln>
                  <a:solidFill>
                    <a:schemeClr val="bg1"/>
                  </a:solidFill>
                </a:ln>
                <a:solidFill>
                  <a:srgbClr val="FFFFFF"/>
                </a:solidFill>
                <a:effectLst/>
                <a:uLnTx/>
                <a:uFillTx/>
              </a:rPr>
              <a:t>|                                        Tribal Law and Policy Institute  |  62 </a:t>
            </a:r>
          </a:p>
        </p:txBody>
      </p:sp>
    </p:spTree>
    <p:extLst>
      <p:ext uri="{BB962C8B-B14F-4D97-AF65-F5344CB8AC3E}">
        <p14:creationId xmlns:p14="http://schemas.microsoft.com/office/powerpoint/2010/main" val="32265821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AF51BE0-63DD-4CD6-895F-96BFFF6D227C}"/>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1066800" y="286605"/>
            <a:ext cx="10058400" cy="1450757"/>
          </a:xfrm>
        </p:spPr>
        <p:txBody>
          <a:bodyPr/>
          <a:lstStyle/>
          <a:p>
            <a:pPr algn="ctr"/>
            <a:r>
              <a:rPr lang="en-US" b="1" dirty="0">
                <a:solidFill>
                  <a:schemeClr val="tx1"/>
                </a:solidFill>
              </a:rPr>
              <a:t>Additional Resources</a:t>
            </a:r>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066800" y="1845734"/>
            <a:ext cx="10058400" cy="4114800"/>
          </a:xfrm>
        </p:spPr>
        <p:txBody>
          <a:bodyPr/>
          <a:lstStyle/>
          <a:p>
            <a:endParaRPr lang="en-US"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2  </a:t>
            </a:r>
            <a:r>
              <a:rPr kumimoji="0" lang="en-US" sz="1800" b="0" i="0" u="none" strike="noStrike" kern="1200" cap="none" spc="0" normalizeH="0" noProof="0" dirty="0">
                <a:ln>
                  <a:solidFill>
                    <a:schemeClr val="bg1"/>
                  </a:solidFill>
                </a:ln>
                <a:solidFill>
                  <a:srgbClr val="FFFFFF"/>
                </a:solidFill>
                <a:effectLst/>
                <a:uLnTx/>
                <a:uFillTx/>
              </a:rPr>
              <a:t>|                                        Tribal Law and Policy Institute  |  63 </a:t>
            </a:r>
          </a:p>
        </p:txBody>
      </p:sp>
    </p:spTree>
    <p:extLst>
      <p:ext uri="{BB962C8B-B14F-4D97-AF65-F5344CB8AC3E}">
        <p14:creationId xmlns:p14="http://schemas.microsoft.com/office/powerpoint/2010/main" val="28596113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86096" y="848424"/>
            <a:ext cx="5127625" cy="1450975"/>
          </a:xfrm>
        </p:spPr>
        <p:txBody>
          <a:bodyPr vert="horz" lIns="91440" tIns="45720" rIns="91440" bIns="45720" rtlCol="0" anchor="b">
            <a:normAutofit/>
          </a:bodyPr>
          <a:lstStyle/>
          <a:p>
            <a:r>
              <a:rPr lang="en-US" dirty="0">
                <a:solidFill>
                  <a:schemeClr val="tx1"/>
                </a:solidFill>
              </a:rPr>
              <a:t>Questions?</a:t>
            </a:r>
          </a:p>
        </p:txBody>
      </p:sp>
      <p:pic>
        <p:nvPicPr>
          <p:cNvPr id="14" name="Picture 13"/>
          <p:cNvPicPr>
            <a:picLocks noChangeAspect="1"/>
          </p:cNvPicPr>
          <p:nvPr/>
        </p:nvPicPr>
        <p:blipFill>
          <a:blip r:embed="rId3"/>
          <a:stretch>
            <a:fillRect/>
          </a:stretch>
        </p:blipFill>
        <p:spPr>
          <a:xfrm>
            <a:off x="815169" y="757333"/>
            <a:ext cx="5133975" cy="4819650"/>
          </a:xfrm>
          <a:prstGeom prst="rect">
            <a:avLst/>
          </a:prstGeom>
        </p:spPr>
      </p:pic>
      <p:sp>
        <p:nvSpPr>
          <p:cNvPr id="5"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2  </a:t>
            </a:r>
            <a:r>
              <a:rPr kumimoji="0" lang="en-US" sz="1800" b="0" i="0" u="none" strike="noStrike" kern="1200" cap="none" spc="0" normalizeH="0" noProof="0" dirty="0">
                <a:ln>
                  <a:solidFill>
                    <a:schemeClr val="bg1"/>
                  </a:solidFill>
                </a:ln>
                <a:solidFill>
                  <a:srgbClr val="FFFFFF"/>
                </a:solidFill>
                <a:effectLst/>
                <a:uLnTx/>
                <a:uFillTx/>
              </a:rPr>
              <a:t>|                                        Tribal Law and Policy Institute  |  64 </a:t>
            </a:r>
          </a:p>
        </p:txBody>
      </p:sp>
    </p:spTree>
    <p:extLst>
      <p:ext uri="{BB962C8B-B14F-4D97-AF65-F5344CB8AC3E}">
        <p14:creationId xmlns:p14="http://schemas.microsoft.com/office/powerpoint/2010/main" val="29303130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061551"/>
            <a:ext cx="10515600" cy="2286000"/>
          </a:xfrm>
        </p:spPr>
        <p:txBody>
          <a:bodyPr>
            <a:normAutofit/>
          </a:bodyPr>
          <a:lstStyle/>
          <a:p>
            <a:pPr algn="ctr"/>
            <a:r>
              <a:rPr lang="en-US" sz="5400" b="1" dirty="0">
                <a:solidFill>
                  <a:schemeClr val="tx1"/>
                </a:solidFill>
              </a:rPr>
              <a:t>Advocacy for Victims</a:t>
            </a:r>
            <a:endParaRPr lang="en-US" sz="6600" i="1" dirty="0">
              <a:solidFill>
                <a:schemeClr val="tx1"/>
              </a:solidFill>
            </a:endParaRPr>
          </a:p>
        </p:txBody>
      </p:sp>
      <p:pic>
        <p:nvPicPr>
          <p:cNvPr id="4" name="Picture 3"/>
          <p:cNvPicPr>
            <a:picLocks noChangeAspect="1"/>
          </p:cNvPicPr>
          <p:nvPr/>
        </p:nvPicPr>
        <p:blipFill>
          <a:blip r:embed="rId3"/>
          <a:stretch>
            <a:fillRect/>
          </a:stretch>
        </p:blipFill>
        <p:spPr>
          <a:xfrm>
            <a:off x="333722" y="189782"/>
            <a:ext cx="2371379" cy="2232663"/>
          </a:xfrm>
          <a:prstGeom prst="rect">
            <a:avLst/>
          </a:prstGeom>
        </p:spPr>
      </p:pic>
      <p:sp>
        <p:nvSpPr>
          <p:cNvPr id="8" name="TextBox 7"/>
          <p:cNvSpPr txBox="1"/>
          <p:nvPr/>
        </p:nvSpPr>
        <p:spPr>
          <a:xfrm>
            <a:off x="2452862" y="798281"/>
            <a:ext cx="9153177"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Sex Trafficking in Indian Country: </a:t>
            </a:r>
            <a:r>
              <a:rPr lang="en-US" sz="2000" b="1" dirty="0">
                <a:solidFill>
                  <a:srgbClr val="000000"/>
                </a:solidFill>
                <a:latin typeface="Calibri" panose="020F0502020204030204"/>
              </a:rPr>
              <a:t>Advocacy</a:t>
            </a: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 Curriculum | Unit </a:t>
            </a:r>
            <a:r>
              <a:rPr lang="en-US" sz="2000" b="1" dirty="0">
                <a:solidFill>
                  <a:srgbClr val="000000"/>
                </a:solidFill>
                <a:latin typeface="Calibri" panose="020F0502020204030204"/>
              </a:rPr>
              <a:t>3</a:t>
            </a: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Prepared by the Tribal Law and Policy Institute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5D5C6BC-2EC8-4D31-9F61-9F49CC535477}"/>
              </a:ext>
            </a:extLst>
          </p:cNvPr>
          <p:cNvSpPr txBox="1"/>
          <p:nvPr/>
        </p:nvSpPr>
        <p:spPr>
          <a:xfrm>
            <a:off x="2636588" y="4595158"/>
            <a:ext cx="6918823" cy="1323439"/>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effectLst/>
                <a:uLnTx/>
                <a:uFillTx/>
                <a:latin typeface="Calibri" panose="020F0502020204030204"/>
                <a:ea typeface="+mn-ea"/>
                <a:cs typeface="+mn-cs"/>
              </a:rPr>
              <a:t>This resource was supported by grants</a:t>
            </a:r>
            <a:r>
              <a:rPr kumimoji="0" lang="en-US" sz="1600" b="0" i="1" u="none" strike="noStrike" kern="1200" cap="none" spc="0" normalizeH="0" noProof="0" dirty="0">
                <a:ln>
                  <a:noFill/>
                </a:ln>
                <a:effectLst/>
                <a:uLnTx/>
                <a:uFillTx/>
                <a:latin typeface="Calibri" panose="020F0502020204030204"/>
                <a:ea typeface="+mn-ea"/>
                <a:cs typeface="+mn-cs"/>
              </a:rPr>
              <a:t> </a:t>
            </a:r>
            <a:r>
              <a:rPr kumimoji="0" lang="en-US" sz="1600" b="0" i="1" u="none" strike="noStrike" kern="1200" cap="none" spc="0" normalizeH="0" baseline="0" noProof="0" dirty="0">
                <a:ln>
                  <a:noFill/>
                </a:ln>
                <a:effectLst/>
                <a:uLnTx/>
                <a:uFillTx/>
                <a:latin typeface="Calibri" panose="020F0502020204030204"/>
                <a:ea typeface="+mn-ea"/>
                <a:cs typeface="+mn-cs"/>
              </a:rPr>
              <a:t>awarded by the Office on Violence Against Women, U.S. Department of Justice. The opinions, findings, conclusions, and recommendations expressed in this publication/program/exhibition are those of the author(s) and do not necessarily reflect the views of the Department of Justice, Office on Violence Against Women.</a:t>
            </a:r>
          </a:p>
        </p:txBody>
      </p:sp>
      <p:sp>
        <p:nvSpPr>
          <p:cNvPr id="6"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endParaRPr kumimoji="0" lang="en-US" sz="1800" b="0" i="0" u="none" strike="noStrike" kern="1200" cap="none" spc="0" normalizeH="0" noProof="0" dirty="0">
              <a:ln>
                <a:solidFill>
                  <a:schemeClr val="bg1"/>
                </a:solidFill>
              </a:ln>
              <a:solidFill>
                <a:srgbClr val="FFFFFF"/>
              </a:solidFill>
              <a:effectLst/>
              <a:uLnTx/>
              <a:uFillTx/>
            </a:endParaRPr>
          </a:p>
        </p:txBody>
      </p:sp>
      <p:sp>
        <p:nvSpPr>
          <p:cNvPr id="7" name="Footer Placeholder 4">
            <a:extLst>
              <a:ext uri="{FF2B5EF4-FFF2-40B4-BE49-F238E27FC236}">
                <a16:creationId xmlns:a16="http://schemas.microsoft.com/office/drawing/2014/main" id="{36FB2ABF-1890-4B27-B89E-84CCBB007136}"/>
              </a:ext>
            </a:extLst>
          </p:cNvPr>
          <p:cNvSpPr txBox="1">
            <a:spLocks/>
          </p:cNvSpPr>
          <p:nvPr/>
        </p:nvSpPr>
        <p:spPr>
          <a:xfrm>
            <a:off x="-1" y="6294372"/>
            <a:ext cx="12192000" cy="563628"/>
          </a:xfrm>
          <a:prstGeom prst="rect">
            <a:avLst/>
          </a:prstGeom>
          <a:solidFill>
            <a:srgbClr val="7030A0"/>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tabLst>
                <a:tab pos="8856663" algn="l"/>
              </a:tabLst>
              <a:defRPr/>
            </a:pPr>
            <a:r>
              <a:rPr lang="en-US" sz="1600" dirty="0">
                <a:ln>
                  <a:solidFill>
                    <a:schemeClr val="bg1"/>
                  </a:solidFill>
                </a:ln>
                <a:latin typeface="Calibri" panose="020F0502020204030204"/>
              </a:rPr>
              <a:t> </a:t>
            </a:r>
            <a:r>
              <a:rPr lang="en-US" sz="1800" cap="none" dirty="0">
                <a:ln>
                  <a:solidFill>
                    <a:schemeClr val="bg1"/>
                  </a:solidFill>
                </a:ln>
              </a:rPr>
              <a:t>Sex Trafficking in Indian Country: Advocacy Curriculum  |  Unit 3  |                                        Tribal Law and Policy Institute  |  65</a:t>
            </a:r>
          </a:p>
        </p:txBody>
      </p:sp>
    </p:spTree>
    <p:extLst>
      <p:ext uri="{BB962C8B-B14F-4D97-AF65-F5344CB8AC3E}">
        <p14:creationId xmlns:p14="http://schemas.microsoft.com/office/powerpoint/2010/main" val="13865682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A4C17D5D-F3C1-4590-A660-495891FF63B5}"/>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p:txBody>
          <a:bodyPr/>
          <a:lstStyle/>
          <a:p>
            <a:pPr algn="ctr"/>
            <a:r>
              <a:rPr lang="en-US" b="1" dirty="0">
                <a:solidFill>
                  <a:schemeClr val="tx1"/>
                </a:solidFill>
              </a:rPr>
              <a:t>Training Agenda</a:t>
            </a:r>
          </a:p>
        </p:txBody>
      </p:sp>
      <p:sp>
        <p:nvSpPr>
          <p:cNvPr id="9" name="Content Placeholder 3"/>
          <p:cNvSpPr>
            <a:spLocks noGrp="1"/>
          </p:cNvSpPr>
          <p:nvPr>
            <p:ph idx="1"/>
          </p:nvPr>
        </p:nvSpPr>
        <p:spPr>
          <a:xfrm>
            <a:off x="1097280" y="1845734"/>
            <a:ext cx="10058400" cy="4114800"/>
          </a:xfrm>
        </p:spPr>
        <p:txBody>
          <a:bodyPr>
            <a:normAutofit fontScale="92500" lnSpcReduction="20000"/>
          </a:bodyPr>
          <a:lstStyle/>
          <a:p>
            <a:pPr marL="342900" indent="-342900">
              <a:lnSpc>
                <a:spcPct val="120000"/>
              </a:lnSpc>
              <a:spcBef>
                <a:spcPts val="0"/>
              </a:spcBef>
              <a:spcAft>
                <a:spcPts val="0"/>
              </a:spcAft>
              <a:buClr>
                <a:srgbClr val="7030A0"/>
              </a:buClr>
              <a:buFont typeface="Symbol" panose="05050102010706020507" pitchFamily="18" charset="2"/>
              <a:buChar char=""/>
            </a:pPr>
            <a:r>
              <a:rPr lang="en-US" sz="2800" dirty="0">
                <a:solidFill>
                  <a:schemeClr val="tx1"/>
                </a:solidFill>
                <a:ea typeface="Times New Roman" panose="02020603050405020304" pitchFamily="18" charset="0"/>
              </a:rPr>
              <a:t>Introductions, Agenda, Overview of Unit, and Learning Objectives </a:t>
            </a:r>
            <a:endParaRPr lang="en-US" sz="2800" dirty="0" smtClean="0">
              <a:solidFill>
                <a:schemeClr val="tx1"/>
              </a:solidFill>
              <a:ea typeface="Times New Roman" panose="02020603050405020304" pitchFamily="18" charset="0"/>
            </a:endParaRPr>
          </a:p>
          <a:p>
            <a:pPr marL="342900" indent="-342900">
              <a:lnSpc>
                <a:spcPct val="120000"/>
              </a:lnSpc>
              <a:spcBef>
                <a:spcPts val="0"/>
              </a:spcBef>
              <a:spcAft>
                <a:spcPts val="0"/>
              </a:spcAft>
              <a:buClr>
                <a:srgbClr val="7030A0"/>
              </a:buClr>
              <a:buFont typeface="Symbol" panose="05050102010706020507" pitchFamily="18" charset="2"/>
              <a:buChar char=""/>
            </a:pPr>
            <a:r>
              <a:rPr lang="en-US" sz="2800" dirty="0" smtClean="0">
                <a:solidFill>
                  <a:schemeClr val="tx1"/>
                </a:solidFill>
                <a:ea typeface="Times New Roman" panose="02020603050405020304" pitchFamily="18" charset="0"/>
              </a:rPr>
              <a:t>Using </a:t>
            </a:r>
            <a:r>
              <a:rPr lang="en-US" sz="2800" dirty="0">
                <a:solidFill>
                  <a:schemeClr val="tx1"/>
                </a:solidFill>
                <a:ea typeface="Times New Roman" panose="02020603050405020304" pitchFamily="18" charset="0"/>
              </a:rPr>
              <a:t>the Medicine Wheel: The Impact of Trauma </a:t>
            </a:r>
            <a:endParaRPr lang="en-US" sz="2800" dirty="0">
              <a:solidFill>
                <a:schemeClr val="tx1"/>
              </a:solidFill>
            </a:endParaRPr>
          </a:p>
          <a:p>
            <a:pPr marL="342900" indent="-342900">
              <a:lnSpc>
                <a:spcPct val="120000"/>
              </a:lnSpc>
              <a:spcBef>
                <a:spcPts val="0"/>
              </a:spcBef>
              <a:spcAft>
                <a:spcPts val="0"/>
              </a:spcAft>
              <a:buClr>
                <a:srgbClr val="7030A0"/>
              </a:buClr>
              <a:buFont typeface="Symbol" panose="05050102010706020507" pitchFamily="18" charset="2"/>
              <a:buChar char=""/>
            </a:pPr>
            <a:r>
              <a:rPr lang="en-US" sz="2800" dirty="0">
                <a:solidFill>
                  <a:schemeClr val="tx1"/>
                </a:solidFill>
                <a:ea typeface="Times New Roman" panose="02020603050405020304" pitchFamily="18" charset="0"/>
              </a:rPr>
              <a:t>“How Might Trauma Impact a Person as a Whole?”—Small Group Exercise  </a:t>
            </a:r>
            <a:endParaRPr lang="en-US" sz="2800" dirty="0">
              <a:solidFill>
                <a:schemeClr val="tx1"/>
              </a:solidFill>
            </a:endParaRPr>
          </a:p>
          <a:p>
            <a:pPr marL="342900" indent="-342900">
              <a:lnSpc>
                <a:spcPct val="120000"/>
              </a:lnSpc>
              <a:spcBef>
                <a:spcPts val="0"/>
              </a:spcBef>
              <a:spcAft>
                <a:spcPts val="0"/>
              </a:spcAft>
              <a:buClr>
                <a:srgbClr val="7030A0"/>
              </a:buClr>
              <a:buFont typeface="Symbol" panose="05050102010706020507" pitchFamily="18" charset="2"/>
              <a:buChar char=""/>
            </a:pPr>
            <a:r>
              <a:rPr lang="en-US" sz="2800" dirty="0">
                <a:solidFill>
                  <a:schemeClr val="tx1"/>
                </a:solidFill>
                <a:ea typeface="Times New Roman" panose="02020603050405020304" pitchFamily="18" charset="0"/>
              </a:rPr>
              <a:t>Victim’s Service, Safety, and Long-Term Needs </a:t>
            </a:r>
            <a:endParaRPr lang="en-US" sz="2800" dirty="0">
              <a:solidFill>
                <a:schemeClr val="tx1"/>
              </a:solidFill>
            </a:endParaRPr>
          </a:p>
          <a:p>
            <a:pPr marL="342900" indent="-342900">
              <a:lnSpc>
                <a:spcPct val="120000"/>
              </a:lnSpc>
              <a:spcBef>
                <a:spcPts val="0"/>
              </a:spcBef>
              <a:spcAft>
                <a:spcPts val="0"/>
              </a:spcAft>
              <a:buClr>
                <a:srgbClr val="7030A0"/>
              </a:buClr>
              <a:buFont typeface="Symbol" panose="05050102010706020507" pitchFamily="18" charset="2"/>
              <a:buChar char=""/>
            </a:pPr>
            <a:r>
              <a:rPr lang="en-US" sz="2800" dirty="0">
                <a:solidFill>
                  <a:schemeClr val="tx1"/>
                </a:solidFill>
                <a:ea typeface="Times New Roman" panose="02020603050405020304" pitchFamily="18" charset="0"/>
              </a:rPr>
              <a:t>Establishing and Maintaining Trust </a:t>
            </a:r>
            <a:endParaRPr lang="en-US" sz="2800" dirty="0">
              <a:solidFill>
                <a:schemeClr val="tx1"/>
              </a:solidFill>
            </a:endParaRPr>
          </a:p>
          <a:p>
            <a:pPr marL="342900" indent="-342900">
              <a:lnSpc>
                <a:spcPct val="120000"/>
              </a:lnSpc>
              <a:spcBef>
                <a:spcPts val="0"/>
              </a:spcBef>
              <a:spcAft>
                <a:spcPts val="0"/>
              </a:spcAft>
              <a:buClr>
                <a:srgbClr val="7030A0"/>
              </a:buClr>
              <a:buFont typeface="Symbol" panose="05050102010706020507" pitchFamily="18" charset="2"/>
              <a:buChar char=""/>
            </a:pPr>
            <a:r>
              <a:rPr lang="en-US" sz="2800" dirty="0">
                <a:solidFill>
                  <a:schemeClr val="tx1"/>
                </a:solidFill>
                <a:ea typeface="Times New Roman" panose="02020603050405020304" pitchFamily="18" charset="0"/>
              </a:rPr>
              <a:t>Why Victims May Fear Accessing Services </a:t>
            </a:r>
            <a:endParaRPr lang="en-US" sz="2800" dirty="0">
              <a:solidFill>
                <a:schemeClr val="tx1"/>
              </a:solidFill>
            </a:endParaRPr>
          </a:p>
          <a:p>
            <a:pPr marL="342900" indent="-342900">
              <a:lnSpc>
                <a:spcPct val="120000"/>
              </a:lnSpc>
              <a:spcBef>
                <a:spcPts val="0"/>
              </a:spcBef>
              <a:spcAft>
                <a:spcPts val="0"/>
              </a:spcAft>
              <a:buClr>
                <a:srgbClr val="7030A0"/>
              </a:buClr>
              <a:buFont typeface="Symbol" panose="05050102010706020507" pitchFamily="18" charset="2"/>
              <a:buChar char=""/>
            </a:pPr>
            <a:r>
              <a:rPr lang="en-US" sz="2800" dirty="0">
                <a:solidFill>
                  <a:schemeClr val="tx1"/>
                </a:solidFill>
                <a:ea typeface="Times New Roman" panose="02020603050405020304" pitchFamily="18" charset="0"/>
              </a:rPr>
              <a:t>“Finding Services”—Large Group Demonstration </a:t>
            </a:r>
            <a:endParaRPr lang="en-US" sz="2800" dirty="0">
              <a:solidFill>
                <a:schemeClr val="tx1"/>
              </a:solidFill>
            </a:endParaRPr>
          </a:p>
          <a:p>
            <a:pPr marL="342900" indent="-342900">
              <a:lnSpc>
                <a:spcPct val="120000"/>
              </a:lnSpc>
              <a:spcBef>
                <a:spcPts val="0"/>
              </a:spcBef>
              <a:spcAft>
                <a:spcPts val="0"/>
              </a:spcAft>
              <a:buClr>
                <a:srgbClr val="7030A0"/>
              </a:buClr>
              <a:buFont typeface="Symbol" panose="05050102010706020507" pitchFamily="18" charset="2"/>
              <a:buChar char=""/>
            </a:pPr>
            <a:r>
              <a:rPr lang="en-US" sz="2800" dirty="0">
                <a:solidFill>
                  <a:schemeClr val="tx1"/>
                </a:solidFill>
                <a:ea typeface="Times New Roman" panose="02020603050405020304" pitchFamily="18" charset="0"/>
              </a:rPr>
              <a:t>Remember Poem</a:t>
            </a:r>
          </a:p>
          <a:p>
            <a:pPr marL="342900" indent="-342900">
              <a:lnSpc>
                <a:spcPct val="120000"/>
              </a:lnSpc>
              <a:spcBef>
                <a:spcPts val="0"/>
              </a:spcBef>
              <a:spcAft>
                <a:spcPts val="0"/>
              </a:spcAft>
              <a:buClr>
                <a:srgbClr val="7030A0"/>
              </a:buClr>
              <a:buFont typeface="Symbol" panose="05050102010706020507" pitchFamily="18" charset="2"/>
              <a:buChar char=""/>
            </a:pPr>
            <a:r>
              <a:rPr lang="en-US" sz="2800" dirty="0">
                <a:solidFill>
                  <a:schemeClr val="tx1"/>
                </a:solidFill>
                <a:ea typeface="Times New Roman" panose="02020603050405020304" pitchFamily="18" charset="0"/>
              </a:rPr>
              <a:t>Question and Answer </a:t>
            </a:r>
            <a:endParaRPr lang="en-US" sz="2800" dirty="0">
              <a:solidFill>
                <a:schemeClr val="tx1"/>
              </a:solidFill>
            </a:endParaRP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3  </a:t>
            </a:r>
            <a:r>
              <a:rPr kumimoji="0" lang="en-US" sz="1800" b="0" i="0" u="none" strike="noStrike" kern="1200" cap="none" spc="0" normalizeH="0" noProof="0" dirty="0">
                <a:ln>
                  <a:solidFill>
                    <a:schemeClr val="bg1"/>
                  </a:solidFill>
                </a:ln>
                <a:solidFill>
                  <a:srgbClr val="FFFFFF"/>
                </a:solidFill>
                <a:effectLst/>
                <a:uLnTx/>
                <a:uFillTx/>
              </a:rPr>
              <a:t>|                                        Tribal Law and Policy Institute  |  66 </a:t>
            </a:r>
          </a:p>
        </p:txBody>
      </p:sp>
    </p:spTree>
    <p:extLst>
      <p:ext uri="{BB962C8B-B14F-4D97-AF65-F5344CB8AC3E}">
        <p14:creationId xmlns:p14="http://schemas.microsoft.com/office/powerpoint/2010/main" val="1861791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4A5971C-E77F-4380-A94C-7DBBA6D53194}"/>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1066800" y="286605"/>
            <a:ext cx="10058400" cy="1450757"/>
          </a:xfrm>
        </p:spPr>
        <p:txBody>
          <a:bodyPr/>
          <a:lstStyle/>
          <a:p>
            <a:pPr algn="ctr"/>
            <a:r>
              <a:rPr lang="en-US" b="1" dirty="0">
                <a:solidFill>
                  <a:schemeClr val="tx1"/>
                </a:solidFill>
              </a:rPr>
              <a:t>Learning Objectives</a:t>
            </a:r>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066800" y="1845734"/>
            <a:ext cx="10058400" cy="4114800"/>
          </a:xfrm>
        </p:spPr>
        <p:txBody>
          <a:bodyPr>
            <a:normAutofit/>
          </a:bodyPr>
          <a:lstStyle/>
          <a:p>
            <a:pPr marL="0" indent="0">
              <a:lnSpc>
                <a:spcPct val="100000"/>
              </a:lnSpc>
              <a:spcBef>
                <a:spcPts val="0"/>
              </a:spcBef>
              <a:spcAft>
                <a:spcPts val="0"/>
              </a:spcAft>
              <a:buNone/>
            </a:pPr>
            <a:r>
              <a:rPr lang="en-US" sz="3200" dirty="0">
                <a:solidFill>
                  <a:schemeClr val="tx1"/>
                </a:solidFill>
              </a:rPr>
              <a:t>As a result of participating in this workshop you will be better able to</a:t>
            </a:r>
            <a:r>
              <a:rPr lang="en-US" sz="3200" dirty="0" smtClean="0">
                <a:solidFill>
                  <a:schemeClr val="tx1"/>
                </a:solidFill>
              </a:rPr>
              <a:t>:</a:t>
            </a:r>
            <a:endParaRPr lang="en-US" sz="3200" dirty="0">
              <a:solidFill>
                <a:schemeClr val="tx1"/>
              </a:solidFill>
            </a:endParaRPr>
          </a:p>
          <a:p>
            <a:pPr marL="463550" lvl="1" indent="-231775">
              <a:lnSpc>
                <a:spcPct val="100000"/>
              </a:lnSpc>
              <a:spcBef>
                <a:spcPts val="0"/>
              </a:spcBef>
              <a:spcAft>
                <a:spcPts val="0"/>
              </a:spcAft>
              <a:buClr>
                <a:srgbClr val="7030A0"/>
              </a:buClr>
              <a:buFont typeface="Arial" panose="020B0604020202020204" pitchFamily="34" charset="0"/>
              <a:buChar char="•"/>
            </a:pPr>
            <a:r>
              <a:rPr lang="en-US" sz="3200" dirty="0">
                <a:solidFill>
                  <a:schemeClr val="tx1"/>
                </a:solidFill>
              </a:rPr>
              <a:t>Identify how a sex trafficking victim may be impacted;</a:t>
            </a:r>
          </a:p>
          <a:p>
            <a:pPr marL="463550" lvl="1" indent="-231775">
              <a:lnSpc>
                <a:spcPct val="100000"/>
              </a:lnSpc>
              <a:spcBef>
                <a:spcPts val="0"/>
              </a:spcBef>
              <a:spcAft>
                <a:spcPts val="0"/>
              </a:spcAft>
              <a:buClr>
                <a:srgbClr val="7030A0"/>
              </a:buClr>
              <a:buFont typeface="Arial" panose="020B0604020202020204" pitchFamily="34" charset="0"/>
              <a:buChar char="•"/>
            </a:pPr>
            <a:r>
              <a:rPr lang="en-US" sz="3200" dirty="0">
                <a:solidFill>
                  <a:schemeClr val="tx1"/>
                </a:solidFill>
              </a:rPr>
              <a:t>Identify possible needs of a sex trafficking victim; and</a:t>
            </a:r>
          </a:p>
          <a:p>
            <a:pPr marL="463550" lvl="1" indent="-231775">
              <a:lnSpc>
                <a:spcPct val="100000"/>
              </a:lnSpc>
              <a:spcBef>
                <a:spcPts val="0"/>
              </a:spcBef>
              <a:spcAft>
                <a:spcPts val="0"/>
              </a:spcAft>
              <a:buClr>
                <a:srgbClr val="7030A0"/>
              </a:buClr>
              <a:buFont typeface="Arial" panose="020B0604020202020204" pitchFamily="34" charset="0"/>
              <a:buChar char="•"/>
            </a:pPr>
            <a:r>
              <a:rPr lang="en-US" sz="3200" dirty="0">
                <a:solidFill>
                  <a:schemeClr val="tx1"/>
                </a:solidFill>
              </a:rPr>
              <a:t>Discuss how social and systems change are an important part of advocacy efforts that can create safety for victims of sex trafficking.</a:t>
            </a: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3  </a:t>
            </a:r>
            <a:r>
              <a:rPr kumimoji="0" lang="en-US" sz="1800" b="0" i="0" u="none" strike="noStrike" kern="1200" cap="none" spc="0" normalizeH="0" noProof="0" dirty="0">
                <a:ln>
                  <a:solidFill>
                    <a:schemeClr val="bg1"/>
                  </a:solidFill>
                </a:ln>
                <a:solidFill>
                  <a:srgbClr val="FFFFFF"/>
                </a:solidFill>
                <a:effectLst/>
                <a:uLnTx/>
                <a:uFillTx/>
              </a:rPr>
              <a:t>|                                        Tribal Law and Policy Institute  |  67 </a:t>
            </a:r>
          </a:p>
        </p:txBody>
      </p:sp>
    </p:spTree>
    <p:extLst>
      <p:ext uri="{BB962C8B-B14F-4D97-AF65-F5344CB8AC3E}">
        <p14:creationId xmlns:p14="http://schemas.microsoft.com/office/powerpoint/2010/main" val="21475891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8A1579DB-7A6A-4B29-9D8B-EF937633D8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41" t="269" r="29804" b="24041"/>
          <a:stretch/>
        </p:blipFill>
        <p:spPr>
          <a:xfrm>
            <a:off x="3593535" y="1831382"/>
            <a:ext cx="4525505" cy="4368970"/>
          </a:xfrm>
          <a:prstGeom prst="rect">
            <a:avLst/>
          </a:prstGeom>
          <a:solidFill>
            <a:srgbClr val="FEEEB4"/>
          </a:solidFill>
          <a:extLst>
            <a:ext uri="{91240B29-F687-4F45-9708-019B960494DF}">
              <a14:hiddenLine xmlns:a14="http://schemas.microsoft.com/office/drawing/2010/main" w="38100" cap="flat" cmpd="sng">
                <a:solidFill>
                  <a:srgbClr val="00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p:txBody>
          <a:bodyPr/>
          <a:lstStyle/>
          <a:p>
            <a:pPr algn="ctr"/>
            <a:r>
              <a:rPr lang="en-US" b="1" dirty="0">
                <a:solidFill>
                  <a:schemeClr val="tx1"/>
                </a:solidFill>
              </a:rPr>
              <a:t>Using the Medicine Wheel to </a:t>
            </a:r>
            <a:br>
              <a:rPr lang="en-US" b="1" dirty="0">
                <a:solidFill>
                  <a:schemeClr val="tx1"/>
                </a:solidFill>
              </a:rPr>
            </a:br>
            <a:r>
              <a:rPr lang="en-US" b="1" dirty="0">
                <a:solidFill>
                  <a:schemeClr val="tx1"/>
                </a:solidFill>
              </a:rPr>
              <a:t>Understand the Impact of Trauma</a:t>
            </a: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Rectangle 4">
            <a:extLst>
              <a:ext uri="{FF2B5EF4-FFF2-40B4-BE49-F238E27FC236}">
                <a16:creationId xmlns:a16="http://schemas.microsoft.com/office/drawing/2014/main" id="{0677213C-6FA5-4DDA-9DF9-1AEE73A47DC0}"/>
              </a:ext>
            </a:extLst>
          </p:cNvPr>
          <p:cNvSpPr>
            <a:spLocks noChangeArrowheads="1"/>
          </p:cNvSpPr>
          <p:nvPr/>
        </p:nvSpPr>
        <p:spPr bwMode="auto">
          <a:xfrm>
            <a:off x="4459288" y="3342059"/>
            <a:ext cx="139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srgbClr val="1C1C2A"/>
                </a:solidFill>
                <a:effectLst/>
                <a:uLnTx/>
                <a:uFillTx/>
                <a:latin typeface="Arial" charset="0"/>
                <a:ea typeface="+mn-ea"/>
                <a:cs typeface="+mn-cs"/>
              </a:rPr>
              <a:t>Emotions</a:t>
            </a:r>
          </a:p>
        </p:txBody>
      </p:sp>
      <p:sp>
        <p:nvSpPr>
          <p:cNvPr id="11" name="Rectangle 5">
            <a:extLst>
              <a:ext uri="{FF2B5EF4-FFF2-40B4-BE49-F238E27FC236}">
                <a16:creationId xmlns:a16="http://schemas.microsoft.com/office/drawing/2014/main" id="{E64745A1-6483-4938-919B-F3151913D159}"/>
              </a:ext>
            </a:extLst>
          </p:cNvPr>
          <p:cNvSpPr>
            <a:spLocks noChangeArrowheads="1"/>
          </p:cNvSpPr>
          <p:nvPr/>
        </p:nvSpPr>
        <p:spPr bwMode="auto">
          <a:xfrm>
            <a:off x="6096000" y="3338685"/>
            <a:ext cx="755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prstClr val="white"/>
                </a:solidFill>
                <a:effectLst/>
                <a:uLnTx/>
                <a:uFillTx/>
                <a:latin typeface="Arial" charset="0"/>
                <a:ea typeface="+mn-ea"/>
                <a:cs typeface="+mn-cs"/>
              </a:rPr>
              <a:t>Body</a:t>
            </a:r>
          </a:p>
        </p:txBody>
      </p:sp>
      <p:sp>
        <p:nvSpPr>
          <p:cNvPr id="12" name="Rectangle 6">
            <a:extLst>
              <a:ext uri="{FF2B5EF4-FFF2-40B4-BE49-F238E27FC236}">
                <a16:creationId xmlns:a16="http://schemas.microsoft.com/office/drawing/2014/main" id="{D3046F21-F381-4615-9E4A-68B0AC034C11}"/>
              </a:ext>
            </a:extLst>
          </p:cNvPr>
          <p:cNvSpPr>
            <a:spLocks noChangeArrowheads="1"/>
          </p:cNvSpPr>
          <p:nvPr/>
        </p:nvSpPr>
        <p:spPr bwMode="auto">
          <a:xfrm>
            <a:off x="4603939" y="4365232"/>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prstClr val="white"/>
                </a:solidFill>
                <a:effectLst/>
                <a:uLnTx/>
                <a:uFillTx/>
                <a:latin typeface="Arial" charset="0"/>
                <a:ea typeface="+mn-ea"/>
                <a:cs typeface="+mn-cs"/>
              </a:rPr>
              <a:t>Spirit</a:t>
            </a:r>
          </a:p>
        </p:txBody>
      </p:sp>
      <p:sp>
        <p:nvSpPr>
          <p:cNvPr id="13" name="Rectangle 7">
            <a:extLst>
              <a:ext uri="{FF2B5EF4-FFF2-40B4-BE49-F238E27FC236}">
                <a16:creationId xmlns:a16="http://schemas.microsoft.com/office/drawing/2014/main" id="{D2F14EC7-4636-4542-8ACB-765AAB1DF917}"/>
              </a:ext>
            </a:extLst>
          </p:cNvPr>
          <p:cNvSpPr>
            <a:spLocks noChangeArrowheads="1"/>
          </p:cNvSpPr>
          <p:nvPr/>
        </p:nvSpPr>
        <p:spPr bwMode="auto">
          <a:xfrm>
            <a:off x="6062771" y="4365232"/>
            <a:ext cx="717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srgbClr val="1C1C2A"/>
                </a:solidFill>
                <a:effectLst/>
                <a:uLnTx/>
                <a:uFillTx/>
                <a:latin typeface="Arial" charset="0"/>
                <a:ea typeface="+mn-ea"/>
                <a:cs typeface="+mn-cs"/>
              </a:rPr>
              <a:t>Mind</a:t>
            </a:r>
          </a:p>
        </p:txBody>
      </p:sp>
      <p:sp>
        <p:nvSpPr>
          <p:cNvPr id="17"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3  </a:t>
            </a:r>
            <a:r>
              <a:rPr kumimoji="0" lang="en-US" sz="1800" b="0" i="0" u="none" strike="noStrike" kern="1200" cap="none" spc="0" normalizeH="0" noProof="0" dirty="0">
                <a:ln>
                  <a:solidFill>
                    <a:schemeClr val="bg1"/>
                  </a:solidFill>
                </a:ln>
                <a:solidFill>
                  <a:srgbClr val="FFFFFF"/>
                </a:solidFill>
                <a:effectLst/>
                <a:uLnTx/>
                <a:uFillTx/>
              </a:rPr>
              <a:t>|                                        Tribal Law and Policy Institute  |  68 </a:t>
            </a:r>
          </a:p>
        </p:txBody>
      </p:sp>
    </p:spTree>
    <p:extLst>
      <p:ext uri="{BB962C8B-B14F-4D97-AF65-F5344CB8AC3E}">
        <p14:creationId xmlns:p14="http://schemas.microsoft.com/office/powerpoint/2010/main" val="27495016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3518876" y="1598934"/>
            <a:ext cx="4523624" cy="4365114"/>
          </a:xfrm>
          <a:prstGeom prst="rect">
            <a:avLst/>
          </a:prstGeom>
        </p:spPr>
      </p:pic>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Rectangle 4">
            <a:extLst>
              <a:ext uri="{FF2B5EF4-FFF2-40B4-BE49-F238E27FC236}">
                <a16:creationId xmlns:a16="http://schemas.microsoft.com/office/drawing/2014/main" id="{0677213C-6FA5-4DDA-9DF9-1AEE73A47DC0}"/>
              </a:ext>
            </a:extLst>
          </p:cNvPr>
          <p:cNvSpPr>
            <a:spLocks noChangeArrowheads="1"/>
          </p:cNvSpPr>
          <p:nvPr/>
        </p:nvSpPr>
        <p:spPr bwMode="auto">
          <a:xfrm>
            <a:off x="4459288" y="2987799"/>
            <a:ext cx="139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srgbClr val="1C1C2A"/>
                </a:solidFill>
                <a:effectLst/>
                <a:uLnTx/>
                <a:uFillTx/>
                <a:latin typeface="Arial" charset="0"/>
                <a:ea typeface="+mn-ea"/>
                <a:cs typeface="+mn-cs"/>
              </a:rPr>
              <a:t>Emotions</a:t>
            </a:r>
          </a:p>
        </p:txBody>
      </p:sp>
      <p:sp>
        <p:nvSpPr>
          <p:cNvPr id="11" name="Rectangle 5">
            <a:extLst>
              <a:ext uri="{FF2B5EF4-FFF2-40B4-BE49-F238E27FC236}">
                <a16:creationId xmlns:a16="http://schemas.microsoft.com/office/drawing/2014/main" id="{E64745A1-6483-4938-919B-F3151913D159}"/>
              </a:ext>
            </a:extLst>
          </p:cNvPr>
          <p:cNvSpPr>
            <a:spLocks noChangeArrowheads="1"/>
          </p:cNvSpPr>
          <p:nvPr/>
        </p:nvSpPr>
        <p:spPr bwMode="auto">
          <a:xfrm>
            <a:off x="5907088" y="2987799"/>
            <a:ext cx="755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prstClr val="white"/>
                </a:solidFill>
                <a:effectLst/>
                <a:uLnTx/>
                <a:uFillTx/>
                <a:latin typeface="Arial" charset="0"/>
                <a:ea typeface="+mn-ea"/>
                <a:cs typeface="+mn-cs"/>
              </a:rPr>
              <a:t>Body</a:t>
            </a:r>
          </a:p>
        </p:txBody>
      </p:sp>
      <p:sp>
        <p:nvSpPr>
          <p:cNvPr id="12" name="Rectangle 6">
            <a:extLst>
              <a:ext uri="{FF2B5EF4-FFF2-40B4-BE49-F238E27FC236}">
                <a16:creationId xmlns:a16="http://schemas.microsoft.com/office/drawing/2014/main" id="{D3046F21-F381-4615-9E4A-68B0AC034C11}"/>
              </a:ext>
            </a:extLst>
          </p:cNvPr>
          <p:cNvSpPr>
            <a:spLocks noChangeArrowheads="1"/>
          </p:cNvSpPr>
          <p:nvPr/>
        </p:nvSpPr>
        <p:spPr bwMode="auto">
          <a:xfrm>
            <a:off x="4764088" y="3978399"/>
            <a:ext cx="76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prstClr val="white"/>
                </a:solidFill>
                <a:effectLst/>
                <a:uLnTx/>
                <a:uFillTx/>
                <a:latin typeface="Arial" charset="0"/>
                <a:ea typeface="+mn-ea"/>
                <a:cs typeface="+mn-cs"/>
              </a:rPr>
              <a:t>Spirit</a:t>
            </a:r>
          </a:p>
        </p:txBody>
      </p:sp>
      <p:sp>
        <p:nvSpPr>
          <p:cNvPr id="13" name="Rectangle 7">
            <a:extLst>
              <a:ext uri="{FF2B5EF4-FFF2-40B4-BE49-F238E27FC236}">
                <a16:creationId xmlns:a16="http://schemas.microsoft.com/office/drawing/2014/main" id="{D2F14EC7-4636-4542-8ACB-765AAB1DF917}"/>
              </a:ext>
            </a:extLst>
          </p:cNvPr>
          <p:cNvSpPr>
            <a:spLocks noChangeArrowheads="1"/>
          </p:cNvSpPr>
          <p:nvPr/>
        </p:nvSpPr>
        <p:spPr bwMode="auto">
          <a:xfrm>
            <a:off x="5983288" y="3978399"/>
            <a:ext cx="717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srgbClr val="1C1C2A"/>
                </a:solidFill>
                <a:effectLst/>
                <a:uLnTx/>
                <a:uFillTx/>
                <a:latin typeface="Arial" charset="0"/>
                <a:ea typeface="+mn-ea"/>
                <a:cs typeface="+mn-cs"/>
              </a:rPr>
              <a:t>Mind</a:t>
            </a:r>
          </a:p>
        </p:txBody>
      </p:sp>
      <p:sp>
        <p:nvSpPr>
          <p:cNvPr id="14" name="Text Box 9">
            <a:extLst>
              <a:ext uri="{FF2B5EF4-FFF2-40B4-BE49-F238E27FC236}">
                <a16:creationId xmlns:a16="http://schemas.microsoft.com/office/drawing/2014/main" id="{24A3CDFA-8985-46DF-B159-08D072FA781C}"/>
              </a:ext>
            </a:extLst>
          </p:cNvPr>
          <p:cNvSpPr txBox="1">
            <a:spLocks noChangeArrowheads="1"/>
          </p:cNvSpPr>
          <p:nvPr/>
        </p:nvSpPr>
        <p:spPr bwMode="auto">
          <a:xfrm>
            <a:off x="2895600" y="5502397"/>
            <a:ext cx="25082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SzPct val="85000"/>
              <a:buFont typeface="Arial" charset="0"/>
              <a:buChar char="•"/>
              <a:defRPr sz="2400">
                <a:solidFill>
                  <a:schemeClr val="tx1"/>
                </a:solidFill>
                <a:latin typeface="Arial" charset="0"/>
              </a:defRPr>
            </a:lvl1pPr>
            <a:lvl2pPr marL="742950" indent="-285750">
              <a:spcBef>
                <a:spcPct val="20000"/>
              </a:spcBef>
              <a:buClr>
                <a:schemeClr val="accent1"/>
              </a:buClr>
              <a:buSzPct val="85000"/>
              <a:buFont typeface="Arial" charset="0"/>
              <a:buChar char="•"/>
              <a:defRPr sz="2000">
                <a:solidFill>
                  <a:schemeClr val="tx1"/>
                </a:solidFill>
                <a:latin typeface="Arial" charset="0"/>
              </a:defRPr>
            </a:lvl2pPr>
            <a:lvl3pPr marL="1143000" indent="-228600">
              <a:spcBef>
                <a:spcPct val="20000"/>
              </a:spcBef>
              <a:buClr>
                <a:schemeClr val="accent1"/>
              </a:buClr>
              <a:buSzPct val="90000"/>
              <a:buFont typeface="Arial" charset="0"/>
              <a:buChar char="•"/>
              <a:defRPr>
                <a:solidFill>
                  <a:schemeClr val="tx1"/>
                </a:solidFill>
                <a:latin typeface="Arial" charset="0"/>
              </a:defRPr>
            </a:lvl3pPr>
            <a:lvl4pPr marL="1600200" indent="-228600">
              <a:spcBef>
                <a:spcPct val="20000"/>
              </a:spcBef>
              <a:buClr>
                <a:schemeClr val="accent1"/>
              </a:buClr>
              <a:buFont typeface="Arial" charset="0"/>
              <a:buChar char="•"/>
              <a:defRPr sz="1600">
                <a:solidFill>
                  <a:schemeClr val="tx1"/>
                </a:solidFill>
                <a:latin typeface="Arial" charset="0"/>
              </a:defRPr>
            </a:lvl4pPr>
            <a:lvl5pPr marL="2057400" indent="-22860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charset="0"/>
                <a:ea typeface="+mn-ea"/>
                <a:cs typeface="+mn-cs"/>
              </a:rPr>
              <a:t>Violation</a:t>
            </a:r>
          </a:p>
        </p:txBody>
      </p:sp>
      <p:cxnSp>
        <p:nvCxnSpPr>
          <p:cNvPr id="15" name="Straight Connector 14">
            <a:extLst>
              <a:ext uri="{FF2B5EF4-FFF2-40B4-BE49-F238E27FC236}">
                <a16:creationId xmlns:a16="http://schemas.microsoft.com/office/drawing/2014/main" id="{702BC420-610F-47AA-8EF6-5CAD1A233F31}"/>
              </a:ext>
            </a:extLst>
          </p:cNvPr>
          <p:cNvCxnSpPr>
            <a:cxnSpLocks/>
          </p:cNvCxnSpPr>
          <p:nvPr/>
        </p:nvCxnSpPr>
        <p:spPr>
          <a:xfrm flipV="1">
            <a:off x="3137887" y="1749324"/>
            <a:ext cx="2642801" cy="250220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3317719-6EFC-48CD-AA39-15C10421B066}"/>
              </a:ext>
            </a:extLst>
          </p:cNvPr>
          <p:cNvCxnSpPr/>
          <p:nvPr/>
        </p:nvCxnSpPr>
        <p:spPr>
          <a:xfrm>
            <a:off x="4764090" y="5807970"/>
            <a:ext cx="4217987"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DEF41178-DABC-40E7-B3A5-803EEE070D62}"/>
              </a:ext>
            </a:extLst>
          </p:cNvPr>
          <p:cNvSpPr>
            <a:spLocks noGrp="1"/>
          </p:cNvSpPr>
          <p:nvPr>
            <p:ph type="title"/>
          </p:nvPr>
        </p:nvSpPr>
        <p:spPr>
          <a:xfrm>
            <a:off x="1097280" y="286605"/>
            <a:ext cx="10058400" cy="1450757"/>
          </a:xfrm>
        </p:spPr>
        <p:txBody>
          <a:bodyPr/>
          <a:lstStyle/>
          <a:p>
            <a:pPr algn="ctr"/>
            <a:r>
              <a:rPr lang="en-US" b="1" dirty="0">
                <a:solidFill>
                  <a:schemeClr val="tx1"/>
                </a:solidFill>
              </a:rPr>
              <a:t>Using the Medicine Wheel to </a:t>
            </a:r>
            <a:br>
              <a:rPr lang="en-US" b="1" dirty="0">
                <a:solidFill>
                  <a:schemeClr val="tx1"/>
                </a:solidFill>
              </a:rPr>
            </a:br>
            <a:r>
              <a:rPr lang="en-US" b="1" dirty="0">
                <a:solidFill>
                  <a:schemeClr val="tx1"/>
                </a:solidFill>
              </a:rPr>
              <a:t>Understand the Impact of Trauma</a:t>
            </a:r>
          </a:p>
        </p:txBody>
      </p:sp>
      <p:sp>
        <p:nvSpPr>
          <p:cNvPr id="18"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3  </a:t>
            </a:r>
            <a:r>
              <a:rPr kumimoji="0" lang="en-US" sz="1800" b="0" i="0" u="none" strike="noStrike" kern="1200" cap="none" spc="0" normalizeH="0" noProof="0" dirty="0">
                <a:ln>
                  <a:solidFill>
                    <a:schemeClr val="bg1"/>
                  </a:solidFill>
                </a:ln>
                <a:solidFill>
                  <a:srgbClr val="FFFFFF"/>
                </a:solidFill>
                <a:effectLst/>
                <a:uLnTx/>
                <a:uFillTx/>
              </a:rPr>
              <a:t>|                                        Tribal Law and Policy Institute  |  69 </a:t>
            </a:r>
          </a:p>
        </p:txBody>
      </p:sp>
    </p:spTree>
    <p:extLst>
      <p:ext uri="{BB962C8B-B14F-4D97-AF65-F5344CB8AC3E}">
        <p14:creationId xmlns:p14="http://schemas.microsoft.com/office/powerpoint/2010/main" val="3399500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33135" y="286605"/>
            <a:ext cx="10058400" cy="1450757"/>
          </a:xfrm>
        </p:spPr>
        <p:txBody>
          <a:bodyPr/>
          <a:lstStyle/>
          <a:p>
            <a:pPr algn="ctr"/>
            <a:r>
              <a:rPr lang="en-US" b="1" dirty="0">
                <a:solidFill>
                  <a:schemeClr val="tx1"/>
                </a:solidFill>
              </a:rPr>
              <a:t>Legal Definition of Sex Trafficking</a:t>
            </a:r>
          </a:p>
        </p:txBody>
      </p:sp>
      <p:sp>
        <p:nvSpPr>
          <p:cNvPr id="4" name="Content Placeholder 3"/>
          <p:cNvSpPr>
            <a:spLocks noGrp="1"/>
          </p:cNvSpPr>
          <p:nvPr>
            <p:ph idx="1"/>
          </p:nvPr>
        </p:nvSpPr>
        <p:spPr>
          <a:xfrm>
            <a:off x="1033135" y="1845734"/>
            <a:ext cx="10058400" cy="4114800"/>
          </a:xfrm>
        </p:spPr>
        <p:txBody>
          <a:bodyPr>
            <a:normAutofit/>
          </a:bodyPr>
          <a:lstStyle/>
          <a:p>
            <a:pPr marL="0" marR="0" indent="0">
              <a:lnSpc>
                <a:spcPct val="107000"/>
              </a:lnSpc>
              <a:spcBef>
                <a:spcPts val="0"/>
              </a:spcBef>
              <a:spcAft>
                <a:spcPts val="0"/>
              </a:spcAft>
              <a:buNone/>
            </a:pPr>
            <a:r>
              <a:rPr lang="en-US" sz="2800" b="1" dirty="0">
                <a:solidFill>
                  <a:schemeClr val="tx1"/>
                </a:solidFill>
              </a:rPr>
              <a:t>Please Note: </a:t>
            </a:r>
            <a:r>
              <a:rPr lang="en-US" sz="2800" b="1" i="1" dirty="0">
                <a:solidFill>
                  <a:schemeClr val="tx1"/>
                </a:solidFill>
              </a:rPr>
              <a:t>Force</a:t>
            </a:r>
            <a:r>
              <a:rPr lang="en-US" sz="2800" b="1" dirty="0">
                <a:solidFill>
                  <a:schemeClr val="tx1"/>
                </a:solidFill>
              </a:rPr>
              <a:t>, </a:t>
            </a:r>
            <a:r>
              <a:rPr lang="en-US" sz="2800" b="1" i="1" dirty="0">
                <a:solidFill>
                  <a:schemeClr val="tx1"/>
                </a:solidFill>
              </a:rPr>
              <a:t>fraud</a:t>
            </a:r>
            <a:r>
              <a:rPr lang="en-US" sz="2800" b="1" dirty="0">
                <a:solidFill>
                  <a:schemeClr val="tx1"/>
                </a:solidFill>
              </a:rPr>
              <a:t>, and </a:t>
            </a:r>
            <a:r>
              <a:rPr lang="en-US" sz="2800" b="1" i="1" dirty="0">
                <a:solidFill>
                  <a:schemeClr val="tx1"/>
                </a:solidFill>
              </a:rPr>
              <a:t>coercion</a:t>
            </a:r>
            <a:r>
              <a:rPr lang="en-US" sz="2800" b="1" dirty="0">
                <a:solidFill>
                  <a:schemeClr val="tx1"/>
                </a:solidFill>
              </a:rPr>
              <a:t> </a:t>
            </a:r>
            <a:r>
              <a:rPr lang="en-US" sz="2800" dirty="0">
                <a:solidFill>
                  <a:schemeClr val="tx1"/>
                </a:solidFill>
              </a:rPr>
              <a:t>are legal terms that will vary depending on the jurisdiction.</a:t>
            </a:r>
          </a:p>
          <a:p>
            <a:pPr marL="0" marR="0" indent="0">
              <a:lnSpc>
                <a:spcPct val="107000"/>
              </a:lnSpc>
              <a:spcBef>
                <a:spcPts val="0"/>
              </a:spcBef>
              <a:spcAft>
                <a:spcPts val="0"/>
              </a:spcAft>
              <a:buNone/>
            </a:pPr>
            <a:endParaRPr lang="en-US"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b="1" dirty="0">
                <a:solidFill>
                  <a:schemeClr val="tx1"/>
                </a:solidFill>
                <a:latin typeface="Calibri" panose="020F0502020204030204" pitchFamily="34" charset="0"/>
                <a:ea typeface="Calibri" panose="020F0502020204030204" pitchFamily="34" charset="0"/>
                <a:cs typeface="Times New Roman" panose="02020603050405020304" pitchFamily="18" charset="0"/>
              </a:rPr>
              <a:t>18 U.S.C. §</a:t>
            </a:r>
            <a:r>
              <a:rPr lang="en-US" b="1"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1591(e</a:t>
            </a:r>
            <a:r>
              <a:rPr lang="en-US"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chemeClr val="tx1"/>
                </a:solidFill>
              </a:rPr>
              <a:t>provides definitions for coercion and other terms used in 18 U.S.C. §1591(a</a:t>
            </a:r>
            <a:r>
              <a:rPr lang="en-US" dirty="0" smtClean="0">
                <a:solidFill>
                  <a:schemeClr val="tx1"/>
                </a:solidFill>
              </a:rPr>
              <a:t>)</a:t>
            </a:r>
          </a:p>
          <a:p>
            <a:pPr marL="0" marR="0">
              <a:lnSpc>
                <a:spcPct val="107000"/>
              </a:lnSpc>
              <a:spcBef>
                <a:spcPts val="0"/>
              </a:spcBef>
              <a:spcAft>
                <a:spcPts val="0"/>
              </a:spcAft>
            </a:pPr>
            <a:endParaRPr lang="en-US" i="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92608" lvl="1" indent="0">
              <a:lnSpc>
                <a:spcPct val="107000"/>
              </a:lnSpc>
              <a:spcBef>
                <a:spcPts val="0"/>
              </a:spcBef>
              <a:spcAft>
                <a:spcPts val="0"/>
              </a:spcAft>
              <a:buNone/>
            </a:pPr>
            <a:r>
              <a:rPr lang="en-US" i="1" dirty="0">
                <a:solidFill>
                  <a:schemeClr val="tx1"/>
                </a:solidFill>
              </a:rPr>
              <a:t>(e)In this section: …</a:t>
            </a:r>
          </a:p>
          <a:p>
            <a:pPr marL="292608" lvl="1" indent="0" defTabSz="457200">
              <a:lnSpc>
                <a:spcPct val="107000"/>
              </a:lnSpc>
              <a:spcBef>
                <a:spcPts val="0"/>
              </a:spcBef>
              <a:spcAft>
                <a:spcPts val="0"/>
              </a:spcAft>
              <a:buNone/>
            </a:pPr>
            <a:r>
              <a:rPr lang="en-US" i="1"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i="1" dirty="0">
                <a:solidFill>
                  <a:schemeClr val="tx1"/>
                </a:solidFill>
                <a:latin typeface="Calibri" panose="020F0502020204030204" pitchFamily="34" charset="0"/>
                <a:ea typeface="Calibri" panose="020F0502020204030204" pitchFamily="34" charset="0"/>
                <a:cs typeface="Times New Roman" panose="02020603050405020304" pitchFamily="18" charset="0"/>
              </a:rPr>
              <a:t>2)The term “coercion” means—</a:t>
            </a:r>
          </a:p>
          <a:p>
            <a:pPr marL="292608" lvl="1" indent="0" defTabSz="371475">
              <a:lnSpc>
                <a:spcPct val="107000"/>
              </a:lnSpc>
              <a:spcBef>
                <a:spcPts val="0"/>
              </a:spcBef>
              <a:spcAft>
                <a:spcPts val="0"/>
              </a:spcAft>
              <a:buNone/>
            </a:pPr>
            <a:r>
              <a:rPr lang="en-US" i="1"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i="1" dirty="0">
                <a:solidFill>
                  <a:schemeClr val="tx1"/>
                </a:solidFill>
                <a:latin typeface="Calibri" panose="020F0502020204030204" pitchFamily="34" charset="0"/>
                <a:ea typeface="Calibri" panose="020F0502020204030204" pitchFamily="34" charset="0"/>
                <a:cs typeface="Times New Roman" panose="02020603050405020304" pitchFamily="18" charset="0"/>
              </a:rPr>
              <a:t>A)threats of serious harm to or physical restraint against any person;</a:t>
            </a:r>
          </a:p>
          <a:p>
            <a:pPr marL="292608" lvl="1" indent="0" defTabSz="371475">
              <a:lnSpc>
                <a:spcPct val="107000"/>
              </a:lnSpc>
              <a:spcBef>
                <a:spcPts val="0"/>
              </a:spcBef>
              <a:spcAft>
                <a:spcPts val="0"/>
              </a:spcAft>
              <a:buNone/>
            </a:pPr>
            <a:r>
              <a:rPr lang="en-US" i="1"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i="1" dirty="0">
                <a:solidFill>
                  <a:schemeClr val="tx1"/>
                </a:solidFill>
                <a:latin typeface="Calibri" panose="020F0502020204030204" pitchFamily="34" charset="0"/>
                <a:ea typeface="Calibri" panose="020F0502020204030204" pitchFamily="34" charset="0"/>
                <a:cs typeface="Times New Roman" panose="02020603050405020304" pitchFamily="18" charset="0"/>
              </a:rPr>
              <a:t>B)any scheme, plan, or pattern intended to cause a person to believe that failure to perform an act </a:t>
            </a:r>
            <a:r>
              <a:rPr lang="en-US" i="1"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would </a:t>
            </a:r>
            <a:r>
              <a:rPr lang="en-US" i="1" dirty="0">
                <a:solidFill>
                  <a:schemeClr val="tx1"/>
                </a:solidFill>
                <a:latin typeface="Calibri" panose="020F0502020204030204" pitchFamily="34" charset="0"/>
                <a:ea typeface="Calibri" panose="020F0502020204030204" pitchFamily="34" charset="0"/>
                <a:cs typeface="Times New Roman" panose="02020603050405020304" pitchFamily="18" charset="0"/>
              </a:rPr>
              <a:t>result in serious harm to or physical restraint against any person; or</a:t>
            </a:r>
          </a:p>
          <a:p>
            <a:pPr marL="292608" lvl="1" indent="0" defTabSz="371475">
              <a:lnSpc>
                <a:spcPct val="107000"/>
              </a:lnSpc>
              <a:spcBef>
                <a:spcPts val="0"/>
              </a:spcBef>
              <a:spcAft>
                <a:spcPts val="0"/>
              </a:spcAft>
              <a:buNone/>
            </a:pPr>
            <a:r>
              <a:rPr lang="en-US" i="1"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i="1" dirty="0">
                <a:solidFill>
                  <a:schemeClr val="tx1"/>
                </a:solidFill>
                <a:latin typeface="Calibri" panose="020F0502020204030204" pitchFamily="34" charset="0"/>
                <a:ea typeface="Calibri" panose="020F0502020204030204" pitchFamily="34" charset="0"/>
                <a:cs typeface="Times New Roman" panose="02020603050405020304" pitchFamily="18" charset="0"/>
              </a:rPr>
              <a:t>C)the abuse or threatened abuse of law or the legal process.</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1  </a:t>
            </a:r>
            <a:r>
              <a:rPr kumimoji="0" lang="en-US" sz="1800" b="0" i="0" u="none" strike="noStrike" kern="1200" cap="none" spc="0" normalizeH="0" noProof="0" dirty="0">
                <a:ln>
                  <a:solidFill>
                    <a:schemeClr val="bg1"/>
                  </a:solidFill>
                </a:ln>
                <a:solidFill>
                  <a:srgbClr val="FFFFFF"/>
                </a:solidFill>
                <a:effectLst/>
                <a:uLnTx/>
                <a:uFillTx/>
              </a:rPr>
              <a:t>|                                        Tribal Law and Policy Institute  |  7 </a:t>
            </a:r>
          </a:p>
        </p:txBody>
      </p:sp>
    </p:spTree>
    <p:extLst>
      <p:ext uri="{BB962C8B-B14F-4D97-AF65-F5344CB8AC3E}">
        <p14:creationId xmlns:p14="http://schemas.microsoft.com/office/powerpoint/2010/main" val="359809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1113B20F-A95D-4D06-9799-E37C57A6A9B6}"/>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066800" y="1845734"/>
            <a:ext cx="10058400" cy="4114800"/>
          </a:xfrm>
        </p:spPr>
        <p:txBody>
          <a:bodyPr anchor="t">
            <a:normAutofit/>
          </a:bodyPr>
          <a:lstStyle/>
          <a:p>
            <a:pPr marL="0" indent="0" algn="ctr">
              <a:lnSpc>
                <a:spcPct val="100000"/>
              </a:lnSpc>
              <a:buNone/>
            </a:pPr>
            <a:r>
              <a:rPr lang="en-US" sz="4400" b="1" i="1" dirty="0">
                <a:solidFill>
                  <a:schemeClr val="tx1"/>
                </a:solidFill>
              </a:rPr>
              <a:t>How Might Trauma Impact a Person as a Whole?</a:t>
            </a: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75A408B8-0437-46CF-8237-A7A948147D63}"/>
              </a:ext>
            </a:extLst>
          </p:cNvPr>
          <p:cNvSpPr>
            <a:spLocks noGrp="1"/>
          </p:cNvSpPr>
          <p:nvPr>
            <p:ph type="title"/>
          </p:nvPr>
        </p:nvSpPr>
        <p:spPr>
          <a:xfrm>
            <a:off x="1097280" y="286605"/>
            <a:ext cx="10058400" cy="1450757"/>
          </a:xfrm>
        </p:spPr>
        <p:txBody>
          <a:bodyPr/>
          <a:lstStyle/>
          <a:p>
            <a:pPr algn="ctr"/>
            <a:r>
              <a:rPr lang="en-US" b="1" dirty="0">
                <a:solidFill>
                  <a:schemeClr val="tx1"/>
                </a:solidFill>
              </a:rPr>
              <a:t>Small Group Exercise</a:t>
            </a:r>
          </a:p>
        </p:txBody>
      </p:sp>
      <p:sp>
        <p:nvSpPr>
          <p:cNvPr id="10"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3  </a:t>
            </a:r>
            <a:r>
              <a:rPr kumimoji="0" lang="en-US" sz="1800" b="0" i="0" u="none" strike="noStrike" kern="1200" cap="none" spc="0" normalizeH="0" noProof="0" dirty="0">
                <a:ln>
                  <a:solidFill>
                    <a:schemeClr val="bg1"/>
                  </a:solidFill>
                </a:ln>
                <a:solidFill>
                  <a:srgbClr val="FFFFFF"/>
                </a:solidFill>
                <a:effectLst/>
                <a:uLnTx/>
                <a:uFillTx/>
              </a:rPr>
              <a:t>|                                        Tribal Law and Policy Institute  |  70 </a:t>
            </a:r>
          </a:p>
        </p:txBody>
      </p:sp>
    </p:spTree>
    <p:extLst>
      <p:ext uri="{BB962C8B-B14F-4D97-AF65-F5344CB8AC3E}">
        <p14:creationId xmlns:p14="http://schemas.microsoft.com/office/powerpoint/2010/main" val="21280823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1113B20F-A95D-4D06-9799-E37C57A6A9B6}"/>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1066800" y="286605"/>
            <a:ext cx="10058400" cy="1450757"/>
          </a:xfrm>
        </p:spPr>
        <p:txBody>
          <a:bodyPr/>
          <a:lstStyle/>
          <a:p>
            <a:pPr algn="ctr"/>
            <a:r>
              <a:rPr lang="en-US" b="1" dirty="0">
                <a:solidFill>
                  <a:schemeClr val="tx1"/>
                </a:solidFill>
              </a:rPr>
              <a:t>Choose One of the Following Questions</a:t>
            </a:r>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066800" y="1845734"/>
            <a:ext cx="10248900" cy="4114800"/>
          </a:xfrm>
        </p:spPr>
        <p:txBody>
          <a:bodyPr anchor="t">
            <a:normAutofit fontScale="85000" lnSpcReduction="20000"/>
          </a:bodyPr>
          <a:lstStyle/>
          <a:p>
            <a:pPr marL="0" indent="0">
              <a:lnSpc>
                <a:spcPct val="110000"/>
              </a:lnSpc>
              <a:spcBef>
                <a:spcPts val="0"/>
              </a:spcBef>
              <a:spcAft>
                <a:spcPts val="0"/>
              </a:spcAft>
              <a:buNone/>
            </a:pPr>
            <a:r>
              <a:rPr lang="en-US" sz="4000" b="1" dirty="0">
                <a:solidFill>
                  <a:schemeClr val="tx1"/>
                </a:solidFill>
              </a:rPr>
              <a:t>Question 1: </a:t>
            </a:r>
            <a:r>
              <a:rPr lang="en-US" sz="4000" i="1" dirty="0">
                <a:solidFill>
                  <a:srgbClr val="7030A0"/>
                </a:solidFill>
              </a:rPr>
              <a:t>Please review the medicine wheel provided. While reviewing this medicine wheel, what is the impact of sex trafficking trauma on a whole person? </a:t>
            </a:r>
          </a:p>
          <a:p>
            <a:pPr marL="0" indent="0">
              <a:lnSpc>
                <a:spcPct val="110000"/>
              </a:lnSpc>
              <a:spcBef>
                <a:spcPts val="0"/>
              </a:spcBef>
              <a:spcAft>
                <a:spcPts val="0"/>
              </a:spcAft>
              <a:buNone/>
            </a:pPr>
            <a:endParaRPr lang="en-US" sz="4000" dirty="0">
              <a:solidFill>
                <a:schemeClr val="tx1"/>
              </a:solidFill>
            </a:endParaRPr>
          </a:p>
          <a:p>
            <a:pPr marL="0" indent="0">
              <a:lnSpc>
                <a:spcPct val="110000"/>
              </a:lnSpc>
              <a:spcBef>
                <a:spcPts val="0"/>
              </a:spcBef>
              <a:spcAft>
                <a:spcPts val="0"/>
              </a:spcAft>
              <a:buNone/>
            </a:pPr>
            <a:r>
              <a:rPr lang="en-US" sz="4000" b="1" dirty="0">
                <a:solidFill>
                  <a:schemeClr val="tx1"/>
                </a:solidFill>
              </a:rPr>
              <a:t>Question 2: </a:t>
            </a:r>
            <a:r>
              <a:rPr lang="en-US" sz="4000" i="1" dirty="0">
                <a:solidFill>
                  <a:srgbClr val="7030A0"/>
                </a:solidFill>
              </a:rPr>
              <a:t>Choose a cultural resource from your community that is analogous to the medicine wheel provided. Within that cultural resource, what is the impact of sex trafficking trauma on a whole person?</a:t>
            </a: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3  </a:t>
            </a:r>
            <a:r>
              <a:rPr kumimoji="0" lang="en-US" sz="1800" b="0" i="0" u="none" strike="noStrike" kern="1200" cap="none" spc="0" normalizeH="0" noProof="0" dirty="0">
                <a:ln>
                  <a:solidFill>
                    <a:schemeClr val="bg1"/>
                  </a:solidFill>
                </a:ln>
                <a:solidFill>
                  <a:srgbClr val="FFFFFF"/>
                </a:solidFill>
                <a:effectLst/>
                <a:uLnTx/>
                <a:uFillTx/>
              </a:rPr>
              <a:t>|                                        Tribal Law and Policy Institute  |  71 </a:t>
            </a:r>
          </a:p>
        </p:txBody>
      </p:sp>
    </p:spTree>
    <p:extLst>
      <p:ext uri="{BB962C8B-B14F-4D97-AF65-F5344CB8AC3E}">
        <p14:creationId xmlns:p14="http://schemas.microsoft.com/office/powerpoint/2010/main" val="30122540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321D80B4-789F-4EFC-A532-03E62B325AF0}"/>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1066800" y="286605"/>
            <a:ext cx="10058400" cy="1450757"/>
          </a:xfrm>
        </p:spPr>
        <p:txBody>
          <a:bodyPr/>
          <a:lstStyle/>
          <a:p>
            <a:pPr algn="ctr"/>
            <a:r>
              <a:rPr lang="en-US" b="1" dirty="0">
                <a:solidFill>
                  <a:schemeClr val="tx1"/>
                </a:solidFill>
              </a:rPr>
              <a:t>Victim’s Service, Safety, </a:t>
            </a:r>
            <a:br>
              <a:rPr lang="en-US" b="1" dirty="0">
                <a:solidFill>
                  <a:schemeClr val="tx1"/>
                </a:solidFill>
              </a:rPr>
            </a:br>
            <a:r>
              <a:rPr lang="en-US" b="1" dirty="0">
                <a:solidFill>
                  <a:schemeClr val="tx1"/>
                </a:solidFill>
              </a:rPr>
              <a:t>and Long-Term Needs</a:t>
            </a:r>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216152" y="1845734"/>
            <a:ext cx="9909048" cy="4114800"/>
          </a:xfrm>
        </p:spPr>
        <p:txBody>
          <a:bodyPr numCol="2" spcCol="228600" anchor="t">
            <a:normAutofit fontScale="77500" lnSpcReduction="20000"/>
          </a:bodyPr>
          <a:lstStyle/>
          <a:p>
            <a:pPr marL="228600"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Place to live</a:t>
            </a:r>
          </a:p>
          <a:p>
            <a:pPr marL="228600"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Transportation </a:t>
            </a:r>
          </a:p>
          <a:p>
            <a:pPr marL="228600"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Money  </a:t>
            </a:r>
          </a:p>
          <a:p>
            <a:pPr marL="228600"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Food</a:t>
            </a:r>
          </a:p>
          <a:p>
            <a:pPr marL="228600"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Clothing</a:t>
            </a:r>
          </a:p>
          <a:p>
            <a:pPr marL="228600"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Other essentials </a:t>
            </a:r>
          </a:p>
          <a:p>
            <a:pPr marL="228600"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Medical care</a:t>
            </a:r>
          </a:p>
          <a:p>
            <a:pPr marL="228600"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Substance abuse assistance</a:t>
            </a:r>
          </a:p>
          <a:p>
            <a:pPr marL="228600"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Support groups</a:t>
            </a:r>
          </a:p>
          <a:p>
            <a:pPr marL="228600"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Interpretation/translation services</a:t>
            </a:r>
          </a:p>
          <a:p>
            <a:pPr marL="228600"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Resources for minor children</a:t>
            </a:r>
          </a:p>
          <a:p>
            <a:pPr marL="228600"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Safety planning</a:t>
            </a:r>
          </a:p>
          <a:p>
            <a:pPr marL="228600" indent="-228600">
              <a:lnSpc>
                <a:spcPct val="120000"/>
              </a:lnSpc>
              <a:spcBef>
                <a:spcPts val="0"/>
              </a:spcBef>
              <a:spcAft>
                <a:spcPts val="600"/>
              </a:spcAft>
              <a:buClr>
                <a:srgbClr val="7030A0"/>
              </a:buClr>
              <a:buFont typeface="Arial" panose="020B0604020202020204" pitchFamily="34" charset="0"/>
              <a:buChar char="•"/>
            </a:pPr>
            <a:r>
              <a:rPr lang="en-US" sz="4000" dirty="0">
                <a:solidFill>
                  <a:schemeClr val="tx1"/>
                </a:solidFill>
              </a:rPr>
              <a:t>Bus or plane ticket</a:t>
            </a: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3  </a:t>
            </a:r>
            <a:r>
              <a:rPr kumimoji="0" lang="en-US" sz="1800" b="0" i="0" u="none" strike="noStrike" kern="1200" cap="none" spc="0" normalizeH="0" noProof="0" dirty="0">
                <a:ln>
                  <a:solidFill>
                    <a:schemeClr val="bg1"/>
                  </a:solidFill>
                </a:ln>
                <a:solidFill>
                  <a:srgbClr val="FFFFFF"/>
                </a:solidFill>
                <a:effectLst/>
                <a:uLnTx/>
                <a:uFillTx/>
              </a:rPr>
              <a:t>|                                        Tribal Law and Policy Institute  |  72 </a:t>
            </a:r>
          </a:p>
        </p:txBody>
      </p:sp>
    </p:spTree>
    <p:extLst>
      <p:ext uri="{BB962C8B-B14F-4D97-AF65-F5344CB8AC3E}">
        <p14:creationId xmlns:p14="http://schemas.microsoft.com/office/powerpoint/2010/main" val="10477486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1066800" y="286605"/>
            <a:ext cx="10058400" cy="1450757"/>
          </a:xfrm>
        </p:spPr>
        <p:txBody>
          <a:bodyPr/>
          <a:lstStyle/>
          <a:p>
            <a:pPr algn="ctr"/>
            <a:r>
              <a:rPr lang="en-US" b="1" dirty="0">
                <a:solidFill>
                  <a:schemeClr val="tx1"/>
                </a:solidFill>
              </a:rPr>
              <a:t>Victim’s Service, Safety, </a:t>
            </a:r>
            <a:br>
              <a:rPr lang="en-US" b="1" dirty="0">
                <a:solidFill>
                  <a:schemeClr val="tx1"/>
                </a:solidFill>
              </a:rPr>
            </a:br>
            <a:r>
              <a:rPr lang="en-US" b="1" dirty="0">
                <a:solidFill>
                  <a:schemeClr val="tx1"/>
                </a:solidFill>
              </a:rPr>
              <a:t>and Long-Term Needs</a:t>
            </a:r>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289304" y="1845734"/>
            <a:ext cx="9835896" cy="4114800"/>
          </a:xfrm>
        </p:spPr>
        <p:txBody>
          <a:bodyPr numCol="1" spcCol="228600" anchor="t">
            <a:normAutofit lnSpcReduction="10000"/>
          </a:bodyPr>
          <a:lstStyle/>
          <a:p>
            <a:pPr marL="228600" indent="-228600">
              <a:lnSpc>
                <a:spcPct val="120000"/>
              </a:lnSpc>
              <a:spcBef>
                <a:spcPts val="0"/>
              </a:spcBef>
              <a:spcAft>
                <a:spcPts val="0"/>
              </a:spcAft>
              <a:buClr>
                <a:srgbClr val="7030A0"/>
              </a:buClr>
              <a:buFont typeface="Arial" panose="020B0604020202020204" pitchFamily="34" charset="0"/>
              <a:buChar char="•"/>
            </a:pPr>
            <a:r>
              <a:rPr lang="en-US" sz="4000" dirty="0">
                <a:solidFill>
                  <a:schemeClr val="tx1"/>
                </a:solidFill>
              </a:rPr>
              <a:t>Help filing a police report </a:t>
            </a:r>
          </a:p>
          <a:p>
            <a:pPr marL="228600" indent="-228600">
              <a:lnSpc>
                <a:spcPct val="120000"/>
              </a:lnSpc>
              <a:spcBef>
                <a:spcPts val="0"/>
              </a:spcBef>
              <a:spcAft>
                <a:spcPts val="0"/>
              </a:spcAft>
              <a:buClr>
                <a:srgbClr val="7030A0"/>
              </a:buClr>
              <a:buFont typeface="Arial" panose="020B0604020202020204" pitchFamily="34" charset="0"/>
              <a:buChar char="•"/>
            </a:pPr>
            <a:r>
              <a:rPr lang="en-US" sz="4000" dirty="0">
                <a:solidFill>
                  <a:schemeClr val="tx1"/>
                </a:solidFill>
              </a:rPr>
              <a:t>Help with protection orders</a:t>
            </a:r>
          </a:p>
          <a:p>
            <a:pPr marL="228600" indent="-228600">
              <a:lnSpc>
                <a:spcPct val="120000"/>
              </a:lnSpc>
              <a:spcBef>
                <a:spcPts val="0"/>
              </a:spcBef>
              <a:spcAft>
                <a:spcPts val="0"/>
              </a:spcAft>
              <a:buClr>
                <a:srgbClr val="7030A0"/>
              </a:buClr>
              <a:buFont typeface="Arial" panose="020B0604020202020204" pitchFamily="34" charset="0"/>
              <a:buChar char="•"/>
            </a:pPr>
            <a:r>
              <a:rPr lang="en-US" sz="4000" dirty="0">
                <a:solidFill>
                  <a:schemeClr val="tx1"/>
                </a:solidFill>
              </a:rPr>
              <a:t>Assistance with child welfare case</a:t>
            </a:r>
          </a:p>
          <a:p>
            <a:pPr marL="228600" indent="-228600">
              <a:lnSpc>
                <a:spcPct val="120000"/>
              </a:lnSpc>
              <a:spcBef>
                <a:spcPts val="0"/>
              </a:spcBef>
              <a:spcAft>
                <a:spcPts val="0"/>
              </a:spcAft>
              <a:buClr>
                <a:srgbClr val="7030A0"/>
              </a:buClr>
              <a:buFont typeface="Arial" panose="020B0604020202020204" pitchFamily="34" charset="0"/>
              <a:buChar char="•"/>
            </a:pPr>
            <a:r>
              <a:rPr lang="en-US" sz="4000" dirty="0">
                <a:solidFill>
                  <a:schemeClr val="tx1"/>
                </a:solidFill>
              </a:rPr>
              <a:t>Court support</a:t>
            </a:r>
          </a:p>
          <a:p>
            <a:pPr marL="228600" indent="-228600">
              <a:lnSpc>
                <a:spcPct val="120000"/>
              </a:lnSpc>
              <a:spcBef>
                <a:spcPts val="0"/>
              </a:spcBef>
              <a:spcAft>
                <a:spcPts val="0"/>
              </a:spcAft>
              <a:buClr>
                <a:srgbClr val="7030A0"/>
              </a:buClr>
              <a:buFont typeface="Arial" panose="020B0604020202020204" pitchFamily="34" charset="0"/>
              <a:buChar char="•"/>
            </a:pPr>
            <a:r>
              <a:rPr lang="en-US" sz="4000" dirty="0">
                <a:solidFill>
                  <a:schemeClr val="tx1"/>
                </a:solidFill>
              </a:rPr>
              <a:t>Legal advocacy</a:t>
            </a:r>
          </a:p>
          <a:p>
            <a:pPr marL="228600" indent="-228600">
              <a:lnSpc>
                <a:spcPct val="120000"/>
              </a:lnSpc>
              <a:spcBef>
                <a:spcPts val="0"/>
              </a:spcBef>
              <a:spcAft>
                <a:spcPts val="0"/>
              </a:spcAft>
              <a:buClr>
                <a:srgbClr val="7030A0"/>
              </a:buClr>
              <a:buFont typeface="Arial" panose="020B0604020202020204" pitchFamily="34" charset="0"/>
              <a:buChar char="•"/>
            </a:pPr>
            <a:r>
              <a:rPr lang="en-US" sz="4000" dirty="0">
                <a:solidFill>
                  <a:schemeClr val="tx1"/>
                </a:solidFill>
              </a:rPr>
              <a:t>Healing ceremonies</a:t>
            </a: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3  </a:t>
            </a:r>
            <a:r>
              <a:rPr kumimoji="0" lang="en-US" sz="1800" b="0" i="0" u="none" strike="noStrike" kern="1200" cap="none" spc="0" normalizeH="0" noProof="0" dirty="0">
                <a:ln>
                  <a:solidFill>
                    <a:schemeClr val="bg1"/>
                  </a:solidFill>
                </a:ln>
                <a:solidFill>
                  <a:srgbClr val="FFFFFF"/>
                </a:solidFill>
                <a:effectLst/>
                <a:uLnTx/>
                <a:uFillTx/>
              </a:rPr>
              <a:t>|                                        Tribal Law and Policy Institute  |  73 </a:t>
            </a:r>
          </a:p>
        </p:txBody>
      </p:sp>
    </p:spTree>
    <p:extLst>
      <p:ext uri="{BB962C8B-B14F-4D97-AF65-F5344CB8AC3E}">
        <p14:creationId xmlns:p14="http://schemas.microsoft.com/office/powerpoint/2010/main" val="16529143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1066800" y="286605"/>
            <a:ext cx="10058400" cy="1450757"/>
          </a:xfrm>
        </p:spPr>
        <p:txBody>
          <a:bodyPr/>
          <a:lstStyle/>
          <a:p>
            <a:pPr algn="ctr"/>
            <a:r>
              <a:rPr lang="en-US" b="1" dirty="0">
                <a:solidFill>
                  <a:schemeClr val="tx1"/>
                </a:solidFill>
              </a:rPr>
              <a:t>Culturally Appropriate Advocacy</a:t>
            </a:r>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225296" y="1845734"/>
            <a:ext cx="9899904" cy="4114800"/>
          </a:xfrm>
        </p:spPr>
        <p:txBody>
          <a:bodyPr numCol="1" spcCol="228600" anchor="t">
            <a:normAutofit fontScale="70000" lnSpcReduction="20000"/>
          </a:bodyPr>
          <a:lstStyle/>
          <a:p>
            <a:pPr marL="228600" indent="-228600">
              <a:lnSpc>
                <a:spcPct val="120000"/>
              </a:lnSpc>
              <a:spcBef>
                <a:spcPts val="0"/>
              </a:spcBef>
              <a:spcAft>
                <a:spcPts val="0"/>
              </a:spcAft>
              <a:buClr>
                <a:srgbClr val="7030A0"/>
              </a:buClr>
              <a:buFont typeface="Arial" panose="020B0604020202020204" pitchFamily="34" charset="0"/>
              <a:buChar char="•"/>
            </a:pPr>
            <a:r>
              <a:rPr lang="en-US" sz="4000" dirty="0">
                <a:solidFill>
                  <a:schemeClr val="tx1"/>
                </a:solidFill>
              </a:rPr>
              <a:t>Visit with </a:t>
            </a:r>
            <a:r>
              <a:rPr lang="en-US" sz="4000" dirty="0" smtClean="0">
                <a:solidFill>
                  <a:schemeClr val="tx1"/>
                </a:solidFill>
              </a:rPr>
              <a:t>victims;</a:t>
            </a:r>
            <a:endParaRPr lang="en-US" sz="4000" dirty="0">
              <a:solidFill>
                <a:schemeClr val="tx1"/>
              </a:solidFill>
            </a:endParaRPr>
          </a:p>
          <a:p>
            <a:pPr marL="228600" indent="-228600">
              <a:lnSpc>
                <a:spcPct val="120000"/>
              </a:lnSpc>
              <a:spcBef>
                <a:spcPts val="0"/>
              </a:spcBef>
              <a:spcAft>
                <a:spcPts val="0"/>
              </a:spcAft>
              <a:buClr>
                <a:srgbClr val="7030A0"/>
              </a:buClr>
              <a:buFont typeface="Arial" panose="020B0604020202020204" pitchFamily="34" charset="0"/>
              <a:buChar char="•"/>
            </a:pPr>
            <a:r>
              <a:rPr lang="en-US" sz="4000" dirty="0">
                <a:solidFill>
                  <a:schemeClr val="tx1"/>
                </a:solidFill>
              </a:rPr>
              <a:t>Take time to establish </a:t>
            </a:r>
            <a:r>
              <a:rPr lang="en-US" sz="4000" dirty="0" smtClean="0">
                <a:solidFill>
                  <a:schemeClr val="tx1"/>
                </a:solidFill>
              </a:rPr>
              <a:t>trust;</a:t>
            </a:r>
            <a:endParaRPr lang="en-US" sz="4000" dirty="0">
              <a:solidFill>
                <a:schemeClr val="tx1"/>
              </a:solidFill>
            </a:endParaRPr>
          </a:p>
          <a:p>
            <a:pPr marL="228600" indent="-228600">
              <a:lnSpc>
                <a:spcPct val="120000"/>
              </a:lnSpc>
              <a:spcBef>
                <a:spcPts val="0"/>
              </a:spcBef>
              <a:spcAft>
                <a:spcPts val="0"/>
              </a:spcAft>
              <a:buClr>
                <a:srgbClr val="7030A0"/>
              </a:buClr>
              <a:buFont typeface="Arial" panose="020B0604020202020204" pitchFamily="34" charset="0"/>
              <a:buChar char="•"/>
            </a:pPr>
            <a:r>
              <a:rPr lang="en-US" sz="4000" dirty="0">
                <a:solidFill>
                  <a:schemeClr val="tx1"/>
                </a:solidFill>
              </a:rPr>
              <a:t>Offer food or something to </a:t>
            </a:r>
            <a:r>
              <a:rPr lang="en-US" sz="4000" dirty="0" smtClean="0">
                <a:solidFill>
                  <a:schemeClr val="tx1"/>
                </a:solidFill>
              </a:rPr>
              <a:t>drink;</a:t>
            </a:r>
            <a:endParaRPr lang="en-US" sz="4000" dirty="0">
              <a:solidFill>
                <a:schemeClr val="tx1"/>
              </a:solidFill>
            </a:endParaRPr>
          </a:p>
          <a:p>
            <a:pPr marL="228600" indent="-228600">
              <a:lnSpc>
                <a:spcPct val="120000"/>
              </a:lnSpc>
              <a:spcBef>
                <a:spcPts val="0"/>
              </a:spcBef>
              <a:spcAft>
                <a:spcPts val="0"/>
              </a:spcAft>
              <a:buClr>
                <a:srgbClr val="7030A0"/>
              </a:buClr>
              <a:buFont typeface="Arial" panose="020B0604020202020204" pitchFamily="34" charset="0"/>
              <a:buChar char="•"/>
            </a:pPr>
            <a:r>
              <a:rPr lang="en-US" sz="4000" dirty="0">
                <a:solidFill>
                  <a:schemeClr val="tx1"/>
                </a:solidFill>
              </a:rPr>
              <a:t>Welcome home </a:t>
            </a:r>
            <a:r>
              <a:rPr lang="en-US" sz="4000" dirty="0" smtClean="0">
                <a:solidFill>
                  <a:schemeClr val="tx1"/>
                </a:solidFill>
              </a:rPr>
              <a:t>ceremonies;</a:t>
            </a:r>
            <a:endParaRPr lang="en-US" sz="4000" dirty="0">
              <a:solidFill>
                <a:schemeClr val="tx1"/>
              </a:solidFill>
            </a:endParaRPr>
          </a:p>
          <a:p>
            <a:pPr marL="228600" indent="-228600">
              <a:lnSpc>
                <a:spcPct val="120000"/>
              </a:lnSpc>
              <a:spcBef>
                <a:spcPts val="0"/>
              </a:spcBef>
              <a:spcAft>
                <a:spcPts val="0"/>
              </a:spcAft>
              <a:buClr>
                <a:srgbClr val="7030A0"/>
              </a:buClr>
              <a:buFont typeface="Arial" panose="020B0604020202020204" pitchFamily="34" charset="0"/>
              <a:buChar char="•"/>
            </a:pPr>
            <a:r>
              <a:rPr lang="en-US" sz="4000" dirty="0">
                <a:solidFill>
                  <a:schemeClr val="tx1"/>
                </a:solidFill>
              </a:rPr>
              <a:t>Be a good relative to the </a:t>
            </a:r>
            <a:r>
              <a:rPr lang="en-US" sz="4000" dirty="0" smtClean="0">
                <a:solidFill>
                  <a:schemeClr val="tx1"/>
                </a:solidFill>
              </a:rPr>
              <a:t>victim;  </a:t>
            </a:r>
            <a:endParaRPr lang="en-US" sz="4000" dirty="0">
              <a:solidFill>
                <a:schemeClr val="tx1"/>
              </a:solidFill>
            </a:endParaRPr>
          </a:p>
          <a:p>
            <a:pPr marL="228600" indent="-228600">
              <a:lnSpc>
                <a:spcPct val="120000"/>
              </a:lnSpc>
              <a:spcBef>
                <a:spcPts val="0"/>
              </a:spcBef>
              <a:spcAft>
                <a:spcPts val="0"/>
              </a:spcAft>
              <a:buClr>
                <a:srgbClr val="7030A0"/>
              </a:buClr>
              <a:buFont typeface="Arial" panose="020B0604020202020204" pitchFamily="34" charset="0"/>
              <a:buChar char="•"/>
            </a:pPr>
            <a:r>
              <a:rPr lang="en-US" sz="4000" dirty="0">
                <a:solidFill>
                  <a:schemeClr val="tx1"/>
                </a:solidFill>
              </a:rPr>
              <a:t>Offer support, accompaniment, and transportation, as </a:t>
            </a:r>
            <a:r>
              <a:rPr lang="en-US" sz="4000" dirty="0" smtClean="0">
                <a:solidFill>
                  <a:schemeClr val="tx1"/>
                </a:solidFill>
              </a:rPr>
              <a:t>appropriate;</a:t>
            </a:r>
            <a:endParaRPr lang="en-US" sz="4000" dirty="0">
              <a:solidFill>
                <a:schemeClr val="tx1"/>
              </a:solidFill>
            </a:endParaRPr>
          </a:p>
          <a:p>
            <a:pPr marL="228600" indent="-228600">
              <a:lnSpc>
                <a:spcPct val="120000"/>
              </a:lnSpc>
              <a:spcBef>
                <a:spcPts val="0"/>
              </a:spcBef>
              <a:spcAft>
                <a:spcPts val="0"/>
              </a:spcAft>
              <a:buClr>
                <a:srgbClr val="7030A0"/>
              </a:buClr>
              <a:buFont typeface="Arial" panose="020B0604020202020204" pitchFamily="34" charset="0"/>
              <a:buChar char="•"/>
            </a:pPr>
            <a:r>
              <a:rPr lang="en-US" sz="4000" dirty="0">
                <a:solidFill>
                  <a:schemeClr val="tx1"/>
                </a:solidFill>
              </a:rPr>
              <a:t>Work with other responders at </a:t>
            </a:r>
            <a:r>
              <a:rPr lang="en-US" sz="4000" dirty="0" smtClean="0">
                <a:solidFill>
                  <a:schemeClr val="tx1"/>
                </a:solidFill>
              </a:rPr>
              <a:t>victim’s request, </a:t>
            </a:r>
            <a:r>
              <a:rPr lang="en-US" sz="4000" dirty="0">
                <a:solidFill>
                  <a:schemeClr val="tx1"/>
                </a:solidFill>
              </a:rPr>
              <a:t>as </a:t>
            </a:r>
            <a:r>
              <a:rPr lang="en-US" sz="4000" dirty="0" smtClean="0">
                <a:solidFill>
                  <a:schemeClr val="tx1"/>
                </a:solidFill>
              </a:rPr>
              <a:t>appropriate;</a:t>
            </a:r>
            <a:endParaRPr lang="en-US" sz="4000" dirty="0">
              <a:solidFill>
                <a:schemeClr val="tx1"/>
              </a:solidFill>
            </a:endParaRPr>
          </a:p>
          <a:p>
            <a:pPr marL="228600" indent="-228600">
              <a:lnSpc>
                <a:spcPct val="120000"/>
              </a:lnSpc>
              <a:spcBef>
                <a:spcPts val="0"/>
              </a:spcBef>
              <a:spcAft>
                <a:spcPts val="0"/>
              </a:spcAft>
              <a:buClr>
                <a:srgbClr val="7030A0"/>
              </a:buClr>
              <a:buFont typeface="Arial" panose="020B0604020202020204" pitchFamily="34" charset="0"/>
              <a:buChar char="•"/>
            </a:pPr>
            <a:r>
              <a:rPr lang="en-US" sz="4000" dirty="0">
                <a:solidFill>
                  <a:schemeClr val="tx1"/>
                </a:solidFill>
              </a:rPr>
              <a:t>Explore traditional tribal justice response to crimes of </a:t>
            </a:r>
            <a:r>
              <a:rPr lang="en-US" sz="4000" dirty="0" smtClean="0">
                <a:solidFill>
                  <a:schemeClr val="tx1"/>
                </a:solidFill>
              </a:rPr>
              <a:t>violence;</a:t>
            </a:r>
            <a:endParaRPr lang="en-US" sz="4000" dirty="0">
              <a:solidFill>
                <a:schemeClr val="tx1"/>
              </a:solidFill>
            </a:endParaRP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3  </a:t>
            </a:r>
            <a:r>
              <a:rPr kumimoji="0" lang="en-US" sz="1800" b="0" i="0" u="none" strike="noStrike" kern="1200" cap="none" spc="0" normalizeH="0" noProof="0" dirty="0">
                <a:ln>
                  <a:solidFill>
                    <a:schemeClr val="bg1"/>
                  </a:solidFill>
                </a:ln>
                <a:solidFill>
                  <a:srgbClr val="FFFFFF"/>
                </a:solidFill>
                <a:effectLst/>
                <a:uLnTx/>
                <a:uFillTx/>
              </a:rPr>
              <a:t>|                                        Tribal Law and Policy Institute  |  74 </a:t>
            </a:r>
          </a:p>
        </p:txBody>
      </p:sp>
    </p:spTree>
    <p:extLst>
      <p:ext uri="{BB962C8B-B14F-4D97-AF65-F5344CB8AC3E}">
        <p14:creationId xmlns:p14="http://schemas.microsoft.com/office/powerpoint/2010/main" val="3621035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1066800" y="286605"/>
            <a:ext cx="10058400" cy="1450757"/>
          </a:xfrm>
        </p:spPr>
        <p:txBody>
          <a:bodyPr/>
          <a:lstStyle/>
          <a:p>
            <a:pPr algn="ctr"/>
            <a:r>
              <a:rPr lang="en-US" b="1" dirty="0">
                <a:solidFill>
                  <a:schemeClr val="tx1"/>
                </a:solidFill>
              </a:rPr>
              <a:t>Culturally Appropriate Advocacy</a:t>
            </a:r>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207008" y="1845734"/>
            <a:ext cx="9918192" cy="4114800"/>
          </a:xfrm>
        </p:spPr>
        <p:txBody>
          <a:bodyPr numCol="1" spcCol="228600" anchor="t">
            <a:normAutofit fontScale="92500" lnSpcReduction="20000"/>
          </a:bodyPr>
          <a:lstStyle/>
          <a:p>
            <a:pPr marL="228600" indent="-228600">
              <a:lnSpc>
                <a:spcPct val="120000"/>
              </a:lnSpc>
              <a:spcBef>
                <a:spcPts val="0"/>
              </a:spcBef>
              <a:spcAft>
                <a:spcPts val="0"/>
              </a:spcAft>
              <a:buClr>
                <a:srgbClr val="7030A0"/>
              </a:buClr>
              <a:buFont typeface="Arial" panose="020B0604020202020204" pitchFamily="34" charset="0"/>
              <a:buChar char="•"/>
            </a:pPr>
            <a:r>
              <a:rPr lang="en-US" sz="4000" dirty="0">
                <a:solidFill>
                  <a:schemeClr val="tx1"/>
                </a:solidFill>
              </a:rPr>
              <a:t>Medicines for healing and cleansing the mind and </a:t>
            </a:r>
            <a:r>
              <a:rPr lang="en-US" sz="4000" dirty="0" smtClean="0">
                <a:solidFill>
                  <a:schemeClr val="tx1"/>
                </a:solidFill>
              </a:rPr>
              <a:t>body;</a:t>
            </a:r>
            <a:endParaRPr lang="en-US" sz="4000" dirty="0">
              <a:solidFill>
                <a:schemeClr val="tx1"/>
              </a:solidFill>
            </a:endParaRPr>
          </a:p>
          <a:p>
            <a:pPr marL="228600" indent="-228600">
              <a:lnSpc>
                <a:spcPct val="120000"/>
              </a:lnSpc>
              <a:spcBef>
                <a:spcPts val="0"/>
              </a:spcBef>
              <a:spcAft>
                <a:spcPts val="0"/>
              </a:spcAft>
              <a:buClr>
                <a:srgbClr val="7030A0"/>
              </a:buClr>
              <a:buFont typeface="Arial" panose="020B0604020202020204" pitchFamily="34" charset="0"/>
              <a:buChar char="•"/>
            </a:pPr>
            <a:r>
              <a:rPr lang="en-US" sz="4000" dirty="0">
                <a:solidFill>
                  <a:schemeClr val="tx1"/>
                </a:solidFill>
              </a:rPr>
              <a:t>Education about the </a:t>
            </a:r>
            <a:r>
              <a:rPr lang="en-US" sz="4000" dirty="0" smtClean="0">
                <a:solidFill>
                  <a:schemeClr val="tx1"/>
                </a:solidFill>
              </a:rPr>
              <a:t>crime;</a:t>
            </a:r>
            <a:endParaRPr lang="en-US" sz="4000" dirty="0">
              <a:solidFill>
                <a:schemeClr val="tx1"/>
              </a:solidFill>
            </a:endParaRPr>
          </a:p>
          <a:p>
            <a:pPr marL="228600" indent="-228600">
              <a:lnSpc>
                <a:spcPct val="120000"/>
              </a:lnSpc>
              <a:spcBef>
                <a:spcPts val="0"/>
              </a:spcBef>
              <a:spcAft>
                <a:spcPts val="0"/>
              </a:spcAft>
              <a:buClr>
                <a:srgbClr val="7030A0"/>
              </a:buClr>
              <a:buFont typeface="Arial" panose="020B0604020202020204" pitchFamily="34" charset="0"/>
              <a:buChar char="•"/>
            </a:pPr>
            <a:r>
              <a:rPr lang="en-US" sz="4000" dirty="0">
                <a:solidFill>
                  <a:schemeClr val="tx1"/>
                </a:solidFill>
              </a:rPr>
              <a:t>Options for the victim, </a:t>
            </a:r>
            <a:r>
              <a:rPr lang="en-US" sz="4000" dirty="0" smtClean="0">
                <a:solidFill>
                  <a:schemeClr val="tx1"/>
                </a:solidFill>
              </a:rPr>
              <a:t>referrals;</a:t>
            </a:r>
            <a:endParaRPr lang="en-US" sz="4000" dirty="0">
              <a:solidFill>
                <a:schemeClr val="tx1"/>
              </a:solidFill>
            </a:endParaRPr>
          </a:p>
          <a:p>
            <a:pPr marL="228600" indent="-228600">
              <a:lnSpc>
                <a:spcPct val="120000"/>
              </a:lnSpc>
              <a:spcBef>
                <a:spcPts val="0"/>
              </a:spcBef>
              <a:spcAft>
                <a:spcPts val="0"/>
              </a:spcAft>
              <a:buClr>
                <a:srgbClr val="7030A0"/>
              </a:buClr>
              <a:buFont typeface="Arial" panose="020B0604020202020204" pitchFamily="34" charset="0"/>
              <a:buChar char="•"/>
            </a:pPr>
            <a:r>
              <a:rPr lang="en-US" sz="4000" dirty="0">
                <a:solidFill>
                  <a:schemeClr val="tx1"/>
                </a:solidFill>
              </a:rPr>
              <a:t>Participate in talking </a:t>
            </a:r>
            <a:r>
              <a:rPr lang="en-US" sz="4000" dirty="0" smtClean="0">
                <a:solidFill>
                  <a:schemeClr val="tx1"/>
                </a:solidFill>
              </a:rPr>
              <a:t>circle; and</a:t>
            </a:r>
            <a:endParaRPr lang="en-US" sz="4000" dirty="0">
              <a:solidFill>
                <a:schemeClr val="tx1"/>
              </a:solidFill>
            </a:endParaRPr>
          </a:p>
          <a:p>
            <a:pPr marL="228600" indent="-228600">
              <a:lnSpc>
                <a:spcPct val="120000"/>
              </a:lnSpc>
              <a:spcBef>
                <a:spcPts val="0"/>
              </a:spcBef>
              <a:spcAft>
                <a:spcPts val="0"/>
              </a:spcAft>
              <a:buClr>
                <a:srgbClr val="7030A0"/>
              </a:buClr>
              <a:buFont typeface="Arial" panose="020B0604020202020204" pitchFamily="34" charset="0"/>
              <a:buChar char="•"/>
            </a:pPr>
            <a:r>
              <a:rPr lang="en-US" sz="4000" dirty="0">
                <a:solidFill>
                  <a:schemeClr val="tx1"/>
                </a:solidFill>
              </a:rPr>
              <a:t>Strengthening the spirit, body, mind will provide overall </a:t>
            </a:r>
            <a:r>
              <a:rPr lang="en-US" sz="4000" dirty="0" smtClean="0">
                <a:solidFill>
                  <a:schemeClr val="tx1"/>
                </a:solidFill>
              </a:rPr>
              <a:t>healing.</a:t>
            </a:r>
            <a:endParaRPr lang="en-US" sz="4000" dirty="0">
              <a:solidFill>
                <a:schemeClr val="tx1"/>
              </a:solidFill>
            </a:endParaRP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3  </a:t>
            </a:r>
            <a:r>
              <a:rPr kumimoji="0" lang="en-US" sz="1800" b="0" i="0" u="none" strike="noStrike" kern="1200" cap="none" spc="0" normalizeH="0" noProof="0" dirty="0">
                <a:ln>
                  <a:solidFill>
                    <a:schemeClr val="bg1"/>
                  </a:solidFill>
                </a:ln>
                <a:solidFill>
                  <a:srgbClr val="FFFFFF"/>
                </a:solidFill>
                <a:effectLst/>
                <a:uLnTx/>
                <a:uFillTx/>
              </a:rPr>
              <a:t>|                                        Tribal Law and Policy Institute  |  75 </a:t>
            </a:r>
          </a:p>
        </p:txBody>
      </p:sp>
    </p:spTree>
    <p:extLst>
      <p:ext uri="{BB962C8B-B14F-4D97-AF65-F5344CB8AC3E}">
        <p14:creationId xmlns:p14="http://schemas.microsoft.com/office/powerpoint/2010/main" val="15104652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11"/>
          </p:nvPr>
        </p:nvSpPr>
        <p:spPr>
          <a:xfrm>
            <a:off x="0" y="6336792"/>
            <a:ext cx="12192000" cy="521207"/>
          </a:xfrm>
          <a:solidFill>
            <a:srgbClr val="7030A0"/>
          </a:solidFill>
        </p:spPr>
        <p:txBody>
          <a:bodyPr/>
          <a:lstStyle/>
          <a:p>
            <a:pPr lvl="0" algn="l">
              <a:tabLst>
                <a:tab pos="8856663" algn="l"/>
              </a:tabLst>
              <a:defRPr/>
            </a:pPr>
            <a:r>
              <a:rPr kumimoji="0" lang="en-US" sz="1600" b="0" i="0" u="none" strike="noStrike" kern="1200" cap="all" spc="0" normalizeH="0" baseline="0" noProof="0" dirty="0" smtClean="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smtClean="0">
                <a:ln>
                  <a:solidFill>
                    <a:schemeClr val="bg1"/>
                  </a:solidFill>
                </a:ln>
                <a:solidFill>
                  <a:srgbClr val="FFFFFF"/>
                </a:solidFill>
                <a:effectLst/>
                <a:uLnTx/>
                <a:uFillTx/>
              </a:rPr>
              <a:t>Sex Trafficking in Indian Country: </a:t>
            </a:r>
            <a:r>
              <a:rPr lang="en-US" sz="1800" cap="none" dirty="0" smtClean="0">
                <a:ln>
                  <a:solidFill>
                    <a:schemeClr val="bg1"/>
                  </a:solidFill>
                </a:ln>
              </a:rPr>
              <a:t>Advocacy</a:t>
            </a:r>
            <a:r>
              <a:rPr kumimoji="0" lang="en-US" sz="1800" b="0" i="0" u="none" strike="noStrike" kern="1200" cap="none" spc="0" normalizeH="0" noProof="0" dirty="0" smtClean="0">
                <a:ln>
                  <a:solidFill>
                    <a:schemeClr val="bg1"/>
                  </a:solidFill>
                </a:ln>
                <a:solidFill>
                  <a:srgbClr val="FFFFFF"/>
                </a:solidFill>
                <a:effectLst/>
                <a:uLnTx/>
                <a:uFillTx/>
              </a:rPr>
              <a:t> C</a:t>
            </a:r>
            <a:r>
              <a:rPr lang="en-US" sz="1800" cap="none" dirty="0" smtClean="0">
                <a:ln>
                  <a:solidFill>
                    <a:schemeClr val="bg1"/>
                  </a:solidFill>
                </a:ln>
              </a:rPr>
              <a:t>urriculum  |  Unit 3  </a:t>
            </a:r>
            <a:r>
              <a:rPr kumimoji="0" lang="en-US" sz="1800" b="0" i="0" u="none" strike="noStrike" kern="1200" cap="none" spc="0" normalizeH="0" noProof="0" dirty="0" smtClean="0">
                <a:ln>
                  <a:solidFill>
                    <a:schemeClr val="bg1"/>
                  </a:solidFill>
                </a:ln>
                <a:solidFill>
                  <a:srgbClr val="FFFFFF"/>
                </a:solidFill>
                <a:effectLst/>
                <a:uLnTx/>
                <a:uFillTx/>
              </a:rPr>
              <a:t>|                                        Tribal Law and Policy Institute  |  76 </a:t>
            </a:r>
            <a:endParaRPr kumimoji="0" lang="en-US" sz="1800" b="0" i="0" u="none" strike="noStrike" kern="1200" cap="none" spc="0" normalizeH="0" noProof="0" dirty="0">
              <a:ln>
                <a:solidFill>
                  <a:schemeClr val="bg1"/>
                </a:solidFill>
              </a:ln>
              <a:solidFill>
                <a:srgbClr val="FFFFFF"/>
              </a:solidFill>
              <a:effectLst/>
              <a:uLnTx/>
              <a:uFillTx/>
            </a:endParaRPr>
          </a:p>
        </p:txBody>
      </p:sp>
      <p:pic>
        <p:nvPicPr>
          <p:cNvPr id="4" name="Content Placeholder 3">
            <a:extLst>
              <a:ext uri="{FF2B5EF4-FFF2-40B4-BE49-F238E27FC236}">
                <a16:creationId xmlns:a16="http://schemas.microsoft.com/office/drawing/2014/main" id="{78E3859A-1B39-40FB-9318-4112B1658967}"/>
              </a:ext>
            </a:extLst>
          </p:cNvPr>
          <p:cNvPicPr>
            <a:picLocks noGrp="1" noChangeAspect="1"/>
          </p:cNvPicPr>
          <p:nvPr>
            <p:ph sz="half" idx="4294967295"/>
          </p:nvPr>
        </p:nvPicPr>
        <p:blipFill>
          <a:blip r:embed="rId4">
            <a:extLst>
              <a:ext uri="{BEBA8EAE-BF5A-486C-A8C5-ECC9F3942E4B}">
                <a14:imgProps xmlns:a14="http://schemas.microsoft.com/office/drawing/2010/main">
                  <a14:imgLayer r:embed="rId5">
                    <a14:imgEffect>
                      <a14:backgroundRemoval t="1317" b="97178" l="4718" r="94103">
                        <a14:foregroundMark x1="9267" y1="39887" x2="9267" y2="39887"/>
                        <a14:foregroundMark x1="13732" y1="34243" x2="13732" y2="34243"/>
                        <a14:foregroundMark x1="4802" y1="40922" x2="4802" y2="40922"/>
                        <a14:foregroundMark x1="32182" y1="20132" x2="32182" y2="20132"/>
                        <a14:foregroundMark x1="41955" y1="17027" x2="41955" y2="17027"/>
                        <a14:foregroundMark x1="44313" y1="16745" x2="44313" y2="16745"/>
                        <a14:foregroundMark x1="15080" y1="66980" x2="15080" y2="66980"/>
                        <a14:foregroundMark x1="84414" y1="68203" x2="84414" y2="68203"/>
                        <a14:foregroundMark x1="85173" y1="62559" x2="85173" y2="62559"/>
                        <a14:foregroundMark x1="77591" y1="26717" x2="77591" y2="26717"/>
                        <a14:foregroundMark x1="72283" y1="23424" x2="72283" y2="23424"/>
                        <a14:foregroundMark x1="67902" y1="20226" x2="67902" y2="20226"/>
                        <a14:foregroundMark x1="64617" y1="17592" x2="64617" y2="17592"/>
                        <a14:foregroundMark x1="63690" y1="18627" x2="63690" y2="18627"/>
                        <a14:foregroundMark x1="65712" y1="18627" x2="75063" y2="27375"/>
                        <a14:foregroundMark x1="13985" y1="57479" x2="13985" y2="65475"/>
                        <a14:foregroundMark x1="13985" y1="65475" x2="17355" y2="73189"/>
                        <a14:foregroundMark x1="17355" y1="73189" x2="18618" y2="74224"/>
                        <a14:foregroundMark x1="87279" y1="56162" x2="86689" y2="64628"/>
                        <a14:foregroundMark x1="86689" y1="64628" x2="83656" y2="72248"/>
                        <a14:foregroundMark x1="83656" y1="72248" x2="81550" y2="75071"/>
                        <a14:foregroundMark x1="57961" y1="91345" x2="41449" y2="91251"/>
                        <a14:foregroundMark x1="36900" y1="17404" x2="24768" y2="25870"/>
                        <a14:foregroundMark x1="24768" y1="25870" x2="22072" y2="29539"/>
                        <a14:foregroundMark x1="51980" y1="5927" x2="44735" y2="6773"/>
                        <a14:foregroundMark x1="44735" y1="6773" x2="41533" y2="13829"/>
                        <a14:foregroundMark x1="41533" y1="13829" x2="43387" y2="22389"/>
                        <a14:foregroundMark x1="43387" y1="22389" x2="50548" y2="22954"/>
                        <a14:foregroundMark x1="50548" y1="22954" x2="56024" y2="18156"/>
                        <a14:foregroundMark x1="56024" y1="18156" x2="57203" y2="10442"/>
                        <a14:foregroundMark x1="57203" y1="10442" x2="51811" y2="5927"/>
                        <a14:foregroundMark x1="50800" y1="1599" x2="50800" y2="1599"/>
                        <a14:foregroundMark x1="14069" y1="34243" x2="7414" y2="37629"/>
                        <a14:foregroundMark x1="7414" y1="37629" x2="5392" y2="45155"/>
                        <a14:foregroundMark x1="5392" y1="45155" x2="11289" y2="49859"/>
                        <a14:foregroundMark x1="11289" y1="49859" x2="18955" y2="50894"/>
                        <a14:foregroundMark x1="18955" y1="50894" x2="23757" y2="44685"/>
                        <a14:foregroundMark x1="23757" y1="44685" x2="23168" y2="36877"/>
                        <a14:foregroundMark x1="23168" y1="36877" x2="17018" y2="33114"/>
                        <a14:foregroundMark x1="17018" y1="33114" x2="9941" y2="31797"/>
                        <a14:foregroundMark x1="9941" y1="31797" x2="6571" y2="37253"/>
                        <a14:foregroundMark x1="11963" y1="42239" x2="11963" y2="42239"/>
                        <a14:foregroundMark x1="87447" y1="30198" x2="80118" y2="32361"/>
                        <a14:foregroundMark x1="80118" y1="32361" x2="76327" y2="39417"/>
                        <a14:foregroundMark x1="76327" y1="39417" x2="76243" y2="47131"/>
                        <a14:foregroundMark x1="76243" y1="47131" x2="81803" y2="52681"/>
                        <a14:foregroundMark x1="81803" y1="52681" x2="88711" y2="52023"/>
                        <a14:foregroundMark x1="88711" y1="52023" x2="93766" y2="45437"/>
                        <a14:foregroundMark x1="93766" y1="45437" x2="94271" y2="36971"/>
                        <a14:foregroundMark x1="94271" y1="36971" x2="86099" y2="31044"/>
                        <a14:foregroundMark x1="27717" y1="74130" x2="21230" y2="77705"/>
                        <a14:foregroundMark x1="21230" y1="77705" x2="18450" y2="85042"/>
                        <a14:foregroundMark x1="18450" y1="85042" x2="19292" y2="92944"/>
                        <a14:foregroundMark x1="19292" y1="92944" x2="25611" y2="96802"/>
                        <a14:foregroundMark x1="25611" y1="96802" x2="32603" y2="95390"/>
                        <a14:foregroundMark x1="32603" y1="95390" x2="37826" y2="89652"/>
                        <a14:foregroundMark x1="37826" y1="89652" x2="36816" y2="81562"/>
                        <a14:foregroundMark x1="36816" y1="81562" x2="31255" y2="76105"/>
                        <a14:foregroundMark x1="31255" y1="76105" x2="27717" y2="74412"/>
                        <a14:foregroundMark x1="75737" y1="75447" x2="68660" y2="76011"/>
                        <a14:foregroundMark x1="68660" y1="76011" x2="63100" y2="80809"/>
                        <a14:foregroundMark x1="63100" y1="80809" x2="62258" y2="88899"/>
                        <a14:foregroundMark x1="62258" y1="88899" x2="64785" y2="96143"/>
                        <a14:foregroundMark x1="64785" y1="96143" x2="72199" y2="97178"/>
                        <a14:foregroundMark x1="72199" y1="97178" x2="78770" y2="94073"/>
                        <a14:foregroundMark x1="78770" y1="94073" x2="81634" y2="87018"/>
                        <a14:foregroundMark x1="81634" y1="87018" x2="80202" y2="79022"/>
                        <a14:foregroundMark x1="80202" y1="79022" x2="75232" y2="75635"/>
                      </a14:backgroundRemoval>
                    </a14:imgEffect>
                  </a14:imgLayer>
                </a14:imgProps>
              </a:ext>
            </a:extLst>
          </a:blip>
          <a:stretch>
            <a:fillRect/>
          </a:stretch>
        </p:blipFill>
        <p:spPr>
          <a:xfrm>
            <a:off x="2493518" y="209487"/>
            <a:ext cx="6522466" cy="5842321"/>
          </a:xfrm>
          <a:prstGeom prst="rect">
            <a:avLst/>
          </a:prstGeom>
          <a:noFill/>
          <a:ln>
            <a:noFill/>
          </a:ln>
        </p:spPr>
      </p:pic>
    </p:spTree>
    <p:extLst>
      <p:ext uri="{BB962C8B-B14F-4D97-AF65-F5344CB8AC3E}">
        <p14:creationId xmlns:p14="http://schemas.microsoft.com/office/powerpoint/2010/main" val="17028733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1066800" y="286605"/>
            <a:ext cx="10058400" cy="1450757"/>
          </a:xfrm>
        </p:spPr>
        <p:txBody>
          <a:bodyPr/>
          <a:lstStyle/>
          <a:p>
            <a:pPr algn="ctr"/>
            <a:r>
              <a:rPr lang="en-US" b="1" dirty="0">
                <a:solidFill>
                  <a:schemeClr val="tx1"/>
                </a:solidFill>
              </a:rPr>
              <a:t>Advocates as Social Change Agents</a:t>
            </a:r>
          </a:p>
        </p:txBody>
      </p:sp>
      <p:sp>
        <p:nvSpPr>
          <p:cNvPr id="5" name="Content Placeholder 4">
            <a:extLst>
              <a:ext uri="{FF2B5EF4-FFF2-40B4-BE49-F238E27FC236}">
                <a16:creationId xmlns:a16="http://schemas.microsoft.com/office/drawing/2014/main" id="{3E4145EB-A701-4333-8D71-4E2100CCC87D}"/>
              </a:ext>
            </a:extLst>
          </p:cNvPr>
          <p:cNvSpPr>
            <a:spLocks noGrp="1"/>
          </p:cNvSpPr>
          <p:nvPr>
            <p:ph idx="1"/>
          </p:nvPr>
        </p:nvSpPr>
        <p:spPr>
          <a:xfrm>
            <a:off x="1216152" y="1845734"/>
            <a:ext cx="10599331" cy="4114800"/>
          </a:xfrm>
        </p:spPr>
        <p:txBody>
          <a:bodyPr>
            <a:normAutofit fontScale="92500"/>
          </a:bodyPr>
          <a:lstStyle/>
          <a:p>
            <a:pPr marL="233363" indent="-233363">
              <a:lnSpc>
                <a:spcPct val="120000"/>
              </a:lnSpc>
              <a:spcBef>
                <a:spcPts val="0"/>
              </a:spcBef>
              <a:spcAft>
                <a:spcPts val="0"/>
              </a:spcAft>
              <a:buClr>
                <a:srgbClr val="7030A0"/>
              </a:buClr>
              <a:buFont typeface="Arial" panose="020B0604020202020204" pitchFamily="34" charset="0"/>
              <a:buChar char="•"/>
            </a:pPr>
            <a:r>
              <a:rPr lang="en-US" sz="2400" dirty="0">
                <a:solidFill>
                  <a:schemeClr val="tx1"/>
                </a:solidFill>
              </a:rPr>
              <a:t>Important to look at what may or may not be working well for victims.</a:t>
            </a:r>
          </a:p>
          <a:p>
            <a:pPr marL="233363" indent="-233363">
              <a:lnSpc>
                <a:spcPct val="120000"/>
              </a:lnSpc>
              <a:spcBef>
                <a:spcPts val="0"/>
              </a:spcBef>
              <a:spcAft>
                <a:spcPts val="0"/>
              </a:spcAft>
              <a:buClr>
                <a:srgbClr val="7030A0"/>
              </a:buClr>
              <a:buFont typeface="Arial" panose="020B0604020202020204" pitchFamily="34" charset="0"/>
              <a:buChar char="•"/>
            </a:pPr>
            <a:r>
              <a:rPr lang="en-US" sz="2400" dirty="0">
                <a:solidFill>
                  <a:schemeClr val="tx1"/>
                </a:solidFill>
              </a:rPr>
              <a:t>As advocates, look at the other agencies and programs that have key roles in responding to victims.</a:t>
            </a:r>
          </a:p>
          <a:p>
            <a:pPr marL="233363" indent="-233363">
              <a:lnSpc>
                <a:spcPct val="120000"/>
              </a:lnSpc>
              <a:spcBef>
                <a:spcPts val="0"/>
              </a:spcBef>
              <a:spcAft>
                <a:spcPts val="0"/>
              </a:spcAft>
              <a:buClr>
                <a:srgbClr val="7030A0"/>
              </a:buClr>
              <a:buFont typeface="Arial" panose="020B0604020202020204" pitchFamily="34" charset="0"/>
              <a:buChar char="•"/>
            </a:pPr>
            <a:r>
              <a:rPr lang="en-US" sz="2400" dirty="0">
                <a:solidFill>
                  <a:schemeClr val="tx1"/>
                </a:solidFill>
              </a:rPr>
              <a:t>What is needed to strengthen advocacy program relationships with those agencies and programs?</a:t>
            </a:r>
          </a:p>
          <a:p>
            <a:pPr marL="233363" indent="-233363">
              <a:lnSpc>
                <a:spcPct val="120000"/>
              </a:lnSpc>
              <a:spcBef>
                <a:spcPts val="0"/>
              </a:spcBef>
              <a:spcAft>
                <a:spcPts val="0"/>
              </a:spcAft>
              <a:buClr>
                <a:srgbClr val="7030A0"/>
              </a:buClr>
              <a:buFont typeface="Arial" panose="020B0604020202020204" pitchFamily="34" charset="0"/>
              <a:buChar char="•"/>
            </a:pPr>
            <a:r>
              <a:rPr lang="en-US" sz="2400" dirty="0">
                <a:solidFill>
                  <a:schemeClr val="tx1"/>
                </a:solidFill>
              </a:rPr>
              <a:t>Is there a team, an organized collaborative response that is addressing sex trafficking?</a:t>
            </a:r>
          </a:p>
          <a:p>
            <a:pPr marL="233363" indent="-233363">
              <a:lnSpc>
                <a:spcPct val="120000"/>
              </a:lnSpc>
              <a:spcBef>
                <a:spcPts val="0"/>
              </a:spcBef>
              <a:spcAft>
                <a:spcPts val="0"/>
              </a:spcAft>
              <a:buClr>
                <a:srgbClr val="7030A0"/>
              </a:buClr>
              <a:buFont typeface="Arial" panose="020B0604020202020204" pitchFamily="34" charset="0"/>
              <a:buChar char="•"/>
            </a:pPr>
            <a:r>
              <a:rPr lang="en-US" sz="2400" dirty="0">
                <a:solidFill>
                  <a:schemeClr val="tx1"/>
                </a:solidFill>
              </a:rPr>
              <a:t>If not, what would it take to develop such a team?</a:t>
            </a:r>
          </a:p>
          <a:p>
            <a:pPr marL="233363" indent="-233363">
              <a:lnSpc>
                <a:spcPct val="120000"/>
              </a:lnSpc>
              <a:spcBef>
                <a:spcPts val="0"/>
              </a:spcBef>
              <a:spcAft>
                <a:spcPts val="0"/>
              </a:spcAft>
              <a:buClr>
                <a:srgbClr val="7030A0"/>
              </a:buClr>
              <a:buFont typeface="Arial" panose="020B0604020202020204" pitchFamily="34" charset="0"/>
              <a:buChar char="•"/>
            </a:pPr>
            <a:r>
              <a:rPr lang="en-US" sz="2400" dirty="0">
                <a:solidFill>
                  <a:schemeClr val="tx1"/>
                </a:solidFill>
              </a:rPr>
              <a:t>What is your organization’s capacity to build such a team?</a:t>
            </a:r>
          </a:p>
          <a:p>
            <a:pPr marL="233363" indent="-233363">
              <a:lnSpc>
                <a:spcPct val="120000"/>
              </a:lnSpc>
              <a:spcBef>
                <a:spcPts val="0"/>
              </a:spcBef>
              <a:spcAft>
                <a:spcPts val="0"/>
              </a:spcAft>
              <a:buClr>
                <a:srgbClr val="7030A0"/>
              </a:buClr>
              <a:buFont typeface="Arial" panose="020B0604020202020204" pitchFamily="34" charset="0"/>
              <a:buChar char="•"/>
            </a:pPr>
            <a:r>
              <a:rPr lang="en-US" sz="2400" dirty="0">
                <a:solidFill>
                  <a:schemeClr val="tx1"/>
                </a:solidFill>
              </a:rPr>
              <a:t>Who are your allies and is there a strong partnership with these people/organizations?</a:t>
            </a: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3  </a:t>
            </a:r>
            <a:r>
              <a:rPr kumimoji="0" lang="en-US" sz="1800" b="0" i="0" u="none" strike="noStrike" kern="1200" cap="none" spc="0" normalizeH="0" noProof="0" dirty="0">
                <a:ln>
                  <a:solidFill>
                    <a:schemeClr val="bg1"/>
                  </a:solidFill>
                </a:ln>
                <a:solidFill>
                  <a:srgbClr val="FFFFFF"/>
                </a:solidFill>
                <a:effectLst/>
                <a:uLnTx/>
                <a:uFillTx/>
              </a:rPr>
              <a:t>|                                        Tribal Law and Policy Institute  |  77 </a:t>
            </a:r>
          </a:p>
        </p:txBody>
      </p:sp>
    </p:spTree>
    <p:extLst>
      <p:ext uri="{BB962C8B-B14F-4D97-AF65-F5344CB8AC3E}">
        <p14:creationId xmlns:p14="http://schemas.microsoft.com/office/powerpoint/2010/main" val="33175958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1066800" y="286605"/>
            <a:ext cx="10058400" cy="1450757"/>
          </a:xfrm>
        </p:spPr>
        <p:txBody>
          <a:bodyPr/>
          <a:lstStyle/>
          <a:p>
            <a:pPr algn="ctr"/>
            <a:r>
              <a:rPr lang="en-US" b="1" dirty="0">
                <a:solidFill>
                  <a:schemeClr val="tx1"/>
                </a:solidFill>
              </a:rPr>
              <a:t>Establishing and Maintaining Trust</a:t>
            </a:r>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216152" y="1845734"/>
            <a:ext cx="9909048" cy="4114800"/>
          </a:xfrm>
        </p:spPr>
        <p:txBody>
          <a:bodyPr numCol="1" spcCol="228600" anchor="t">
            <a:normAutofit fontScale="62500" lnSpcReduction="20000"/>
          </a:bodyPr>
          <a:lstStyle/>
          <a:p>
            <a:pPr marL="228600" indent="-228600">
              <a:lnSpc>
                <a:spcPct val="120000"/>
              </a:lnSpc>
              <a:spcBef>
                <a:spcPts val="0"/>
              </a:spcBef>
              <a:spcAft>
                <a:spcPts val="0"/>
              </a:spcAft>
              <a:buClr>
                <a:srgbClr val="7030A0"/>
              </a:buClr>
              <a:buFont typeface="Arial" panose="020B0604020202020204" pitchFamily="34" charset="0"/>
              <a:buChar char="•"/>
            </a:pPr>
            <a:r>
              <a:rPr lang="en-US" sz="4000" dirty="0">
                <a:solidFill>
                  <a:schemeClr val="tx1"/>
                </a:solidFill>
              </a:rPr>
              <a:t>Provide as many safety measures as </a:t>
            </a:r>
            <a:r>
              <a:rPr lang="en-US" sz="4000" dirty="0" smtClean="0">
                <a:solidFill>
                  <a:schemeClr val="tx1"/>
                </a:solidFill>
              </a:rPr>
              <a:t>possible;</a:t>
            </a:r>
            <a:endParaRPr lang="en-US" sz="4000" dirty="0">
              <a:solidFill>
                <a:schemeClr val="tx1"/>
              </a:solidFill>
            </a:endParaRPr>
          </a:p>
          <a:p>
            <a:pPr marL="228600" indent="-228600">
              <a:lnSpc>
                <a:spcPct val="120000"/>
              </a:lnSpc>
              <a:spcBef>
                <a:spcPts val="0"/>
              </a:spcBef>
              <a:spcAft>
                <a:spcPts val="0"/>
              </a:spcAft>
              <a:buClr>
                <a:srgbClr val="7030A0"/>
              </a:buClr>
              <a:buFont typeface="Arial" panose="020B0604020202020204" pitchFamily="34" charset="0"/>
              <a:buChar char="•"/>
            </a:pPr>
            <a:r>
              <a:rPr lang="en-US" sz="4000" dirty="0">
                <a:solidFill>
                  <a:schemeClr val="tx1"/>
                </a:solidFill>
              </a:rPr>
              <a:t>Inform victims of their rights and options so they can make informed </a:t>
            </a:r>
            <a:r>
              <a:rPr lang="en-US" sz="4000" dirty="0" smtClean="0">
                <a:solidFill>
                  <a:schemeClr val="tx1"/>
                </a:solidFill>
              </a:rPr>
              <a:t>decisions;</a:t>
            </a:r>
            <a:endParaRPr lang="en-US" sz="4000" dirty="0">
              <a:solidFill>
                <a:schemeClr val="tx1"/>
              </a:solidFill>
            </a:endParaRPr>
          </a:p>
          <a:p>
            <a:pPr marL="228600" indent="-228600">
              <a:lnSpc>
                <a:spcPct val="120000"/>
              </a:lnSpc>
              <a:spcBef>
                <a:spcPts val="0"/>
              </a:spcBef>
              <a:spcAft>
                <a:spcPts val="0"/>
              </a:spcAft>
              <a:buClr>
                <a:srgbClr val="7030A0"/>
              </a:buClr>
              <a:buFont typeface="Arial" panose="020B0604020202020204" pitchFamily="34" charset="0"/>
              <a:buChar char="•"/>
            </a:pPr>
            <a:r>
              <a:rPr lang="en-US" sz="4000" dirty="0">
                <a:solidFill>
                  <a:schemeClr val="tx1"/>
                </a:solidFill>
              </a:rPr>
              <a:t>Address basic needs (food, clothing, housing</a:t>
            </a:r>
            <a:r>
              <a:rPr lang="en-US" sz="4000" dirty="0" smtClean="0">
                <a:solidFill>
                  <a:schemeClr val="tx1"/>
                </a:solidFill>
              </a:rPr>
              <a:t>); </a:t>
            </a:r>
            <a:endParaRPr lang="en-US" sz="4000" dirty="0">
              <a:solidFill>
                <a:schemeClr val="tx1"/>
              </a:solidFill>
            </a:endParaRPr>
          </a:p>
          <a:p>
            <a:pPr marL="228600" indent="-228600">
              <a:lnSpc>
                <a:spcPct val="120000"/>
              </a:lnSpc>
              <a:spcBef>
                <a:spcPts val="0"/>
              </a:spcBef>
              <a:spcAft>
                <a:spcPts val="0"/>
              </a:spcAft>
              <a:buClr>
                <a:srgbClr val="7030A0"/>
              </a:buClr>
              <a:buFont typeface="Arial" panose="020B0604020202020204" pitchFamily="34" charset="0"/>
              <a:buChar char="•"/>
            </a:pPr>
            <a:r>
              <a:rPr lang="en-US" sz="4000" dirty="0">
                <a:solidFill>
                  <a:schemeClr val="tx1"/>
                </a:solidFill>
              </a:rPr>
              <a:t>Do not duplicate the tactics used by traffickers (appearing forceful, pressuring victim to make decisions, making a victim feel indebted to you as a way to manipulate their actions, etc</a:t>
            </a:r>
            <a:r>
              <a:rPr lang="en-US" sz="4000" dirty="0" smtClean="0">
                <a:solidFill>
                  <a:schemeClr val="tx1"/>
                </a:solidFill>
              </a:rPr>
              <a:t>.);</a:t>
            </a:r>
            <a:endParaRPr lang="en-US" sz="4000" dirty="0">
              <a:solidFill>
                <a:schemeClr val="tx1"/>
              </a:solidFill>
            </a:endParaRPr>
          </a:p>
          <a:p>
            <a:pPr marL="228600" indent="-228600">
              <a:lnSpc>
                <a:spcPct val="120000"/>
              </a:lnSpc>
              <a:spcBef>
                <a:spcPts val="0"/>
              </a:spcBef>
              <a:spcAft>
                <a:spcPts val="0"/>
              </a:spcAft>
              <a:buClr>
                <a:srgbClr val="7030A0"/>
              </a:buClr>
              <a:buFont typeface="Arial" panose="020B0604020202020204" pitchFamily="34" charset="0"/>
              <a:buChar char="•"/>
            </a:pPr>
            <a:r>
              <a:rPr lang="en-US" sz="4000" dirty="0">
                <a:solidFill>
                  <a:schemeClr val="tx1"/>
                </a:solidFill>
              </a:rPr>
              <a:t>Keep victim informed of case status if there is criminal justice </a:t>
            </a:r>
            <a:r>
              <a:rPr lang="en-US" sz="4000" dirty="0" smtClean="0">
                <a:solidFill>
                  <a:schemeClr val="tx1"/>
                </a:solidFill>
              </a:rPr>
              <a:t>involvement;</a:t>
            </a:r>
            <a:endParaRPr lang="en-US" sz="4000" dirty="0">
              <a:solidFill>
                <a:schemeClr val="tx1"/>
              </a:solidFill>
            </a:endParaRPr>
          </a:p>
          <a:p>
            <a:pPr marL="228600" indent="-228600">
              <a:lnSpc>
                <a:spcPct val="120000"/>
              </a:lnSpc>
              <a:spcBef>
                <a:spcPts val="0"/>
              </a:spcBef>
              <a:spcAft>
                <a:spcPts val="0"/>
              </a:spcAft>
              <a:buClr>
                <a:srgbClr val="7030A0"/>
              </a:buClr>
              <a:buFont typeface="Arial" panose="020B0604020202020204" pitchFamily="34" charset="0"/>
              <a:buChar char="•"/>
            </a:pPr>
            <a:r>
              <a:rPr lang="en-US" sz="4000" dirty="0">
                <a:solidFill>
                  <a:schemeClr val="tx1"/>
                </a:solidFill>
              </a:rPr>
              <a:t>Make sure the victim knows that you respect their decision-making </a:t>
            </a:r>
            <a:r>
              <a:rPr lang="en-US" sz="4000" dirty="0" smtClean="0">
                <a:solidFill>
                  <a:schemeClr val="tx1"/>
                </a:solidFill>
              </a:rPr>
              <a:t>process;</a:t>
            </a:r>
            <a:endParaRPr lang="en-US" sz="4000" dirty="0">
              <a:solidFill>
                <a:schemeClr val="tx1"/>
              </a:solidFill>
            </a:endParaRP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3  </a:t>
            </a:r>
            <a:r>
              <a:rPr kumimoji="0" lang="en-US" sz="1800" b="0" i="0" u="none" strike="noStrike" kern="1200" cap="none" spc="0" normalizeH="0" noProof="0" dirty="0">
                <a:ln>
                  <a:solidFill>
                    <a:schemeClr val="bg1"/>
                  </a:solidFill>
                </a:ln>
                <a:solidFill>
                  <a:srgbClr val="FFFFFF"/>
                </a:solidFill>
                <a:effectLst/>
                <a:uLnTx/>
                <a:uFillTx/>
              </a:rPr>
              <a:t>|                                        Tribal Law and Policy Institute  |  78 </a:t>
            </a:r>
          </a:p>
        </p:txBody>
      </p:sp>
    </p:spTree>
    <p:extLst>
      <p:ext uri="{BB962C8B-B14F-4D97-AF65-F5344CB8AC3E}">
        <p14:creationId xmlns:p14="http://schemas.microsoft.com/office/powerpoint/2010/main" val="25841162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1066800" y="286605"/>
            <a:ext cx="10058400" cy="1450757"/>
          </a:xfrm>
        </p:spPr>
        <p:txBody>
          <a:bodyPr/>
          <a:lstStyle/>
          <a:p>
            <a:pPr algn="ctr"/>
            <a:r>
              <a:rPr lang="en-US" b="1" dirty="0">
                <a:solidFill>
                  <a:schemeClr val="tx1"/>
                </a:solidFill>
              </a:rPr>
              <a:t>Establishing and Maintaining Trust</a:t>
            </a:r>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216152" y="1845734"/>
            <a:ext cx="9909048" cy="4023360"/>
          </a:xfrm>
        </p:spPr>
        <p:txBody>
          <a:bodyPr numCol="1" spcCol="228600" anchor="t">
            <a:normAutofit fontScale="92500"/>
          </a:bodyPr>
          <a:lstStyle/>
          <a:p>
            <a:pPr marL="233363" indent="-233363">
              <a:lnSpc>
                <a:spcPct val="120000"/>
              </a:lnSpc>
              <a:spcBef>
                <a:spcPts val="0"/>
              </a:spcBef>
              <a:spcAft>
                <a:spcPts val="0"/>
              </a:spcAft>
              <a:buClr>
                <a:srgbClr val="7030A0"/>
              </a:buClr>
              <a:buFont typeface="Arial" panose="020B0604020202020204" pitchFamily="34" charset="0"/>
              <a:buChar char="•"/>
            </a:pPr>
            <a:r>
              <a:rPr lang="en-US" sz="2800" dirty="0">
                <a:solidFill>
                  <a:schemeClr val="tx1"/>
                </a:solidFill>
              </a:rPr>
              <a:t>Takes time and </a:t>
            </a:r>
            <a:r>
              <a:rPr lang="en-US" sz="2800" dirty="0" smtClean="0">
                <a:solidFill>
                  <a:schemeClr val="tx1"/>
                </a:solidFill>
              </a:rPr>
              <a:t>patience;</a:t>
            </a:r>
            <a:endParaRPr lang="en-US" sz="2800" dirty="0">
              <a:solidFill>
                <a:schemeClr val="tx1"/>
              </a:solidFill>
            </a:endParaRPr>
          </a:p>
          <a:p>
            <a:pPr marL="233363" indent="-233363">
              <a:lnSpc>
                <a:spcPct val="120000"/>
              </a:lnSpc>
              <a:spcBef>
                <a:spcPts val="0"/>
              </a:spcBef>
              <a:spcAft>
                <a:spcPts val="0"/>
              </a:spcAft>
              <a:buClr>
                <a:srgbClr val="7030A0"/>
              </a:buClr>
              <a:buFont typeface="Arial" panose="020B0604020202020204" pitchFamily="34" charset="0"/>
              <a:buChar char="•"/>
            </a:pPr>
            <a:r>
              <a:rPr lang="en-US" sz="2800" dirty="0">
                <a:solidFill>
                  <a:schemeClr val="tx1"/>
                </a:solidFill>
              </a:rPr>
              <a:t>Acknowledge the harm </a:t>
            </a:r>
            <a:r>
              <a:rPr lang="en-US" sz="2800" dirty="0" smtClean="0">
                <a:solidFill>
                  <a:schemeClr val="tx1"/>
                </a:solidFill>
              </a:rPr>
              <a:t>caused;</a:t>
            </a:r>
            <a:endParaRPr lang="en-US" sz="2800" dirty="0">
              <a:solidFill>
                <a:schemeClr val="tx1"/>
              </a:solidFill>
            </a:endParaRPr>
          </a:p>
          <a:p>
            <a:pPr marL="233363" indent="-233363">
              <a:lnSpc>
                <a:spcPct val="120000"/>
              </a:lnSpc>
              <a:spcBef>
                <a:spcPts val="0"/>
              </a:spcBef>
              <a:spcAft>
                <a:spcPts val="0"/>
              </a:spcAft>
              <a:buClr>
                <a:srgbClr val="7030A0"/>
              </a:buClr>
              <a:buFont typeface="Arial" panose="020B0604020202020204" pitchFamily="34" charset="0"/>
              <a:buChar char="•"/>
            </a:pPr>
            <a:r>
              <a:rPr lang="en-US" sz="2800" dirty="0">
                <a:solidFill>
                  <a:schemeClr val="tx1"/>
                </a:solidFill>
              </a:rPr>
              <a:t>Inform them of what will be done with information they are </a:t>
            </a:r>
            <a:r>
              <a:rPr lang="en-US" sz="2800" dirty="0" smtClean="0">
                <a:solidFill>
                  <a:schemeClr val="tx1"/>
                </a:solidFill>
              </a:rPr>
              <a:t>providing;</a:t>
            </a:r>
            <a:endParaRPr lang="en-US" sz="2800" dirty="0">
              <a:solidFill>
                <a:schemeClr val="tx1"/>
              </a:solidFill>
            </a:endParaRPr>
          </a:p>
          <a:p>
            <a:pPr marL="233363" indent="-233363">
              <a:lnSpc>
                <a:spcPct val="120000"/>
              </a:lnSpc>
              <a:spcBef>
                <a:spcPts val="0"/>
              </a:spcBef>
              <a:spcAft>
                <a:spcPts val="0"/>
              </a:spcAft>
              <a:buClr>
                <a:srgbClr val="7030A0"/>
              </a:buClr>
              <a:buFont typeface="Arial" panose="020B0604020202020204" pitchFamily="34" charset="0"/>
              <a:buChar char="•"/>
            </a:pPr>
            <a:r>
              <a:rPr lang="en-US" sz="2800" dirty="0">
                <a:solidFill>
                  <a:schemeClr val="tx1"/>
                </a:solidFill>
              </a:rPr>
              <a:t>Who will see </a:t>
            </a:r>
            <a:r>
              <a:rPr lang="en-US" sz="2800" dirty="0" smtClean="0">
                <a:solidFill>
                  <a:schemeClr val="tx1"/>
                </a:solidFill>
              </a:rPr>
              <a:t>the information </a:t>
            </a:r>
            <a:r>
              <a:rPr lang="en-US" sz="2800" dirty="0">
                <a:solidFill>
                  <a:schemeClr val="tx1"/>
                </a:solidFill>
              </a:rPr>
              <a:t>and </a:t>
            </a:r>
            <a:r>
              <a:rPr lang="en-US" sz="2800" dirty="0" smtClean="0">
                <a:solidFill>
                  <a:schemeClr val="tx1"/>
                </a:solidFill>
              </a:rPr>
              <a:t>why;</a:t>
            </a:r>
            <a:endParaRPr lang="en-US" sz="2800" dirty="0">
              <a:solidFill>
                <a:schemeClr val="tx1"/>
              </a:solidFill>
            </a:endParaRPr>
          </a:p>
          <a:p>
            <a:pPr marL="233363" indent="-233363">
              <a:lnSpc>
                <a:spcPct val="120000"/>
              </a:lnSpc>
              <a:spcBef>
                <a:spcPts val="0"/>
              </a:spcBef>
              <a:spcAft>
                <a:spcPts val="0"/>
              </a:spcAft>
              <a:buClr>
                <a:srgbClr val="7030A0"/>
              </a:buClr>
              <a:buFont typeface="Arial" panose="020B0604020202020204" pitchFamily="34" charset="0"/>
              <a:buChar char="•"/>
            </a:pPr>
            <a:r>
              <a:rPr lang="en-US" sz="2800" dirty="0">
                <a:solidFill>
                  <a:schemeClr val="tx1"/>
                </a:solidFill>
              </a:rPr>
              <a:t>Avoid taking the victim’s reluctance to divulge information </a:t>
            </a:r>
            <a:r>
              <a:rPr lang="en-US" sz="2800" dirty="0" smtClean="0">
                <a:solidFill>
                  <a:schemeClr val="tx1"/>
                </a:solidFill>
              </a:rPr>
              <a:t>personally;</a:t>
            </a:r>
            <a:endParaRPr lang="en-US" sz="2800" dirty="0">
              <a:solidFill>
                <a:schemeClr val="tx1"/>
              </a:solidFill>
            </a:endParaRPr>
          </a:p>
          <a:p>
            <a:pPr marL="233363" indent="-233363">
              <a:lnSpc>
                <a:spcPct val="120000"/>
              </a:lnSpc>
              <a:spcBef>
                <a:spcPts val="0"/>
              </a:spcBef>
              <a:spcAft>
                <a:spcPts val="0"/>
              </a:spcAft>
              <a:buClr>
                <a:srgbClr val="7030A0"/>
              </a:buClr>
              <a:buFont typeface="Arial" panose="020B0604020202020204" pitchFamily="34" charset="0"/>
              <a:buChar char="•"/>
            </a:pPr>
            <a:r>
              <a:rPr lang="en-US" sz="2800" dirty="0">
                <a:solidFill>
                  <a:schemeClr val="tx1"/>
                </a:solidFill>
              </a:rPr>
              <a:t>Check in with victim from time to </a:t>
            </a:r>
            <a:r>
              <a:rPr lang="en-US" sz="2800" dirty="0" smtClean="0">
                <a:solidFill>
                  <a:schemeClr val="tx1"/>
                </a:solidFill>
              </a:rPr>
              <a:t>time; and </a:t>
            </a:r>
            <a:endParaRPr lang="en-US" sz="2800" dirty="0">
              <a:solidFill>
                <a:schemeClr val="tx1"/>
              </a:solidFill>
            </a:endParaRPr>
          </a:p>
          <a:p>
            <a:pPr marL="233363" indent="-233363">
              <a:lnSpc>
                <a:spcPct val="120000"/>
              </a:lnSpc>
              <a:spcBef>
                <a:spcPts val="0"/>
              </a:spcBef>
              <a:spcAft>
                <a:spcPts val="0"/>
              </a:spcAft>
              <a:buClr>
                <a:srgbClr val="7030A0"/>
              </a:buClr>
              <a:buFont typeface="Arial" panose="020B0604020202020204" pitchFamily="34" charset="0"/>
              <a:buChar char="•"/>
            </a:pPr>
            <a:r>
              <a:rPr lang="en-US" sz="2800" dirty="0">
                <a:solidFill>
                  <a:schemeClr val="tx1"/>
                </a:solidFill>
              </a:rPr>
              <a:t>If appropriate, let victim know you are thinking of them so they remember they can call if they need </a:t>
            </a:r>
            <a:r>
              <a:rPr lang="en-US" sz="2800" dirty="0" smtClean="0">
                <a:solidFill>
                  <a:schemeClr val="tx1"/>
                </a:solidFill>
              </a:rPr>
              <a:t>to. </a:t>
            </a:r>
            <a:endParaRPr lang="en-US" sz="2800" dirty="0">
              <a:solidFill>
                <a:schemeClr val="tx1"/>
              </a:solidFill>
            </a:endParaRP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3  </a:t>
            </a:r>
            <a:r>
              <a:rPr kumimoji="0" lang="en-US" sz="1800" b="0" i="0" u="none" strike="noStrike" kern="1200" cap="none" spc="0" normalizeH="0" noProof="0" dirty="0">
                <a:ln>
                  <a:solidFill>
                    <a:schemeClr val="bg1"/>
                  </a:solidFill>
                </a:ln>
                <a:solidFill>
                  <a:srgbClr val="FFFFFF"/>
                </a:solidFill>
                <a:effectLst/>
                <a:uLnTx/>
                <a:uFillTx/>
              </a:rPr>
              <a:t>|                                        Tribal Law and Policy Institute  |  79 </a:t>
            </a:r>
          </a:p>
        </p:txBody>
      </p:sp>
    </p:spTree>
    <p:extLst>
      <p:ext uri="{BB962C8B-B14F-4D97-AF65-F5344CB8AC3E}">
        <p14:creationId xmlns:p14="http://schemas.microsoft.com/office/powerpoint/2010/main" val="3104260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6800" y="286605"/>
            <a:ext cx="10058400" cy="1450757"/>
          </a:xfrm>
        </p:spPr>
        <p:txBody>
          <a:bodyPr/>
          <a:lstStyle/>
          <a:p>
            <a:pPr algn="ctr"/>
            <a:r>
              <a:rPr lang="en-US" b="1" dirty="0">
                <a:solidFill>
                  <a:schemeClr val="tx1"/>
                </a:solidFill>
              </a:rPr>
              <a:t>Advocate’s Working Definition of </a:t>
            </a:r>
            <a:br>
              <a:rPr lang="en-US" b="1" dirty="0">
                <a:solidFill>
                  <a:schemeClr val="tx1"/>
                </a:solidFill>
              </a:rPr>
            </a:br>
            <a:r>
              <a:rPr lang="en-US" b="1" dirty="0">
                <a:solidFill>
                  <a:schemeClr val="tx1"/>
                </a:solidFill>
              </a:rPr>
              <a:t>Sex Trafficking</a:t>
            </a:r>
          </a:p>
        </p:txBody>
      </p:sp>
      <p:sp>
        <p:nvSpPr>
          <p:cNvPr id="4" name="Content Placeholder 3">
            <a:extLst>
              <a:ext uri="{FF2B5EF4-FFF2-40B4-BE49-F238E27FC236}">
                <a16:creationId xmlns:a16="http://schemas.microsoft.com/office/drawing/2014/main" id="{345005AF-0BC5-4AC2-98A1-008BE728A0AE}"/>
              </a:ext>
            </a:extLst>
          </p:cNvPr>
          <p:cNvSpPr>
            <a:spLocks noGrp="1"/>
          </p:cNvSpPr>
          <p:nvPr>
            <p:ph idx="1"/>
          </p:nvPr>
        </p:nvSpPr>
        <p:spPr>
          <a:xfrm>
            <a:off x="1066800" y="1845734"/>
            <a:ext cx="10058400" cy="4114800"/>
          </a:xfrm>
        </p:spPr>
        <p:txBody>
          <a:bodyPr>
            <a:noAutofit/>
          </a:bodyPr>
          <a:lstStyle/>
          <a:p>
            <a:pPr marL="228600" indent="-228600">
              <a:lnSpc>
                <a:spcPct val="100000"/>
              </a:lnSpc>
              <a:spcBef>
                <a:spcPts val="0"/>
              </a:spcBef>
              <a:spcAft>
                <a:spcPts val="0"/>
              </a:spcAft>
              <a:buClr>
                <a:srgbClr val="7030A0"/>
              </a:buClr>
              <a:buFont typeface="Arial" panose="020B0604020202020204" pitchFamily="34" charset="0"/>
              <a:buChar char="•"/>
            </a:pPr>
            <a:endParaRPr lang="en-US" sz="2800" dirty="0">
              <a:solidFill>
                <a:schemeClr val="tx1"/>
              </a:solidFill>
            </a:endParaRPr>
          </a:p>
          <a:p>
            <a:pPr marL="228600" indent="-228600">
              <a:lnSpc>
                <a:spcPct val="100000"/>
              </a:lnSpc>
              <a:spcBef>
                <a:spcPts val="0"/>
              </a:spcBef>
              <a:spcAft>
                <a:spcPts val="0"/>
              </a:spcAft>
              <a:buClr>
                <a:srgbClr val="7030A0"/>
              </a:buClr>
              <a:buFont typeface="Arial" panose="020B0604020202020204" pitchFamily="34" charset="0"/>
              <a:buChar char="•"/>
            </a:pPr>
            <a:r>
              <a:rPr lang="en-US" sz="2800" dirty="0">
                <a:solidFill>
                  <a:schemeClr val="tx1"/>
                </a:solidFill>
              </a:rPr>
              <a:t>Sex trafficking is the sexual exploitation of another person for personal/commercial gain.</a:t>
            </a:r>
          </a:p>
          <a:p>
            <a:pPr marL="228600" indent="-228600">
              <a:lnSpc>
                <a:spcPct val="100000"/>
              </a:lnSpc>
              <a:spcBef>
                <a:spcPts val="0"/>
              </a:spcBef>
              <a:spcAft>
                <a:spcPts val="0"/>
              </a:spcAft>
              <a:buClr>
                <a:srgbClr val="7030A0"/>
              </a:buClr>
              <a:buFont typeface="Arial" panose="020B0604020202020204" pitchFamily="34" charset="0"/>
              <a:buChar char="•"/>
            </a:pPr>
            <a:r>
              <a:rPr lang="en-US" sz="2800" dirty="0">
                <a:solidFill>
                  <a:schemeClr val="tx1"/>
                </a:solidFill>
              </a:rPr>
              <a:t>This crime usually includes the trafficker exercising power and control over the victim.</a:t>
            </a:r>
          </a:p>
          <a:p>
            <a:pPr marL="228600" indent="-228600">
              <a:lnSpc>
                <a:spcPct val="100000"/>
              </a:lnSpc>
              <a:spcBef>
                <a:spcPts val="0"/>
              </a:spcBef>
              <a:spcAft>
                <a:spcPts val="0"/>
              </a:spcAft>
              <a:buClr>
                <a:srgbClr val="7030A0"/>
              </a:buClr>
              <a:buFont typeface="Arial" panose="020B0604020202020204" pitchFamily="34" charset="0"/>
              <a:buChar char="•"/>
            </a:pPr>
            <a:r>
              <a:rPr lang="en-US" sz="2800" dirty="0">
                <a:solidFill>
                  <a:schemeClr val="tx1"/>
                </a:solidFill>
              </a:rPr>
              <a:t>Victims may not be free to come and go as they choose.</a:t>
            </a:r>
          </a:p>
          <a:p>
            <a:pPr marL="228600" indent="-228600">
              <a:lnSpc>
                <a:spcPct val="100000"/>
              </a:lnSpc>
              <a:spcBef>
                <a:spcPts val="0"/>
              </a:spcBef>
              <a:spcAft>
                <a:spcPts val="0"/>
              </a:spcAft>
              <a:buClr>
                <a:srgbClr val="7030A0"/>
              </a:buClr>
              <a:buFont typeface="Arial" panose="020B0604020202020204" pitchFamily="34" charset="0"/>
              <a:buChar char="•"/>
            </a:pPr>
            <a:r>
              <a:rPr lang="en-US" sz="2800" dirty="0">
                <a:solidFill>
                  <a:schemeClr val="tx1"/>
                </a:solidFill>
              </a:rPr>
              <a:t>Remember “force, fraud, or coercion” needs to be proven if the victim is over 18 years of age.</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1  </a:t>
            </a:r>
            <a:r>
              <a:rPr kumimoji="0" lang="en-US" sz="1800" b="0" i="0" u="none" strike="noStrike" kern="1200" cap="none" spc="0" normalizeH="0" noProof="0" dirty="0">
                <a:ln>
                  <a:solidFill>
                    <a:schemeClr val="bg1"/>
                  </a:solidFill>
                </a:ln>
                <a:solidFill>
                  <a:srgbClr val="FFFFFF"/>
                </a:solidFill>
                <a:effectLst/>
                <a:uLnTx/>
                <a:uFillTx/>
              </a:rPr>
              <a:t>|                                        Tribal Law and Policy Institute  |  8 </a:t>
            </a:r>
          </a:p>
        </p:txBody>
      </p:sp>
    </p:spTree>
    <p:extLst>
      <p:ext uri="{BB962C8B-B14F-4D97-AF65-F5344CB8AC3E}">
        <p14:creationId xmlns:p14="http://schemas.microsoft.com/office/powerpoint/2010/main" val="13774652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1066800" y="286605"/>
            <a:ext cx="10058400" cy="1450757"/>
          </a:xfrm>
        </p:spPr>
        <p:txBody>
          <a:bodyPr/>
          <a:lstStyle/>
          <a:p>
            <a:pPr algn="ctr"/>
            <a:r>
              <a:rPr lang="en-US" b="1" dirty="0">
                <a:solidFill>
                  <a:schemeClr val="tx1"/>
                </a:solidFill>
              </a:rPr>
              <a:t>Why Victims May Fear Accessing Services</a:t>
            </a:r>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216152" y="1845734"/>
            <a:ext cx="9909048" cy="4114800"/>
          </a:xfrm>
        </p:spPr>
        <p:txBody>
          <a:bodyPr numCol="1" spcCol="228600" anchor="t">
            <a:normAutofit fontScale="92500" lnSpcReduction="20000"/>
          </a:bodyPr>
          <a:lstStyle/>
          <a:p>
            <a:pPr marL="228600" indent="-228600">
              <a:lnSpc>
                <a:spcPct val="120000"/>
              </a:lnSpc>
              <a:spcBef>
                <a:spcPts val="0"/>
              </a:spcBef>
              <a:spcAft>
                <a:spcPts val="0"/>
              </a:spcAft>
              <a:buClr>
                <a:srgbClr val="7030A0"/>
              </a:buClr>
              <a:buFont typeface="Arial" panose="020B0604020202020204" pitchFamily="34" charset="0"/>
              <a:buChar char="•"/>
            </a:pPr>
            <a:r>
              <a:rPr lang="en-US" sz="4000" dirty="0">
                <a:solidFill>
                  <a:schemeClr val="tx1"/>
                </a:solidFill>
              </a:rPr>
              <a:t>Fear of not being believed</a:t>
            </a:r>
          </a:p>
          <a:p>
            <a:pPr marL="228600" indent="-228600">
              <a:lnSpc>
                <a:spcPct val="120000"/>
              </a:lnSpc>
              <a:spcBef>
                <a:spcPts val="0"/>
              </a:spcBef>
              <a:spcAft>
                <a:spcPts val="0"/>
              </a:spcAft>
              <a:buClr>
                <a:srgbClr val="7030A0"/>
              </a:buClr>
              <a:buFont typeface="Arial" panose="020B0604020202020204" pitchFamily="34" charset="0"/>
              <a:buChar char="•"/>
            </a:pPr>
            <a:r>
              <a:rPr lang="en-US" sz="4000" dirty="0">
                <a:solidFill>
                  <a:schemeClr val="tx1"/>
                </a:solidFill>
              </a:rPr>
              <a:t>Lack of knowledge of the processes</a:t>
            </a:r>
          </a:p>
          <a:p>
            <a:pPr marL="228600" indent="-228600">
              <a:lnSpc>
                <a:spcPct val="120000"/>
              </a:lnSpc>
              <a:spcBef>
                <a:spcPts val="0"/>
              </a:spcBef>
              <a:spcAft>
                <a:spcPts val="0"/>
              </a:spcAft>
              <a:buClr>
                <a:srgbClr val="7030A0"/>
              </a:buClr>
              <a:buFont typeface="Arial" panose="020B0604020202020204" pitchFamily="34" charset="0"/>
              <a:buChar char="•"/>
            </a:pPr>
            <a:r>
              <a:rPr lang="en-US" sz="4000" dirty="0">
                <a:solidFill>
                  <a:schemeClr val="tx1"/>
                </a:solidFill>
              </a:rPr>
              <a:t>Fear of confidentiality violations</a:t>
            </a:r>
          </a:p>
          <a:p>
            <a:pPr marL="228600" indent="-228600">
              <a:lnSpc>
                <a:spcPct val="120000"/>
              </a:lnSpc>
              <a:spcBef>
                <a:spcPts val="0"/>
              </a:spcBef>
              <a:spcAft>
                <a:spcPts val="0"/>
              </a:spcAft>
              <a:buClr>
                <a:srgbClr val="7030A0"/>
              </a:buClr>
              <a:buFont typeface="Arial" panose="020B0604020202020204" pitchFamily="34" charset="0"/>
              <a:buChar char="•"/>
            </a:pPr>
            <a:r>
              <a:rPr lang="en-US" sz="4000" dirty="0">
                <a:solidFill>
                  <a:schemeClr val="tx1"/>
                </a:solidFill>
              </a:rPr>
              <a:t>Fear of rumors and misperceptions </a:t>
            </a:r>
          </a:p>
          <a:p>
            <a:pPr marL="228600" indent="-228600">
              <a:lnSpc>
                <a:spcPct val="120000"/>
              </a:lnSpc>
              <a:spcBef>
                <a:spcPts val="0"/>
              </a:spcBef>
              <a:spcAft>
                <a:spcPts val="0"/>
              </a:spcAft>
              <a:buClr>
                <a:srgbClr val="7030A0"/>
              </a:buClr>
              <a:buFont typeface="Arial" panose="020B0604020202020204" pitchFamily="34" charset="0"/>
              <a:buChar char="•"/>
            </a:pPr>
            <a:r>
              <a:rPr lang="en-US" sz="4000" dirty="0">
                <a:solidFill>
                  <a:schemeClr val="tx1"/>
                </a:solidFill>
              </a:rPr>
              <a:t>Distrust of criminal justice system</a:t>
            </a:r>
          </a:p>
          <a:p>
            <a:pPr marL="228600" indent="-228600">
              <a:lnSpc>
                <a:spcPct val="120000"/>
              </a:lnSpc>
              <a:spcBef>
                <a:spcPts val="0"/>
              </a:spcBef>
              <a:spcAft>
                <a:spcPts val="0"/>
              </a:spcAft>
              <a:buClr>
                <a:srgbClr val="7030A0"/>
              </a:buClr>
              <a:buFont typeface="Arial" panose="020B0604020202020204" pitchFamily="34" charset="0"/>
              <a:buChar char="•"/>
            </a:pPr>
            <a:r>
              <a:rPr lang="en-US" sz="4000" dirty="0">
                <a:solidFill>
                  <a:schemeClr val="tx1"/>
                </a:solidFill>
              </a:rPr>
              <a:t>Fear of being arrested and jailed</a:t>
            </a:r>
          </a:p>
          <a:p>
            <a:pPr marL="228600" indent="-228600">
              <a:lnSpc>
                <a:spcPct val="120000"/>
              </a:lnSpc>
              <a:spcBef>
                <a:spcPts val="0"/>
              </a:spcBef>
              <a:spcAft>
                <a:spcPts val="0"/>
              </a:spcAft>
              <a:buClr>
                <a:srgbClr val="7030A0"/>
              </a:buClr>
              <a:buFont typeface="Arial" panose="020B0604020202020204" pitchFamily="34" charset="0"/>
              <a:buChar char="•"/>
            </a:pPr>
            <a:r>
              <a:rPr lang="en-US" sz="4000" dirty="0">
                <a:solidFill>
                  <a:schemeClr val="tx1"/>
                </a:solidFill>
              </a:rPr>
              <a:t>Fear of having to testify against the perpetrator</a:t>
            </a: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3  </a:t>
            </a:r>
            <a:r>
              <a:rPr kumimoji="0" lang="en-US" sz="1800" b="0" i="0" u="none" strike="noStrike" kern="1200" cap="none" spc="0" normalizeH="0" noProof="0" dirty="0">
                <a:ln>
                  <a:solidFill>
                    <a:schemeClr val="bg1"/>
                  </a:solidFill>
                </a:ln>
                <a:solidFill>
                  <a:srgbClr val="FFFFFF"/>
                </a:solidFill>
                <a:effectLst/>
                <a:uLnTx/>
                <a:uFillTx/>
              </a:rPr>
              <a:t>|                                        Tribal Law and Policy Institute  |  80 </a:t>
            </a:r>
          </a:p>
        </p:txBody>
      </p:sp>
    </p:spTree>
    <p:extLst>
      <p:ext uri="{BB962C8B-B14F-4D97-AF65-F5344CB8AC3E}">
        <p14:creationId xmlns:p14="http://schemas.microsoft.com/office/powerpoint/2010/main" val="29125133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1066800" y="286605"/>
            <a:ext cx="10058400" cy="1450757"/>
          </a:xfrm>
        </p:spPr>
        <p:txBody>
          <a:bodyPr/>
          <a:lstStyle/>
          <a:p>
            <a:pPr algn="ctr"/>
            <a:r>
              <a:rPr lang="en-US" b="1" dirty="0">
                <a:solidFill>
                  <a:schemeClr val="tx1"/>
                </a:solidFill>
              </a:rPr>
              <a:t>Why Victims May Fear Accessing Services</a:t>
            </a:r>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207008" y="1845734"/>
            <a:ext cx="9918192" cy="4114800"/>
          </a:xfrm>
        </p:spPr>
        <p:txBody>
          <a:bodyPr numCol="1" spcCol="228600" anchor="t">
            <a:normAutofit/>
          </a:bodyPr>
          <a:lstStyle/>
          <a:p>
            <a:pPr marL="0" indent="0">
              <a:lnSpc>
                <a:spcPct val="100000"/>
              </a:lnSpc>
              <a:spcBef>
                <a:spcPts val="0"/>
              </a:spcBef>
              <a:spcAft>
                <a:spcPts val="0"/>
              </a:spcAft>
              <a:buNone/>
            </a:pPr>
            <a:r>
              <a:rPr lang="en-US" sz="4000" dirty="0">
                <a:solidFill>
                  <a:schemeClr val="tx1"/>
                </a:solidFill>
              </a:rPr>
              <a:t>Victims may be worried about the criminal record that results from being convicted and if prosecution for involvement in commercial sex industries can act as a barrier to future employment, housing, and other opportunities.</a:t>
            </a: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3  </a:t>
            </a:r>
            <a:r>
              <a:rPr kumimoji="0" lang="en-US" sz="1800" b="0" i="0" u="none" strike="noStrike" kern="1200" cap="none" spc="0" normalizeH="0" noProof="0" dirty="0">
                <a:ln>
                  <a:solidFill>
                    <a:schemeClr val="bg1"/>
                  </a:solidFill>
                </a:ln>
                <a:solidFill>
                  <a:srgbClr val="FFFFFF"/>
                </a:solidFill>
                <a:effectLst/>
                <a:uLnTx/>
                <a:uFillTx/>
              </a:rPr>
              <a:t>|                                        Tribal Law and Policy Institute  |  81 </a:t>
            </a:r>
          </a:p>
        </p:txBody>
      </p:sp>
    </p:spTree>
    <p:extLst>
      <p:ext uri="{BB962C8B-B14F-4D97-AF65-F5344CB8AC3E}">
        <p14:creationId xmlns:p14="http://schemas.microsoft.com/office/powerpoint/2010/main" val="14118438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066800" y="1845734"/>
            <a:ext cx="10058400" cy="4114800"/>
          </a:xfrm>
        </p:spPr>
        <p:txBody>
          <a:bodyPr numCol="1" spcCol="228600" anchor="t">
            <a:normAutofit/>
          </a:bodyPr>
          <a:lstStyle/>
          <a:p>
            <a:pPr marL="0" indent="0" algn="ctr">
              <a:buNone/>
            </a:pPr>
            <a:r>
              <a:rPr lang="en-US" sz="4000" b="1" i="1" dirty="0">
                <a:solidFill>
                  <a:schemeClr val="tx1"/>
                </a:solidFill>
              </a:rPr>
              <a:t>Finding Services</a:t>
            </a: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1553342E-82C2-44C9-81B9-5D80804B4E21}"/>
              </a:ext>
            </a:extLst>
          </p:cNvPr>
          <p:cNvSpPr>
            <a:spLocks noGrp="1"/>
          </p:cNvSpPr>
          <p:nvPr>
            <p:ph type="title"/>
          </p:nvPr>
        </p:nvSpPr>
        <p:spPr>
          <a:xfrm>
            <a:off x="1066800" y="286605"/>
            <a:ext cx="10058400" cy="1450757"/>
          </a:xfrm>
        </p:spPr>
        <p:txBody>
          <a:bodyPr>
            <a:normAutofit/>
          </a:bodyPr>
          <a:lstStyle/>
          <a:p>
            <a:pPr algn="ctr"/>
            <a:r>
              <a:rPr lang="en-US" b="1" dirty="0">
                <a:solidFill>
                  <a:schemeClr val="tx1"/>
                </a:solidFill>
                <a:latin typeface="+mn-lt"/>
              </a:rPr>
              <a:t/>
            </a:r>
            <a:br>
              <a:rPr lang="en-US" b="1" dirty="0">
                <a:solidFill>
                  <a:schemeClr val="tx1"/>
                </a:solidFill>
                <a:latin typeface="+mn-lt"/>
              </a:rPr>
            </a:br>
            <a:r>
              <a:rPr lang="en-US" b="1" dirty="0">
                <a:solidFill>
                  <a:schemeClr val="tx1"/>
                </a:solidFill>
              </a:rPr>
              <a:t>Large Group Demonstration</a:t>
            </a:r>
          </a:p>
        </p:txBody>
      </p:sp>
      <p:sp>
        <p:nvSpPr>
          <p:cNvPr id="10"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3  </a:t>
            </a:r>
            <a:r>
              <a:rPr kumimoji="0" lang="en-US" sz="1800" b="0" i="0" u="none" strike="noStrike" kern="1200" cap="none" spc="0" normalizeH="0" noProof="0" dirty="0">
                <a:ln>
                  <a:solidFill>
                    <a:schemeClr val="bg1"/>
                  </a:solidFill>
                </a:ln>
                <a:solidFill>
                  <a:srgbClr val="FFFFFF"/>
                </a:solidFill>
                <a:effectLst/>
                <a:uLnTx/>
                <a:uFillTx/>
              </a:rPr>
              <a:t>|                                        Tribal Law and Policy Institute  |  82 </a:t>
            </a:r>
          </a:p>
        </p:txBody>
      </p:sp>
    </p:spTree>
    <p:extLst>
      <p:ext uri="{BB962C8B-B14F-4D97-AF65-F5344CB8AC3E}">
        <p14:creationId xmlns:p14="http://schemas.microsoft.com/office/powerpoint/2010/main" val="11681742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a:extLst>
              <a:ext uri="{FF2B5EF4-FFF2-40B4-BE49-F238E27FC236}">
                <a16:creationId xmlns:a16="http://schemas.microsoft.com/office/drawing/2014/main" id="{786217FF-A9F4-453B-A7B6-BDB66B28BA06}"/>
              </a:ext>
            </a:extLst>
          </p:cNvPr>
          <p:cNvPicPr>
            <a:picLocks noGrp="1" noChangeAspect="1"/>
          </p:cNvPicPr>
          <p:nvPr>
            <p:ph idx="1"/>
          </p:nvPr>
        </p:nvPicPr>
        <p:blipFill>
          <a:blip r:embed="rId4"/>
          <a:stretch>
            <a:fillRect/>
          </a:stretch>
        </p:blipFill>
        <p:spPr>
          <a:xfrm>
            <a:off x="3003359" y="1846265"/>
            <a:ext cx="6185282" cy="4022725"/>
          </a:xfrm>
          <a:prstGeom prst="rect">
            <a:avLst/>
          </a:prstGeom>
        </p:spPr>
      </p:pic>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46009118-5552-4CE7-9342-0E001786D8A4}"/>
              </a:ext>
            </a:extLst>
          </p:cNvPr>
          <p:cNvSpPr>
            <a:spLocks noGrp="1"/>
          </p:cNvSpPr>
          <p:nvPr>
            <p:ph type="title"/>
          </p:nvPr>
        </p:nvSpPr>
        <p:spPr>
          <a:xfrm>
            <a:off x="1066800" y="286605"/>
            <a:ext cx="10058400" cy="1450757"/>
          </a:xfrm>
        </p:spPr>
        <p:txBody>
          <a:bodyPr>
            <a:normAutofit/>
          </a:bodyPr>
          <a:lstStyle/>
          <a:p>
            <a:pPr algn="ctr"/>
            <a:r>
              <a:rPr lang="en-US" b="1" dirty="0">
                <a:solidFill>
                  <a:schemeClr val="tx1"/>
                </a:solidFill>
                <a:latin typeface="+mn-lt"/>
              </a:rPr>
              <a:t/>
            </a:r>
            <a:br>
              <a:rPr lang="en-US" b="1" dirty="0">
                <a:solidFill>
                  <a:schemeClr val="tx1"/>
                </a:solidFill>
                <a:latin typeface="+mn-lt"/>
              </a:rPr>
            </a:br>
            <a:r>
              <a:rPr lang="en-US" b="1" dirty="0">
                <a:solidFill>
                  <a:schemeClr val="tx1"/>
                </a:solidFill>
              </a:rPr>
              <a:t>Large Group Demonstration</a:t>
            </a: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3  </a:t>
            </a:r>
            <a:r>
              <a:rPr kumimoji="0" lang="en-US" sz="1800" b="0" i="0" u="none" strike="noStrike" kern="1200" cap="none" spc="0" normalizeH="0" noProof="0" dirty="0">
                <a:ln>
                  <a:solidFill>
                    <a:schemeClr val="bg1"/>
                  </a:solidFill>
                </a:ln>
                <a:solidFill>
                  <a:srgbClr val="FFFFFF"/>
                </a:solidFill>
                <a:effectLst/>
                <a:uLnTx/>
                <a:uFillTx/>
              </a:rPr>
              <a:t>|                                        Tribal Law and Policy Institute  |  83 </a:t>
            </a:r>
          </a:p>
        </p:txBody>
      </p:sp>
    </p:spTree>
    <p:extLst>
      <p:ext uri="{BB962C8B-B14F-4D97-AF65-F5344CB8AC3E}">
        <p14:creationId xmlns:p14="http://schemas.microsoft.com/office/powerpoint/2010/main" val="22456563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1066800" y="286605"/>
            <a:ext cx="10058400" cy="1450757"/>
          </a:xfrm>
        </p:spPr>
        <p:txBody>
          <a:bodyPr/>
          <a:lstStyle/>
          <a:p>
            <a:pPr algn="ctr"/>
            <a:r>
              <a:rPr lang="en-US" b="1" dirty="0">
                <a:solidFill>
                  <a:schemeClr val="tx1"/>
                </a:solidFill>
              </a:rPr>
              <a:t>Remember Poem</a:t>
            </a:r>
          </a:p>
        </p:txBody>
      </p:sp>
      <p:sp>
        <p:nvSpPr>
          <p:cNvPr id="5" name="Content Placeholder 4">
            <a:extLst>
              <a:ext uri="{FF2B5EF4-FFF2-40B4-BE49-F238E27FC236}">
                <a16:creationId xmlns:a16="http://schemas.microsoft.com/office/drawing/2014/main" id="{3E4145EB-A701-4333-8D71-4E2100CCC87D}"/>
              </a:ext>
            </a:extLst>
          </p:cNvPr>
          <p:cNvSpPr>
            <a:spLocks noGrp="1"/>
          </p:cNvSpPr>
          <p:nvPr>
            <p:ph idx="1"/>
          </p:nvPr>
        </p:nvSpPr>
        <p:spPr>
          <a:xfrm>
            <a:off x="1225296" y="1845734"/>
            <a:ext cx="9899904" cy="4114800"/>
          </a:xfrm>
        </p:spPr>
        <p:txBody>
          <a:bodyPr>
            <a:normAutofit/>
          </a:bodyPr>
          <a:lstStyle/>
          <a:p>
            <a:pPr marL="0" indent="0">
              <a:lnSpc>
                <a:spcPct val="120000"/>
              </a:lnSpc>
              <a:spcBef>
                <a:spcPts val="0"/>
              </a:spcBef>
              <a:spcAft>
                <a:spcPts val="0"/>
              </a:spcAft>
              <a:buNone/>
            </a:pPr>
            <a:r>
              <a:rPr lang="en-US" sz="2600" i="1" dirty="0">
                <a:solidFill>
                  <a:schemeClr val="tx1"/>
                </a:solidFill>
              </a:rPr>
              <a:t>Remember…We are here to listen,</a:t>
            </a:r>
          </a:p>
          <a:p>
            <a:pPr marL="0" indent="0">
              <a:lnSpc>
                <a:spcPct val="120000"/>
              </a:lnSpc>
              <a:spcBef>
                <a:spcPts val="0"/>
              </a:spcBef>
              <a:spcAft>
                <a:spcPts val="0"/>
              </a:spcAft>
              <a:buNone/>
            </a:pPr>
            <a:r>
              <a:rPr lang="en-US" sz="2600" i="1" dirty="0">
                <a:solidFill>
                  <a:schemeClr val="tx1"/>
                </a:solidFill>
              </a:rPr>
              <a:t>Not to work miracles.</a:t>
            </a:r>
          </a:p>
          <a:p>
            <a:pPr marL="0" indent="0">
              <a:lnSpc>
                <a:spcPct val="120000"/>
              </a:lnSpc>
              <a:spcBef>
                <a:spcPts val="0"/>
              </a:spcBef>
              <a:spcAft>
                <a:spcPts val="0"/>
              </a:spcAft>
              <a:buNone/>
            </a:pPr>
            <a:r>
              <a:rPr lang="en-US" sz="2600" i="1" dirty="0">
                <a:solidFill>
                  <a:schemeClr val="tx1"/>
                </a:solidFill>
              </a:rPr>
              <a:t>We are here to help “victims” discover</a:t>
            </a:r>
          </a:p>
          <a:p>
            <a:pPr marL="0" indent="0">
              <a:lnSpc>
                <a:spcPct val="120000"/>
              </a:lnSpc>
              <a:spcBef>
                <a:spcPts val="0"/>
              </a:spcBef>
              <a:spcAft>
                <a:spcPts val="0"/>
              </a:spcAft>
              <a:buNone/>
            </a:pPr>
            <a:r>
              <a:rPr lang="en-US" sz="2600" i="1" dirty="0">
                <a:solidFill>
                  <a:schemeClr val="tx1"/>
                </a:solidFill>
              </a:rPr>
              <a:t>What they are feeling</a:t>
            </a:r>
          </a:p>
          <a:p>
            <a:pPr marL="0" indent="0">
              <a:lnSpc>
                <a:spcPct val="120000"/>
              </a:lnSpc>
              <a:spcBef>
                <a:spcPts val="0"/>
              </a:spcBef>
              <a:spcAft>
                <a:spcPts val="0"/>
              </a:spcAft>
              <a:buNone/>
            </a:pPr>
            <a:r>
              <a:rPr lang="en-US" sz="2600" i="1" dirty="0">
                <a:solidFill>
                  <a:schemeClr val="tx1"/>
                </a:solidFill>
              </a:rPr>
              <a:t>Not to make the feelings go away.</a:t>
            </a:r>
          </a:p>
          <a:p>
            <a:pPr marL="0" indent="0">
              <a:lnSpc>
                <a:spcPct val="120000"/>
              </a:lnSpc>
              <a:spcBef>
                <a:spcPts val="0"/>
              </a:spcBef>
              <a:spcAft>
                <a:spcPts val="0"/>
              </a:spcAft>
              <a:buNone/>
            </a:pPr>
            <a:r>
              <a:rPr lang="en-US" sz="2600" i="1" dirty="0">
                <a:solidFill>
                  <a:schemeClr val="tx1"/>
                </a:solidFill>
              </a:rPr>
              <a:t>We are here to help “victims” identify their options.</a:t>
            </a:r>
          </a:p>
          <a:p>
            <a:pPr marL="0" indent="0">
              <a:lnSpc>
                <a:spcPct val="120000"/>
              </a:lnSpc>
              <a:spcBef>
                <a:spcPts val="0"/>
              </a:spcBef>
              <a:spcAft>
                <a:spcPts val="0"/>
              </a:spcAft>
              <a:buNone/>
            </a:pPr>
            <a:r>
              <a:rPr lang="en-US" sz="2600" i="1" dirty="0">
                <a:solidFill>
                  <a:schemeClr val="tx1"/>
                </a:solidFill>
              </a:rPr>
              <a:t>Not to decide for them what they should do.</a:t>
            </a:r>
          </a:p>
          <a:p>
            <a:pPr marL="0" indent="0">
              <a:buNone/>
            </a:pPr>
            <a:endParaRPr lang="en-US"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3  </a:t>
            </a:r>
            <a:r>
              <a:rPr kumimoji="0" lang="en-US" sz="1800" b="0" i="0" u="none" strike="noStrike" kern="1200" cap="none" spc="0" normalizeH="0" noProof="0" dirty="0">
                <a:ln>
                  <a:solidFill>
                    <a:schemeClr val="bg1"/>
                  </a:solidFill>
                </a:ln>
                <a:solidFill>
                  <a:srgbClr val="FFFFFF"/>
                </a:solidFill>
                <a:effectLst/>
                <a:uLnTx/>
                <a:uFillTx/>
              </a:rPr>
              <a:t>|                                        Tribal Law and Policy Institute  |  84 </a:t>
            </a:r>
          </a:p>
        </p:txBody>
      </p:sp>
    </p:spTree>
    <p:extLst>
      <p:ext uri="{BB962C8B-B14F-4D97-AF65-F5344CB8AC3E}">
        <p14:creationId xmlns:p14="http://schemas.microsoft.com/office/powerpoint/2010/main" val="877556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1066800" y="286605"/>
            <a:ext cx="10058400" cy="1450757"/>
          </a:xfrm>
        </p:spPr>
        <p:txBody>
          <a:bodyPr/>
          <a:lstStyle/>
          <a:p>
            <a:pPr algn="ctr"/>
            <a:r>
              <a:rPr lang="en-US" b="1" dirty="0">
                <a:solidFill>
                  <a:schemeClr val="tx1"/>
                </a:solidFill>
              </a:rPr>
              <a:t>Remember Poem</a:t>
            </a:r>
          </a:p>
        </p:txBody>
      </p:sp>
      <p:sp>
        <p:nvSpPr>
          <p:cNvPr id="5" name="Content Placeholder 4">
            <a:extLst>
              <a:ext uri="{FF2B5EF4-FFF2-40B4-BE49-F238E27FC236}">
                <a16:creationId xmlns:a16="http://schemas.microsoft.com/office/drawing/2014/main" id="{3E4145EB-A701-4333-8D71-4E2100CCC87D}"/>
              </a:ext>
            </a:extLst>
          </p:cNvPr>
          <p:cNvSpPr>
            <a:spLocks noGrp="1"/>
          </p:cNvSpPr>
          <p:nvPr>
            <p:ph idx="1"/>
          </p:nvPr>
        </p:nvSpPr>
        <p:spPr>
          <a:xfrm>
            <a:off x="1170432" y="1845734"/>
            <a:ext cx="9954768" cy="4114800"/>
          </a:xfrm>
        </p:spPr>
        <p:txBody>
          <a:bodyPr>
            <a:normAutofit/>
          </a:bodyPr>
          <a:lstStyle/>
          <a:p>
            <a:pPr marL="0" indent="0">
              <a:lnSpc>
                <a:spcPct val="120000"/>
              </a:lnSpc>
              <a:spcBef>
                <a:spcPts val="0"/>
              </a:spcBef>
              <a:spcAft>
                <a:spcPts val="0"/>
              </a:spcAft>
              <a:buNone/>
            </a:pPr>
            <a:r>
              <a:rPr lang="en-US" sz="2600" i="1" dirty="0">
                <a:solidFill>
                  <a:schemeClr val="tx1"/>
                </a:solidFill>
              </a:rPr>
              <a:t>We are here to discuss steps with them. </a:t>
            </a:r>
          </a:p>
          <a:p>
            <a:pPr marL="0" indent="0">
              <a:lnSpc>
                <a:spcPct val="120000"/>
              </a:lnSpc>
              <a:spcBef>
                <a:spcPts val="0"/>
              </a:spcBef>
              <a:spcAft>
                <a:spcPts val="0"/>
              </a:spcAft>
              <a:buNone/>
            </a:pPr>
            <a:r>
              <a:rPr lang="en-US" sz="2600" i="1" dirty="0">
                <a:solidFill>
                  <a:schemeClr val="tx1"/>
                </a:solidFill>
              </a:rPr>
              <a:t>Not to take steps for them. </a:t>
            </a:r>
          </a:p>
          <a:p>
            <a:pPr marL="0" indent="0">
              <a:lnSpc>
                <a:spcPct val="120000"/>
              </a:lnSpc>
              <a:spcBef>
                <a:spcPts val="0"/>
              </a:spcBef>
              <a:spcAft>
                <a:spcPts val="0"/>
              </a:spcAft>
              <a:buNone/>
            </a:pPr>
            <a:r>
              <a:rPr lang="en-US" sz="2600" i="1" dirty="0">
                <a:solidFill>
                  <a:schemeClr val="tx1"/>
                </a:solidFill>
              </a:rPr>
              <a:t>We are here to help victims discover they can help themselves.</a:t>
            </a:r>
          </a:p>
          <a:p>
            <a:pPr marL="0" indent="0">
              <a:lnSpc>
                <a:spcPct val="120000"/>
              </a:lnSpc>
              <a:spcBef>
                <a:spcPts val="0"/>
              </a:spcBef>
              <a:spcAft>
                <a:spcPts val="0"/>
              </a:spcAft>
              <a:buNone/>
            </a:pPr>
            <a:r>
              <a:rPr lang="en-US" sz="2600" i="1" dirty="0">
                <a:solidFill>
                  <a:schemeClr val="tx1"/>
                </a:solidFill>
              </a:rPr>
              <a:t>Not to rescue them leaving them still vulnerable.  </a:t>
            </a:r>
          </a:p>
          <a:p>
            <a:pPr marL="2393950" indent="0">
              <a:lnSpc>
                <a:spcPct val="120000"/>
              </a:lnSpc>
              <a:spcBef>
                <a:spcPts val="0"/>
              </a:spcBef>
              <a:spcAft>
                <a:spcPts val="0"/>
              </a:spcAft>
              <a:buNone/>
            </a:pPr>
            <a:r>
              <a:rPr lang="en-US" sz="2600" dirty="0">
                <a:solidFill>
                  <a:schemeClr val="tx1"/>
                </a:solidFill>
                <a:sym typeface="Symbol"/>
              </a:rPr>
              <a:t></a:t>
            </a:r>
            <a:r>
              <a:rPr lang="en-US" sz="2600" dirty="0">
                <a:solidFill>
                  <a:schemeClr val="tx1"/>
                </a:solidFill>
              </a:rPr>
              <a:t>Anonymous</a:t>
            </a:r>
          </a:p>
          <a:p>
            <a:pPr marL="0" indent="0">
              <a:buNone/>
            </a:pPr>
            <a:endParaRPr lang="en-US"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3  </a:t>
            </a:r>
            <a:r>
              <a:rPr kumimoji="0" lang="en-US" sz="1800" b="0" i="0" u="none" strike="noStrike" kern="1200" cap="none" spc="0" normalizeH="0" noProof="0" dirty="0">
                <a:ln>
                  <a:solidFill>
                    <a:schemeClr val="bg1"/>
                  </a:solidFill>
                </a:ln>
                <a:solidFill>
                  <a:srgbClr val="FFFFFF"/>
                </a:solidFill>
                <a:effectLst/>
                <a:uLnTx/>
                <a:uFillTx/>
              </a:rPr>
              <a:t>|                                        Tribal Law and Policy Institute  |  85 </a:t>
            </a:r>
          </a:p>
        </p:txBody>
      </p:sp>
    </p:spTree>
    <p:extLst>
      <p:ext uri="{BB962C8B-B14F-4D97-AF65-F5344CB8AC3E}">
        <p14:creationId xmlns:p14="http://schemas.microsoft.com/office/powerpoint/2010/main" val="23828918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p:txBody>
          <a:bodyPr/>
          <a:lstStyle/>
          <a:p>
            <a:pPr algn="ctr"/>
            <a:r>
              <a:rPr lang="en-US" b="1" dirty="0">
                <a:solidFill>
                  <a:schemeClr val="tx1"/>
                </a:solidFill>
              </a:rPr>
              <a:t>Additional Resources</a:t>
            </a:r>
          </a:p>
        </p:txBody>
      </p:sp>
      <p:sp>
        <p:nvSpPr>
          <p:cNvPr id="5" name="Content Placeholder 4">
            <a:extLst>
              <a:ext uri="{FF2B5EF4-FFF2-40B4-BE49-F238E27FC236}">
                <a16:creationId xmlns:a16="http://schemas.microsoft.com/office/drawing/2014/main" id="{3E4145EB-A701-4333-8D71-4E2100CCC87D}"/>
              </a:ext>
            </a:extLst>
          </p:cNvPr>
          <p:cNvSpPr>
            <a:spLocks noGrp="1"/>
          </p:cNvSpPr>
          <p:nvPr>
            <p:ph idx="1"/>
          </p:nvPr>
        </p:nvSpPr>
        <p:spPr/>
        <p:txBody>
          <a:bodyPr>
            <a:normAutofit/>
          </a:bodyPr>
          <a:lstStyle/>
          <a:p>
            <a:pPr marL="0" indent="0">
              <a:buNone/>
            </a:pPr>
            <a:endParaRPr lang="en-US"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3  </a:t>
            </a:r>
            <a:r>
              <a:rPr kumimoji="0" lang="en-US" sz="1800" b="0" i="0" u="none" strike="noStrike" kern="1200" cap="none" spc="0" normalizeH="0" noProof="0" dirty="0">
                <a:ln>
                  <a:solidFill>
                    <a:schemeClr val="bg1"/>
                  </a:solidFill>
                </a:ln>
                <a:solidFill>
                  <a:srgbClr val="FFFFFF"/>
                </a:solidFill>
                <a:effectLst/>
                <a:uLnTx/>
                <a:uFillTx/>
              </a:rPr>
              <a:t>|                                        Tribal Law and Policy Institute  |  86 </a:t>
            </a:r>
          </a:p>
        </p:txBody>
      </p:sp>
    </p:spTree>
    <p:extLst>
      <p:ext uri="{BB962C8B-B14F-4D97-AF65-F5344CB8AC3E}">
        <p14:creationId xmlns:p14="http://schemas.microsoft.com/office/powerpoint/2010/main" val="364792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p:txBody>
          <a:bodyPr/>
          <a:lstStyle/>
          <a:p>
            <a:pPr algn="ctr"/>
            <a:r>
              <a:rPr lang="en-US" b="1" dirty="0">
                <a:solidFill>
                  <a:schemeClr val="tx1"/>
                </a:solidFill>
              </a:rPr>
              <a:t>Additional Resources</a:t>
            </a:r>
          </a:p>
        </p:txBody>
      </p:sp>
      <p:sp>
        <p:nvSpPr>
          <p:cNvPr id="5" name="Content Placeholder 4">
            <a:extLst>
              <a:ext uri="{FF2B5EF4-FFF2-40B4-BE49-F238E27FC236}">
                <a16:creationId xmlns:a16="http://schemas.microsoft.com/office/drawing/2014/main" id="{3E4145EB-A701-4333-8D71-4E2100CCC87D}"/>
              </a:ext>
            </a:extLst>
          </p:cNvPr>
          <p:cNvSpPr>
            <a:spLocks noGrp="1"/>
          </p:cNvSpPr>
          <p:nvPr>
            <p:ph idx="1"/>
          </p:nvPr>
        </p:nvSpPr>
        <p:spPr/>
        <p:txBody>
          <a:bodyPr>
            <a:normAutofit/>
          </a:bodyPr>
          <a:lstStyle/>
          <a:p>
            <a:pPr marL="0" indent="0">
              <a:buNone/>
            </a:pPr>
            <a:endParaRPr lang="en-US"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3  </a:t>
            </a:r>
            <a:r>
              <a:rPr kumimoji="0" lang="en-US" sz="1800" b="0" i="0" u="none" strike="noStrike" kern="1200" cap="none" spc="0" normalizeH="0" noProof="0" dirty="0">
                <a:ln>
                  <a:solidFill>
                    <a:schemeClr val="bg1"/>
                  </a:solidFill>
                </a:ln>
                <a:solidFill>
                  <a:srgbClr val="FFFFFF"/>
                </a:solidFill>
                <a:effectLst/>
                <a:uLnTx/>
                <a:uFillTx/>
              </a:rPr>
              <a:t>|                                        Tribal Law and Policy Institute  |  87 </a:t>
            </a:r>
          </a:p>
        </p:txBody>
      </p:sp>
    </p:spTree>
    <p:extLst>
      <p:ext uri="{BB962C8B-B14F-4D97-AF65-F5344CB8AC3E}">
        <p14:creationId xmlns:p14="http://schemas.microsoft.com/office/powerpoint/2010/main" val="29705698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40376" y="635001"/>
            <a:ext cx="5127625" cy="1450975"/>
          </a:xfrm>
        </p:spPr>
        <p:txBody>
          <a:bodyPr vert="horz" lIns="91440" tIns="45720" rIns="91440" bIns="45720" rtlCol="0" anchor="b">
            <a:normAutofit/>
          </a:bodyPr>
          <a:lstStyle/>
          <a:p>
            <a:r>
              <a:rPr lang="en-US" dirty="0">
                <a:solidFill>
                  <a:schemeClr val="tx1"/>
                </a:solidFill>
              </a:rPr>
              <a:t>Questions?</a:t>
            </a:r>
          </a:p>
        </p:txBody>
      </p:sp>
      <p:pic>
        <p:nvPicPr>
          <p:cNvPr id="14" name="Picture 13"/>
          <p:cNvPicPr>
            <a:picLocks noChangeAspect="1"/>
          </p:cNvPicPr>
          <p:nvPr/>
        </p:nvPicPr>
        <p:blipFill>
          <a:blip r:embed="rId3"/>
          <a:stretch>
            <a:fillRect/>
          </a:stretch>
        </p:blipFill>
        <p:spPr>
          <a:xfrm>
            <a:off x="815169" y="757333"/>
            <a:ext cx="5133975" cy="4819650"/>
          </a:xfrm>
          <a:prstGeom prst="rect">
            <a:avLst/>
          </a:prstGeom>
        </p:spPr>
      </p:pic>
      <p:sp>
        <p:nvSpPr>
          <p:cNvPr id="5"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3  </a:t>
            </a:r>
            <a:r>
              <a:rPr kumimoji="0" lang="en-US" sz="1800" b="0" i="0" u="none" strike="noStrike" kern="1200" cap="none" spc="0" normalizeH="0" noProof="0" dirty="0">
                <a:ln>
                  <a:solidFill>
                    <a:schemeClr val="bg1"/>
                  </a:solidFill>
                </a:ln>
                <a:solidFill>
                  <a:srgbClr val="FFFFFF"/>
                </a:solidFill>
                <a:effectLst/>
                <a:uLnTx/>
                <a:uFillTx/>
              </a:rPr>
              <a:t>|                                        Tribal Law and Policy Institute  |  88 </a:t>
            </a:r>
          </a:p>
        </p:txBody>
      </p:sp>
    </p:spTree>
    <p:extLst>
      <p:ext uri="{BB962C8B-B14F-4D97-AF65-F5344CB8AC3E}">
        <p14:creationId xmlns:p14="http://schemas.microsoft.com/office/powerpoint/2010/main" val="6760922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061551"/>
            <a:ext cx="10515600" cy="2286000"/>
          </a:xfrm>
        </p:spPr>
        <p:txBody>
          <a:bodyPr>
            <a:normAutofit/>
          </a:bodyPr>
          <a:lstStyle/>
          <a:p>
            <a:pPr algn="ctr"/>
            <a:r>
              <a:rPr lang="en-US" sz="5400" b="1" dirty="0">
                <a:solidFill>
                  <a:srgbClr val="000000"/>
                </a:solidFill>
              </a:rPr>
              <a:t>Legal Advocacy</a:t>
            </a:r>
            <a:endParaRPr lang="en-US" sz="6600" i="1" dirty="0">
              <a:solidFill>
                <a:schemeClr val="tx1"/>
              </a:solidFill>
            </a:endParaRPr>
          </a:p>
        </p:txBody>
      </p:sp>
      <p:pic>
        <p:nvPicPr>
          <p:cNvPr id="4" name="Picture 3"/>
          <p:cNvPicPr>
            <a:picLocks noChangeAspect="1"/>
          </p:cNvPicPr>
          <p:nvPr/>
        </p:nvPicPr>
        <p:blipFill>
          <a:blip r:embed="rId3"/>
          <a:stretch>
            <a:fillRect/>
          </a:stretch>
        </p:blipFill>
        <p:spPr>
          <a:xfrm>
            <a:off x="333722" y="189782"/>
            <a:ext cx="2371379" cy="2232663"/>
          </a:xfrm>
          <a:prstGeom prst="rect">
            <a:avLst/>
          </a:prstGeom>
        </p:spPr>
      </p:pic>
      <p:sp>
        <p:nvSpPr>
          <p:cNvPr id="8" name="TextBox 7"/>
          <p:cNvSpPr txBox="1"/>
          <p:nvPr/>
        </p:nvSpPr>
        <p:spPr>
          <a:xfrm>
            <a:off x="2452862" y="798281"/>
            <a:ext cx="9153177"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Sex Trafficking in Indian Country: </a:t>
            </a:r>
            <a:r>
              <a:rPr lang="en-US" sz="2000" b="1" dirty="0">
                <a:solidFill>
                  <a:srgbClr val="000000"/>
                </a:solidFill>
                <a:latin typeface="Calibri" panose="020F0502020204030204"/>
              </a:rPr>
              <a:t>Advocacy</a:t>
            </a: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 Curriculum | Unit 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Prepared by the Tribal Law and Policy Institute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5D5C6BC-2EC8-4D31-9F61-9F49CC535477}"/>
              </a:ext>
            </a:extLst>
          </p:cNvPr>
          <p:cNvSpPr txBox="1"/>
          <p:nvPr/>
        </p:nvSpPr>
        <p:spPr>
          <a:xfrm>
            <a:off x="2636588" y="4595158"/>
            <a:ext cx="6918823" cy="1323439"/>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lumMod val="95000"/>
                    <a:lumOff val="5000"/>
                  </a:srgbClr>
                </a:solidFill>
                <a:effectLst/>
                <a:uLnTx/>
                <a:uFillTx/>
                <a:latin typeface="Calibri" panose="020F0502020204030204"/>
                <a:ea typeface="+mn-ea"/>
                <a:cs typeface="+mn-cs"/>
              </a:rPr>
              <a:t>This resource was supported by Grant No. 2013-TA-AX-K025, awarded by the Office on Violence Against Women, U.S. Department of Justice. The opinions, findings, conclusions, and recommendations expressed in this</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lumMod val="95000"/>
                    <a:lumOff val="5000"/>
                  </a:srgbClr>
                </a:solidFill>
                <a:effectLst/>
                <a:uLnTx/>
                <a:uFillTx/>
                <a:latin typeface="Calibri" panose="020F0502020204030204"/>
                <a:ea typeface="+mn-ea"/>
                <a:cs typeface="+mn-cs"/>
              </a:rPr>
              <a:t>publication/program/exhibition are those of the author(s) and do not necessarily reflect the views of the Department of Justice, Office on Violence Against Women.</a:t>
            </a:r>
          </a:p>
        </p:txBody>
      </p:sp>
      <p:sp>
        <p:nvSpPr>
          <p:cNvPr id="6"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endParaRPr kumimoji="0" lang="en-US" sz="1800" b="0" i="0" u="none" strike="noStrike" kern="1200" cap="none" spc="0" normalizeH="0" noProof="0" dirty="0">
              <a:ln>
                <a:solidFill>
                  <a:schemeClr val="bg1"/>
                </a:solidFill>
              </a:ln>
              <a:solidFill>
                <a:srgbClr val="FFFFFF"/>
              </a:solidFill>
              <a:effectLst/>
              <a:uLnTx/>
              <a:uFillTx/>
            </a:endParaRPr>
          </a:p>
        </p:txBody>
      </p:sp>
      <p:sp>
        <p:nvSpPr>
          <p:cNvPr id="7" name="Footer Placeholder 4">
            <a:extLst>
              <a:ext uri="{FF2B5EF4-FFF2-40B4-BE49-F238E27FC236}">
                <a16:creationId xmlns:a16="http://schemas.microsoft.com/office/drawing/2014/main" id="{36CC092A-332A-4A40-A523-F59B90837CA5}"/>
              </a:ext>
            </a:extLst>
          </p:cNvPr>
          <p:cNvSpPr txBox="1">
            <a:spLocks/>
          </p:cNvSpPr>
          <p:nvPr/>
        </p:nvSpPr>
        <p:spPr>
          <a:xfrm>
            <a:off x="-1" y="6294372"/>
            <a:ext cx="12192000" cy="563628"/>
          </a:xfrm>
          <a:prstGeom prst="rect">
            <a:avLst/>
          </a:prstGeom>
          <a:solidFill>
            <a:srgbClr val="7030A0"/>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tabLst>
                <a:tab pos="8856663" algn="l"/>
              </a:tabLst>
              <a:defRPr/>
            </a:pPr>
            <a:r>
              <a:rPr lang="en-US" sz="1600" dirty="0">
                <a:ln>
                  <a:solidFill>
                    <a:schemeClr val="bg1"/>
                  </a:solidFill>
                </a:ln>
                <a:latin typeface="Calibri" panose="020F0502020204030204"/>
              </a:rPr>
              <a:t> </a:t>
            </a:r>
            <a:r>
              <a:rPr lang="en-US" sz="1800" cap="none" dirty="0">
                <a:ln>
                  <a:solidFill>
                    <a:schemeClr val="bg1"/>
                  </a:solidFill>
                </a:ln>
              </a:rPr>
              <a:t>Sex Trafficking in Indian Country: Advocacy Curriculum  |  Unit 4  |                                        Tribal Law and Policy Institute  |  89 </a:t>
            </a:r>
          </a:p>
        </p:txBody>
      </p:sp>
    </p:spTree>
    <p:extLst>
      <p:ext uri="{BB962C8B-B14F-4D97-AF65-F5344CB8AC3E}">
        <p14:creationId xmlns:p14="http://schemas.microsoft.com/office/powerpoint/2010/main" val="1902720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6800" y="286605"/>
            <a:ext cx="10058400" cy="1450757"/>
          </a:xfrm>
        </p:spPr>
        <p:txBody>
          <a:bodyPr/>
          <a:lstStyle/>
          <a:p>
            <a:pPr algn="ctr"/>
            <a:r>
              <a:rPr lang="en-US" b="1" dirty="0">
                <a:solidFill>
                  <a:schemeClr val="tx1"/>
                </a:solidFill>
              </a:rPr>
              <a:t>Common Misconceptions</a:t>
            </a:r>
          </a:p>
        </p:txBody>
      </p:sp>
      <p:sp>
        <p:nvSpPr>
          <p:cNvPr id="7" name="Content Placeholder 6">
            <a:extLst>
              <a:ext uri="{FF2B5EF4-FFF2-40B4-BE49-F238E27FC236}">
                <a16:creationId xmlns:a16="http://schemas.microsoft.com/office/drawing/2014/main" id="{AA3CF71E-C888-4570-8B2B-5084F5C59435}"/>
              </a:ext>
            </a:extLst>
          </p:cNvPr>
          <p:cNvSpPr>
            <a:spLocks noGrp="1"/>
          </p:cNvSpPr>
          <p:nvPr>
            <p:ph idx="1"/>
          </p:nvPr>
        </p:nvSpPr>
        <p:spPr>
          <a:xfrm>
            <a:off x="1066800" y="1845734"/>
            <a:ext cx="10058400" cy="4114800"/>
          </a:xfrm>
        </p:spPr>
        <p:txBody>
          <a:bodyPr>
            <a:normAutofit fontScale="92500"/>
          </a:bodyPr>
          <a:lstStyle/>
          <a:p>
            <a:pPr marL="228600" indent="-228600">
              <a:lnSpc>
                <a:spcPct val="100000"/>
              </a:lnSpc>
              <a:spcBef>
                <a:spcPts val="0"/>
              </a:spcBef>
              <a:spcAft>
                <a:spcPts val="0"/>
              </a:spcAft>
              <a:buClr>
                <a:srgbClr val="7030A0"/>
              </a:buClr>
              <a:buFont typeface="Arial" panose="020B0604020202020204" pitchFamily="34" charset="0"/>
              <a:buChar char="•"/>
            </a:pPr>
            <a:r>
              <a:rPr lang="en-US" sz="2800" dirty="0">
                <a:solidFill>
                  <a:schemeClr val="tx1"/>
                </a:solidFill>
              </a:rPr>
              <a:t>Sex trafficking must involve kidnapping, confinement, or physical force.</a:t>
            </a:r>
          </a:p>
          <a:p>
            <a:pPr marL="228600" indent="-228600">
              <a:lnSpc>
                <a:spcPct val="100000"/>
              </a:lnSpc>
              <a:spcBef>
                <a:spcPts val="0"/>
              </a:spcBef>
              <a:spcAft>
                <a:spcPts val="0"/>
              </a:spcAft>
              <a:buClr>
                <a:srgbClr val="7030A0"/>
              </a:buClr>
              <a:buFont typeface="Arial" panose="020B0604020202020204" pitchFamily="34" charset="0"/>
              <a:buChar char="•"/>
            </a:pPr>
            <a:r>
              <a:rPr lang="en-US" sz="2800" dirty="0">
                <a:solidFill>
                  <a:schemeClr val="tx1"/>
                </a:solidFill>
              </a:rPr>
              <a:t>Sex trafficking must involve travel across state or international boundaries.</a:t>
            </a:r>
          </a:p>
          <a:p>
            <a:pPr marL="228600" indent="-228600">
              <a:lnSpc>
                <a:spcPct val="100000"/>
              </a:lnSpc>
              <a:spcBef>
                <a:spcPts val="0"/>
              </a:spcBef>
              <a:spcAft>
                <a:spcPts val="0"/>
              </a:spcAft>
              <a:buClr>
                <a:srgbClr val="7030A0"/>
              </a:buClr>
              <a:buFont typeface="Arial" panose="020B0604020202020204" pitchFamily="34" charset="0"/>
              <a:buChar char="•"/>
            </a:pPr>
            <a:r>
              <a:rPr lang="en-US" sz="2800" dirty="0">
                <a:solidFill>
                  <a:schemeClr val="tx1"/>
                </a:solidFill>
              </a:rPr>
              <a:t>Traffickers are always strangers to the victim.</a:t>
            </a:r>
          </a:p>
          <a:p>
            <a:pPr marL="228600" indent="-228600">
              <a:lnSpc>
                <a:spcPct val="100000"/>
              </a:lnSpc>
              <a:spcBef>
                <a:spcPts val="0"/>
              </a:spcBef>
              <a:spcAft>
                <a:spcPts val="0"/>
              </a:spcAft>
              <a:buClr>
                <a:srgbClr val="7030A0"/>
              </a:buClr>
              <a:buFont typeface="Arial" panose="020B0604020202020204" pitchFamily="34" charset="0"/>
              <a:buChar char="•"/>
            </a:pPr>
            <a:r>
              <a:rPr lang="en-US" sz="2800" dirty="0">
                <a:solidFill>
                  <a:schemeClr val="tx1"/>
                </a:solidFill>
              </a:rPr>
              <a:t>Sex trafficking victims are always female.</a:t>
            </a:r>
          </a:p>
          <a:p>
            <a:pPr marL="228600" indent="-228600">
              <a:lnSpc>
                <a:spcPct val="100000"/>
              </a:lnSpc>
              <a:spcBef>
                <a:spcPts val="0"/>
              </a:spcBef>
              <a:spcAft>
                <a:spcPts val="0"/>
              </a:spcAft>
              <a:buClr>
                <a:srgbClr val="7030A0"/>
              </a:buClr>
              <a:buFont typeface="Arial" panose="020B0604020202020204" pitchFamily="34" charset="0"/>
              <a:buChar char="•"/>
            </a:pPr>
            <a:r>
              <a:rPr lang="en-US" sz="2800" dirty="0">
                <a:solidFill>
                  <a:schemeClr val="tx1"/>
                </a:solidFill>
              </a:rPr>
              <a:t>Getting paid any amount means an individual cannot also be a victim.</a:t>
            </a:r>
          </a:p>
          <a:p>
            <a:pPr marL="228600" indent="-228600">
              <a:lnSpc>
                <a:spcPct val="100000"/>
              </a:lnSpc>
              <a:spcBef>
                <a:spcPts val="0"/>
              </a:spcBef>
              <a:spcAft>
                <a:spcPts val="0"/>
              </a:spcAft>
              <a:buClr>
                <a:srgbClr val="7030A0"/>
              </a:buClr>
              <a:buFont typeface="Arial" panose="020B0604020202020204" pitchFamily="34" charset="0"/>
              <a:buChar char="•"/>
            </a:pPr>
            <a:r>
              <a:rPr lang="en-US" sz="2800" dirty="0">
                <a:solidFill>
                  <a:schemeClr val="tx1"/>
                </a:solidFill>
              </a:rPr>
              <a:t>Victims are eager to receive help, self-identify, and discuss their victimization.</a:t>
            </a:r>
          </a:p>
          <a:p>
            <a:pPr marL="228600" indent="-228600">
              <a:lnSpc>
                <a:spcPct val="100000"/>
              </a:lnSpc>
              <a:spcBef>
                <a:spcPts val="0"/>
              </a:spcBef>
              <a:spcAft>
                <a:spcPts val="0"/>
              </a:spcAft>
              <a:buClr>
                <a:srgbClr val="7030A0"/>
              </a:buClr>
              <a:buFont typeface="Arial" panose="020B0604020202020204" pitchFamily="34" charset="0"/>
              <a:buChar char="•"/>
            </a:pPr>
            <a:r>
              <a:rPr lang="en-US" sz="2800" dirty="0">
                <a:solidFill>
                  <a:schemeClr val="tx1"/>
                </a:solidFill>
              </a:rPr>
              <a:t>Domestic violence is always different from sex trafficking.</a:t>
            </a:r>
          </a:p>
          <a:p>
            <a:pPr marL="228600" indent="-228600">
              <a:lnSpc>
                <a:spcPct val="100000"/>
              </a:lnSpc>
              <a:spcBef>
                <a:spcPts val="0"/>
              </a:spcBef>
              <a:spcAft>
                <a:spcPts val="0"/>
              </a:spcAft>
              <a:buClr>
                <a:srgbClr val="7030A0"/>
              </a:buClr>
              <a:buFont typeface="Arial" panose="020B0604020202020204" pitchFamily="34" charset="0"/>
              <a:buChar char="•"/>
            </a:pPr>
            <a:r>
              <a:rPr lang="en-US" sz="2800" dirty="0">
                <a:solidFill>
                  <a:schemeClr val="tx1"/>
                </a:solidFill>
              </a:rPr>
              <a:t>Sex trafficking always involves the exchange of money.</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1  </a:t>
            </a:r>
            <a:r>
              <a:rPr kumimoji="0" lang="en-US" sz="1800" b="0" i="0" u="none" strike="noStrike" kern="1200" cap="none" spc="0" normalizeH="0" noProof="0" dirty="0">
                <a:ln>
                  <a:solidFill>
                    <a:schemeClr val="bg1"/>
                  </a:solidFill>
                </a:ln>
                <a:solidFill>
                  <a:srgbClr val="FFFFFF"/>
                </a:solidFill>
                <a:effectLst/>
                <a:uLnTx/>
                <a:uFillTx/>
              </a:rPr>
              <a:t>|                                        Tribal Law and Policy Institute  |  9 </a:t>
            </a:r>
          </a:p>
        </p:txBody>
      </p:sp>
    </p:spTree>
    <p:extLst>
      <p:ext uri="{BB962C8B-B14F-4D97-AF65-F5344CB8AC3E}">
        <p14:creationId xmlns:p14="http://schemas.microsoft.com/office/powerpoint/2010/main" val="6046753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A4C17D5D-F3C1-4590-A660-495891FF63B5}"/>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p:txBody>
          <a:bodyPr/>
          <a:lstStyle/>
          <a:p>
            <a:pPr algn="ctr"/>
            <a:r>
              <a:rPr lang="en-US" b="1" dirty="0">
                <a:solidFill>
                  <a:schemeClr val="tx1"/>
                </a:solidFill>
              </a:rPr>
              <a:t>Training Agenda</a:t>
            </a:r>
          </a:p>
        </p:txBody>
      </p:sp>
      <p:sp>
        <p:nvSpPr>
          <p:cNvPr id="9" name="Content Placeholder 3"/>
          <p:cNvSpPr>
            <a:spLocks noGrp="1"/>
          </p:cNvSpPr>
          <p:nvPr>
            <p:ph idx="1"/>
          </p:nvPr>
        </p:nvSpPr>
        <p:spPr>
          <a:xfrm>
            <a:off x="1188720" y="1845734"/>
            <a:ext cx="9966960" cy="4419646"/>
          </a:xfrm>
        </p:spPr>
        <p:txBody>
          <a:bodyPr numCol="2">
            <a:normAutofit fontScale="25000" lnSpcReduction="20000"/>
          </a:bodyPr>
          <a:lstStyle/>
          <a:p>
            <a:pPr marL="342900" indent="-342900">
              <a:lnSpc>
                <a:spcPct val="120000"/>
              </a:lnSpc>
              <a:spcBef>
                <a:spcPts val="0"/>
              </a:spcBef>
              <a:spcAft>
                <a:spcPts val="0"/>
              </a:spcAft>
              <a:buClr>
                <a:srgbClr val="7030A0"/>
              </a:buClr>
              <a:buFont typeface="Symbol" panose="05050102010706020507" pitchFamily="18" charset="2"/>
              <a:buChar char=""/>
            </a:pPr>
            <a:r>
              <a:rPr lang="en-US" sz="8800" dirty="0">
                <a:solidFill>
                  <a:schemeClr val="tx1"/>
                </a:solidFill>
                <a:latin typeface="Calibri" panose="020F0502020204030204" pitchFamily="34" charset="0"/>
                <a:ea typeface="Times New Roman" panose="02020603050405020304" pitchFamily="18" charset="0"/>
              </a:rPr>
              <a:t>Introductions, Agenda, Overview of Unit</a:t>
            </a:r>
            <a:r>
              <a:rPr lang="en-US" sz="8800" dirty="0" smtClean="0">
                <a:solidFill>
                  <a:schemeClr val="tx1"/>
                </a:solidFill>
                <a:latin typeface="Calibri" panose="020F0502020204030204" pitchFamily="34" charset="0"/>
                <a:ea typeface="Times New Roman" panose="02020603050405020304" pitchFamily="18" charset="0"/>
              </a:rPr>
              <a:t>,  </a:t>
            </a:r>
            <a:r>
              <a:rPr lang="en-US" sz="8800" dirty="0">
                <a:solidFill>
                  <a:schemeClr val="tx1"/>
                </a:solidFill>
                <a:latin typeface="Calibri" panose="020F0502020204030204" pitchFamily="34" charset="0"/>
                <a:ea typeface="Times New Roman" panose="02020603050405020304" pitchFamily="18" charset="0"/>
              </a:rPr>
              <a:t>and Learning Objectives</a:t>
            </a:r>
          </a:p>
          <a:p>
            <a:pPr marL="342900" indent="-342900">
              <a:lnSpc>
                <a:spcPct val="120000"/>
              </a:lnSpc>
              <a:spcBef>
                <a:spcPts val="0"/>
              </a:spcBef>
              <a:spcAft>
                <a:spcPts val="0"/>
              </a:spcAft>
              <a:buClr>
                <a:srgbClr val="7030A0"/>
              </a:buClr>
              <a:buFont typeface="Symbol" panose="05050102010706020507" pitchFamily="18" charset="2"/>
              <a:buChar char=""/>
            </a:pPr>
            <a:r>
              <a:rPr lang="en-US" sz="8800" dirty="0">
                <a:solidFill>
                  <a:schemeClr val="tx1"/>
                </a:solidFill>
                <a:latin typeface="Calibri" panose="020F0502020204030204" pitchFamily="34" charset="0"/>
                <a:ea typeface="Times New Roman" panose="02020603050405020304" pitchFamily="18" charset="0"/>
              </a:rPr>
              <a:t>“Meeting Legal Advocacy Needs of Victims” – Small Group Exercise</a:t>
            </a:r>
          </a:p>
          <a:p>
            <a:pPr marL="342900" indent="-342900">
              <a:lnSpc>
                <a:spcPct val="120000"/>
              </a:lnSpc>
              <a:spcBef>
                <a:spcPts val="0"/>
              </a:spcBef>
              <a:spcAft>
                <a:spcPts val="0"/>
              </a:spcAft>
              <a:buClr>
                <a:srgbClr val="7030A0"/>
              </a:buClr>
              <a:buFont typeface="Symbol" panose="05050102010706020507" pitchFamily="18" charset="2"/>
              <a:buChar char=""/>
            </a:pPr>
            <a:r>
              <a:rPr lang="en-US" sz="8800" dirty="0">
                <a:solidFill>
                  <a:schemeClr val="tx1"/>
                </a:solidFill>
                <a:latin typeface="Calibri" panose="020F0502020204030204" pitchFamily="34" charset="0"/>
                <a:ea typeface="Times New Roman" panose="02020603050405020304" pitchFamily="18" charset="0"/>
              </a:rPr>
              <a:t>Victim Advocacy Roles</a:t>
            </a:r>
          </a:p>
          <a:p>
            <a:pPr marL="342900" indent="-342900">
              <a:lnSpc>
                <a:spcPct val="120000"/>
              </a:lnSpc>
              <a:spcBef>
                <a:spcPts val="0"/>
              </a:spcBef>
              <a:spcAft>
                <a:spcPts val="0"/>
              </a:spcAft>
              <a:buClr>
                <a:srgbClr val="7030A0"/>
              </a:buClr>
              <a:buFont typeface="Symbol" panose="05050102010706020507" pitchFamily="18" charset="2"/>
              <a:buChar char=""/>
            </a:pPr>
            <a:r>
              <a:rPr lang="en-US" sz="8800" dirty="0">
                <a:solidFill>
                  <a:schemeClr val="tx1"/>
                </a:solidFill>
                <a:latin typeface="Calibri" panose="020F0502020204030204" pitchFamily="34" charset="0"/>
                <a:ea typeface="Times New Roman" panose="02020603050405020304" pitchFamily="18" charset="0"/>
              </a:rPr>
              <a:t>Legal Advocacy Responsibilities</a:t>
            </a:r>
          </a:p>
          <a:p>
            <a:pPr marL="342900" indent="-342900">
              <a:lnSpc>
                <a:spcPct val="120000"/>
              </a:lnSpc>
              <a:spcBef>
                <a:spcPts val="0"/>
              </a:spcBef>
              <a:spcAft>
                <a:spcPts val="0"/>
              </a:spcAft>
              <a:buClr>
                <a:srgbClr val="7030A0"/>
              </a:buClr>
              <a:buFont typeface="Symbol" panose="05050102010706020507" pitchFamily="18" charset="2"/>
              <a:buChar char=""/>
            </a:pPr>
            <a:r>
              <a:rPr lang="en-US" sz="8800" dirty="0">
                <a:solidFill>
                  <a:schemeClr val="tx1"/>
                </a:solidFill>
                <a:latin typeface="Calibri" panose="020F0502020204030204" pitchFamily="34" charset="0"/>
                <a:ea typeface="Times New Roman" panose="02020603050405020304" pitchFamily="18" charset="0"/>
              </a:rPr>
              <a:t>“Meeting the Legal Needs of Victims” – Small Group Exercise</a:t>
            </a:r>
          </a:p>
          <a:p>
            <a:pPr marL="342900" indent="-342900">
              <a:lnSpc>
                <a:spcPct val="120000"/>
              </a:lnSpc>
              <a:spcBef>
                <a:spcPts val="0"/>
              </a:spcBef>
              <a:spcAft>
                <a:spcPts val="0"/>
              </a:spcAft>
              <a:buClr>
                <a:srgbClr val="7030A0"/>
              </a:buClr>
              <a:buFont typeface="Symbol" panose="05050102010706020507" pitchFamily="18" charset="2"/>
              <a:buChar char=""/>
            </a:pPr>
            <a:r>
              <a:rPr lang="en-US" sz="8800" dirty="0">
                <a:solidFill>
                  <a:schemeClr val="tx1"/>
                </a:solidFill>
                <a:latin typeface="Calibri" panose="020F0502020204030204" pitchFamily="34" charset="0"/>
                <a:ea typeface="Times New Roman" panose="02020603050405020304" pitchFamily="18" charset="0"/>
              </a:rPr>
              <a:t>Overview of Legal Needs in Criminal Systems</a:t>
            </a:r>
          </a:p>
          <a:p>
            <a:pPr marL="342900" indent="-342900">
              <a:lnSpc>
                <a:spcPct val="120000"/>
              </a:lnSpc>
              <a:spcBef>
                <a:spcPts val="0"/>
              </a:spcBef>
              <a:spcAft>
                <a:spcPts val="0"/>
              </a:spcAft>
              <a:buClr>
                <a:srgbClr val="7030A0"/>
              </a:buClr>
              <a:buFont typeface="Symbol" panose="05050102010706020507" pitchFamily="18" charset="2"/>
              <a:buChar char=""/>
            </a:pPr>
            <a:r>
              <a:rPr lang="en-US" sz="8800" dirty="0">
                <a:solidFill>
                  <a:schemeClr val="tx1"/>
                </a:solidFill>
                <a:latin typeface="Calibri" panose="020F0502020204030204" pitchFamily="34" charset="0"/>
                <a:ea typeface="Times New Roman" panose="02020603050405020304" pitchFamily="18" charset="0"/>
              </a:rPr>
              <a:t>Overview of Legal Needs in Civil </a:t>
            </a:r>
            <a:r>
              <a:rPr lang="en-US" sz="8800" dirty="0" smtClean="0">
                <a:solidFill>
                  <a:schemeClr val="tx1"/>
                </a:solidFill>
                <a:latin typeface="Calibri" panose="020F0502020204030204" pitchFamily="34" charset="0"/>
                <a:ea typeface="Times New Roman" panose="02020603050405020304" pitchFamily="18" charset="0"/>
              </a:rPr>
              <a:t>Systems</a:t>
            </a:r>
          </a:p>
          <a:p>
            <a:pPr marL="342900" indent="-342900">
              <a:lnSpc>
                <a:spcPct val="120000"/>
              </a:lnSpc>
              <a:spcBef>
                <a:spcPts val="0"/>
              </a:spcBef>
              <a:spcAft>
                <a:spcPts val="0"/>
              </a:spcAft>
              <a:buClr>
                <a:srgbClr val="7030A0"/>
              </a:buClr>
              <a:buFont typeface="Symbol" panose="05050102010706020507" pitchFamily="18" charset="2"/>
              <a:buChar char=""/>
            </a:pPr>
            <a:endParaRPr lang="en-US" sz="8800" dirty="0" smtClean="0">
              <a:solidFill>
                <a:schemeClr val="tx1"/>
              </a:solidFill>
              <a:latin typeface="Calibri" panose="020F0502020204030204" pitchFamily="34" charset="0"/>
              <a:ea typeface="Times New Roman" panose="02020603050405020304" pitchFamily="18" charset="0"/>
            </a:endParaRPr>
          </a:p>
          <a:p>
            <a:pPr marL="342900" indent="-342900">
              <a:lnSpc>
                <a:spcPct val="120000"/>
              </a:lnSpc>
              <a:spcBef>
                <a:spcPts val="0"/>
              </a:spcBef>
              <a:spcAft>
                <a:spcPts val="0"/>
              </a:spcAft>
              <a:buClr>
                <a:srgbClr val="7030A0"/>
              </a:buClr>
              <a:buFont typeface="Symbol" panose="05050102010706020507" pitchFamily="18" charset="2"/>
              <a:buChar char=""/>
            </a:pPr>
            <a:endParaRPr lang="en-US" sz="8800" dirty="0">
              <a:solidFill>
                <a:schemeClr val="tx1"/>
              </a:solidFill>
              <a:latin typeface="Calibri" panose="020F0502020204030204" pitchFamily="34" charset="0"/>
              <a:ea typeface="Times New Roman" panose="02020603050405020304" pitchFamily="18" charset="0"/>
            </a:endParaRPr>
          </a:p>
          <a:p>
            <a:pPr marL="342900" indent="-342900">
              <a:lnSpc>
                <a:spcPct val="120000"/>
              </a:lnSpc>
              <a:spcBef>
                <a:spcPts val="0"/>
              </a:spcBef>
              <a:spcAft>
                <a:spcPts val="0"/>
              </a:spcAft>
              <a:buClr>
                <a:srgbClr val="7030A0"/>
              </a:buClr>
              <a:buFont typeface="Symbol" panose="05050102010706020507" pitchFamily="18" charset="2"/>
              <a:buChar char=""/>
            </a:pPr>
            <a:r>
              <a:rPr lang="en-US" sz="8800" dirty="0" smtClean="0">
                <a:solidFill>
                  <a:schemeClr val="tx1"/>
                </a:solidFill>
                <a:latin typeface="Calibri" panose="020F0502020204030204" pitchFamily="34" charset="0"/>
                <a:ea typeface="Times New Roman" panose="02020603050405020304" pitchFamily="18" charset="0"/>
              </a:rPr>
              <a:t>Navigating </a:t>
            </a:r>
            <a:r>
              <a:rPr lang="en-US" sz="8800" dirty="0">
                <a:solidFill>
                  <a:schemeClr val="tx1"/>
                </a:solidFill>
                <a:latin typeface="Calibri" panose="020F0502020204030204" pitchFamily="34" charset="0"/>
                <a:ea typeface="Times New Roman" panose="02020603050405020304" pitchFamily="18" charset="0"/>
              </a:rPr>
              <a:t>Criminal Jurisdiction In Indian country</a:t>
            </a:r>
          </a:p>
          <a:p>
            <a:pPr marL="342900" indent="-342900">
              <a:lnSpc>
                <a:spcPct val="120000"/>
              </a:lnSpc>
              <a:spcBef>
                <a:spcPts val="0"/>
              </a:spcBef>
              <a:spcAft>
                <a:spcPts val="0"/>
              </a:spcAft>
              <a:buClr>
                <a:srgbClr val="7030A0"/>
              </a:buClr>
              <a:buFont typeface="Symbol" panose="05050102010706020507" pitchFamily="18" charset="2"/>
              <a:buChar char=""/>
            </a:pPr>
            <a:r>
              <a:rPr lang="en-US" sz="8800" dirty="0">
                <a:solidFill>
                  <a:schemeClr val="tx1"/>
                </a:solidFill>
                <a:latin typeface="Calibri" panose="020F0502020204030204" pitchFamily="34" charset="0"/>
                <a:ea typeface="Times New Roman" panose="02020603050405020304" pitchFamily="18" charset="0"/>
              </a:rPr>
              <a:t>Criminal Legal Advocacy</a:t>
            </a:r>
          </a:p>
          <a:p>
            <a:pPr marL="342900" indent="-342900">
              <a:lnSpc>
                <a:spcPct val="120000"/>
              </a:lnSpc>
              <a:spcBef>
                <a:spcPts val="0"/>
              </a:spcBef>
              <a:spcAft>
                <a:spcPts val="0"/>
              </a:spcAft>
              <a:buClr>
                <a:srgbClr val="7030A0"/>
              </a:buClr>
              <a:buFont typeface="Symbol" panose="05050102010706020507" pitchFamily="18" charset="2"/>
              <a:buChar char=""/>
            </a:pPr>
            <a:r>
              <a:rPr lang="en-US" sz="8800" dirty="0">
                <a:solidFill>
                  <a:schemeClr val="tx1"/>
                </a:solidFill>
                <a:latin typeface="Calibri" panose="020F0502020204030204" pitchFamily="34" charset="0"/>
                <a:ea typeface="Times New Roman" panose="02020603050405020304" pitchFamily="18" charset="0"/>
              </a:rPr>
              <a:t>Victim’s Rights</a:t>
            </a:r>
          </a:p>
          <a:p>
            <a:pPr marL="342900" indent="-342900">
              <a:lnSpc>
                <a:spcPct val="120000"/>
              </a:lnSpc>
              <a:spcBef>
                <a:spcPts val="0"/>
              </a:spcBef>
              <a:spcAft>
                <a:spcPts val="0"/>
              </a:spcAft>
              <a:buClr>
                <a:srgbClr val="7030A0"/>
              </a:buClr>
              <a:buFont typeface="Symbol" panose="05050102010706020507" pitchFamily="18" charset="2"/>
              <a:buChar char=""/>
            </a:pPr>
            <a:r>
              <a:rPr lang="en-US" sz="8800" dirty="0">
                <a:solidFill>
                  <a:schemeClr val="tx1"/>
                </a:solidFill>
                <a:latin typeface="Calibri" panose="020F0502020204030204" pitchFamily="34" charset="0"/>
                <a:ea typeface="Times New Roman" panose="02020603050405020304" pitchFamily="18" charset="0"/>
              </a:rPr>
              <a:t>Navigating Civil Jurisdiction in Indian country</a:t>
            </a:r>
          </a:p>
          <a:p>
            <a:pPr marL="342900" indent="-342900">
              <a:lnSpc>
                <a:spcPct val="120000"/>
              </a:lnSpc>
              <a:spcBef>
                <a:spcPts val="0"/>
              </a:spcBef>
              <a:spcAft>
                <a:spcPts val="0"/>
              </a:spcAft>
              <a:buClr>
                <a:srgbClr val="7030A0"/>
              </a:buClr>
              <a:buFont typeface="Symbol" panose="05050102010706020507" pitchFamily="18" charset="2"/>
              <a:buChar char=""/>
            </a:pPr>
            <a:r>
              <a:rPr lang="en-US" sz="8800" dirty="0">
                <a:solidFill>
                  <a:schemeClr val="tx1"/>
                </a:solidFill>
                <a:latin typeface="Calibri" panose="020F0502020204030204" pitchFamily="34" charset="0"/>
                <a:ea typeface="Times New Roman" panose="02020603050405020304" pitchFamily="18" charset="0"/>
              </a:rPr>
              <a:t>Civil Legal Advocacy </a:t>
            </a:r>
          </a:p>
          <a:p>
            <a:pPr marL="342900" indent="-342900">
              <a:lnSpc>
                <a:spcPct val="120000"/>
              </a:lnSpc>
              <a:spcBef>
                <a:spcPts val="0"/>
              </a:spcBef>
              <a:spcAft>
                <a:spcPts val="0"/>
              </a:spcAft>
              <a:buClr>
                <a:srgbClr val="7030A0"/>
              </a:buClr>
              <a:buFont typeface="Symbol" panose="05050102010706020507" pitchFamily="18" charset="2"/>
              <a:buChar char=""/>
            </a:pPr>
            <a:r>
              <a:rPr lang="en-US" sz="8800" dirty="0">
                <a:solidFill>
                  <a:schemeClr val="tx1"/>
                </a:solidFill>
                <a:latin typeface="Calibri" panose="020F0502020204030204" pitchFamily="34" charset="0"/>
              </a:rPr>
              <a:t>Civil Protection Orders </a:t>
            </a:r>
          </a:p>
          <a:p>
            <a:pPr marL="342900" indent="-342900">
              <a:lnSpc>
                <a:spcPct val="120000"/>
              </a:lnSpc>
              <a:spcBef>
                <a:spcPts val="0"/>
              </a:spcBef>
              <a:spcAft>
                <a:spcPts val="0"/>
              </a:spcAft>
              <a:buClr>
                <a:srgbClr val="7030A0"/>
              </a:buClr>
              <a:buFont typeface="Symbol" panose="05050102010706020507" pitchFamily="18" charset="2"/>
              <a:buChar char=""/>
            </a:pPr>
            <a:r>
              <a:rPr lang="en-US" sz="8800" dirty="0">
                <a:solidFill>
                  <a:schemeClr val="tx1"/>
                </a:solidFill>
                <a:latin typeface="Calibri" panose="020F0502020204030204" pitchFamily="34" charset="0"/>
              </a:rPr>
              <a:t>Enforcing Tribal Protection Orders</a:t>
            </a:r>
          </a:p>
          <a:p>
            <a:pPr marL="342900" indent="-342900">
              <a:lnSpc>
                <a:spcPct val="120000"/>
              </a:lnSpc>
              <a:spcBef>
                <a:spcPts val="0"/>
              </a:spcBef>
              <a:spcAft>
                <a:spcPts val="0"/>
              </a:spcAft>
              <a:buClr>
                <a:srgbClr val="7030A0"/>
              </a:buClr>
              <a:buFont typeface="Symbol" panose="05050102010706020507" pitchFamily="18" charset="2"/>
              <a:buChar char=""/>
            </a:pPr>
            <a:r>
              <a:rPr lang="en-US" sz="8800" dirty="0">
                <a:solidFill>
                  <a:schemeClr val="tx1"/>
                </a:solidFill>
                <a:latin typeface="Calibri" panose="020F0502020204030204" pitchFamily="34" charset="0"/>
              </a:rPr>
              <a:t>Full Faith and Credit</a:t>
            </a:r>
          </a:p>
          <a:p>
            <a:pPr marL="342900" indent="-342900">
              <a:lnSpc>
                <a:spcPct val="120000"/>
              </a:lnSpc>
              <a:spcBef>
                <a:spcPts val="0"/>
              </a:spcBef>
              <a:spcAft>
                <a:spcPts val="0"/>
              </a:spcAft>
              <a:buClr>
                <a:srgbClr val="7030A0"/>
              </a:buClr>
              <a:buFont typeface="Symbol" panose="05050102010706020507" pitchFamily="18" charset="2"/>
              <a:buChar char=""/>
            </a:pPr>
            <a:r>
              <a:rPr lang="en-US" sz="8800" dirty="0">
                <a:solidFill>
                  <a:schemeClr val="tx1"/>
                </a:solidFill>
                <a:latin typeface="Calibri" panose="020F0502020204030204" pitchFamily="34" charset="0"/>
              </a:rPr>
              <a:t>Advocate’s PO Checklist</a:t>
            </a:r>
          </a:p>
          <a:p>
            <a:pPr marL="342900" indent="-342900">
              <a:lnSpc>
                <a:spcPct val="120000"/>
              </a:lnSpc>
              <a:spcBef>
                <a:spcPts val="0"/>
              </a:spcBef>
              <a:spcAft>
                <a:spcPts val="0"/>
              </a:spcAft>
              <a:buClr>
                <a:srgbClr val="7030A0"/>
              </a:buClr>
              <a:buFont typeface="Symbol" panose="05050102010706020507" pitchFamily="18" charset="2"/>
              <a:buChar char=""/>
            </a:pPr>
            <a:r>
              <a:rPr lang="en-US" sz="8800" dirty="0">
                <a:solidFill>
                  <a:schemeClr val="tx1"/>
                </a:solidFill>
                <a:latin typeface="Calibri" panose="020F0502020204030204" pitchFamily="34" charset="0"/>
              </a:rPr>
              <a:t>Question and Answer</a:t>
            </a:r>
          </a:p>
          <a:p>
            <a:pPr marL="342900" indent="-342900">
              <a:lnSpc>
                <a:spcPct val="120000"/>
              </a:lnSpc>
              <a:spcBef>
                <a:spcPts val="0"/>
              </a:spcBef>
              <a:spcAft>
                <a:spcPts val="0"/>
              </a:spcAft>
              <a:buClr>
                <a:srgbClr val="7030A0"/>
              </a:buClr>
              <a:buFont typeface="Symbol" panose="05050102010706020507" pitchFamily="18" charset="2"/>
              <a:buChar char=""/>
            </a:pPr>
            <a:endParaRPr lang="en-US" dirty="0"/>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90</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90 </a:t>
            </a:r>
          </a:p>
        </p:txBody>
      </p:sp>
    </p:spTree>
    <p:extLst>
      <p:ext uri="{BB962C8B-B14F-4D97-AF65-F5344CB8AC3E}">
        <p14:creationId xmlns:p14="http://schemas.microsoft.com/office/powerpoint/2010/main" val="11783280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6800" y="286605"/>
            <a:ext cx="10058400" cy="1450757"/>
          </a:xfrm>
        </p:spPr>
        <p:txBody>
          <a:bodyPr/>
          <a:lstStyle/>
          <a:p>
            <a:pPr algn="ctr"/>
            <a:r>
              <a:rPr lang="en-US" b="1" dirty="0">
                <a:solidFill>
                  <a:schemeClr val="tx1"/>
                </a:solidFill>
              </a:rPr>
              <a:t>Learning Objectives</a:t>
            </a:r>
          </a:p>
        </p:txBody>
      </p:sp>
      <p:sp>
        <p:nvSpPr>
          <p:cNvPr id="4" name="Content Placeholder 3"/>
          <p:cNvSpPr>
            <a:spLocks noGrp="1"/>
          </p:cNvSpPr>
          <p:nvPr>
            <p:ph idx="1"/>
          </p:nvPr>
        </p:nvSpPr>
        <p:spPr>
          <a:xfrm>
            <a:off x="1197864" y="1845734"/>
            <a:ext cx="9927336" cy="4114800"/>
          </a:xfrm>
        </p:spPr>
        <p:txBody>
          <a:bodyPr>
            <a:normAutofit fontScale="92500"/>
          </a:bodyPr>
          <a:lstStyle/>
          <a:p>
            <a:pPr marL="0" lvl="1" indent="0">
              <a:lnSpc>
                <a:spcPct val="100000"/>
              </a:lnSpc>
              <a:spcBef>
                <a:spcPts val="0"/>
              </a:spcBef>
              <a:spcAft>
                <a:spcPts val="0"/>
              </a:spcAft>
              <a:buNone/>
            </a:pPr>
            <a:r>
              <a:rPr lang="en-US" sz="2800" dirty="0">
                <a:solidFill>
                  <a:schemeClr val="tx1"/>
                </a:solidFill>
              </a:rPr>
              <a:t>As a result of participating in this workshop you will be better able to:</a:t>
            </a:r>
          </a:p>
          <a:p>
            <a:pPr marL="0" lvl="1" indent="0">
              <a:lnSpc>
                <a:spcPct val="100000"/>
              </a:lnSpc>
              <a:spcBef>
                <a:spcPts val="0"/>
              </a:spcBef>
              <a:spcAft>
                <a:spcPts val="0"/>
              </a:spcAft>
              <a:buNone/>
            </a:pPr>
            <a:endParaRPr lang="en-US" sz="2800" dirty="0">
              <a:solidFill>
                <a:schemeClr val="tx1"/>
              </a:solidFill>
            </a:endParaRPr>
          </a:p>
          <a:p>
            <a:pPr marL="463550" lvl="1" indent="-231775">
              <a:lnSpc>
                <a:spcPct val="100000"/>
              </a:lnSpc>
              <a:spcBef>
                <a:spcPts val="0"/>
              </a:spcBef>
              <a:spcAft>
                <a:spcPts val="0"/>
              </a:spcAft>
              <a:buClr>
                <a:srgbClr val="7030A0"/>
              </a:buClr>
              <a:buFont typeface="Arial" panose="020B0604020202020204" pitchFamily="34" charset="0"/>
              <a:buChar char="•"/>
            </a:pPr>
            <a:r>
              <a:rPr lang="en-US" sz="2800" dirty="0">
                <a:solidFill>
                  <a:schemeClr val="tx1"/>
                </a:solidFill>
              </a:rPr>
              <a:t>Identify critical roles advocates fill when providing advocacy;</a:t>
            </a:r>
          </a:p>
          <a:p>
            <a:pPr marL="463550" lvl="1" indent="-231775">
              <a:lnSpc>
                <a:spcPct val="100000"/>
              </a:lnSpc>
              <a:spcBef>
                <a:spcPts val="0"/>
              </a:spcBef>
              <a:spcAft>
                <a:spcPts val="0"/>
              </a:spcAft>
              <a:buClr>
                <a:srgbClr val="7030A0"/>
              </a:buClr>
              <a:buFont typeface="Arial" panose="020B0604020202020204" pitchFamily="34" charset="0"/>
              <a:buChar char="•"/>
            </a:pPr>
            <a:r>
              <a:rPr lang="en-US" sz="2800" dirty="0">
                <a:solidFill>
                  <a:schemeClr val="tx1"/>
                </a:solidFill>
              </a:rPr>
              <a:t>Identify legal advocacy needs of sex trafficking victims;</a:t>
            </a:r>
          </a:p>
          <a:p>
            <a:pPr marL="463550" lvl="1" indent="-231775">
              <a:lnSpc>
                <a:spcPct val="100000"/>
              </a:lnSpc>
              <a:spcBef>
                <a:spcPts val="0"/>
              </a:spcBef>
              <a:spcAft>
                <a:spcPts val="0"/>
              </a:spcAft>
              <a:buClr>
                <a:srgbClr val="7030A0"/>
              </a:buClr>
              <a:buFont typeface="Arial" panose="020B0604020202020204" pitchFamily="34" charset="0"/>
              <a:buChar char="•"/>
            </a:pPr>
            <a:r>
              <a:rPr lang="en-US" sz="2800" dirty="0">
                <a:solidFill>
                  <a:schemeClr val="tx1"/>
                </a:solidFill>
              </a:rPr>
              <a:t>Identify concerns related to victim information;</a:t>
            </a:r>
          </a:p>
          <a:p>
            <a:pPr marL="463550" lvl="1" indent="-231775">
              <a:lnSpc>
                <a:spcPct val="100000"/>
              </a:lnSpc>
              <a:spcBef>
                <a:spcPts val="0"/>
              </a:spcBef>
              <a:spcAft>
                <a:spcPts val="0"/>
              </a:spcAft>
              <a:buClr>
                <a:srgbClr val="7030A0"/>
              </a:buClr>
              <a:buFont typeface="Arial" panose="020B0604020202020204" pitchFamily="34" charset="0"/>
              <a:buChar char="•"/>
            </a:pPr>
            <a:r>
              <a:rPr lang="en-US" sz="2800" dirty="0">
                <a:solidFill>
                  <a:schemeClr val="tx1"/>
                </a:solidFill>
              </a:rPr>
              <a:t>Identify potential needs of victims in criminal systems;</a:t>
            </a:r>
          </a:p>
          <a:p>
            <a:pPr marL="463550" lvl="1" indent="-231775">
              <a:lnSpc>
                <a:spcPct val="100000"/>
              </a:lnSpc>
              <a:spcBef>
                <a:spcPts val="0"/>
              </a:spcBef>
              <a:spcAft>
                <a:spcPts val="0"/>
              </a:spcAft>
              <a:buClr>
                <a:srgbClr val="7030A0"/>
              </a:buClr>
              <a:buFont typeface="Arial" panose="020B0604020202020204" pitchFamily="34" charset="0"/>
              <a:buChar char="•"/>
            </a:pPr>
            <a:r>
              <a:rPr lang="en-US" sz="2800" dirty="0">
                <a:solidFill>
                  <a:schemeClr val="tx1"/>
                </a:solidFill>
              </a:rPr>
              <a:t>Identify potential needs of victims in civil systems;</a:t>
            </a:r>
          </a:p>
          <a:p>
            <a:pPr marL="463550" lvl="1" indent="-231775">
              <a:lnSpc>
                <a:spcPct val="100000"/>
              </a:lnSpc>
              <a:spcBef>
                <a:spcPts val="0"/>
              </a:spcBef>
              <a:spcAft>
                <a:spcPts val="0"/>
              </a:spcAft>
              <a:buClr>
                <a:srgbClr val="7030A0"/>
              </a:buClr>
              <a:buFont typeface="Arial" panose="020B0604020202020204" pitchFamily="34" charset="0"/>
              <a:buChar char="•"/>
            </a:pPr>
            <a:r>
              <a:rPr lang="en-US" sz="2800" dirty="0">
                <a:solidFill>
                  <a:schemeClr val="tx1"/>
                </a:solidFill>
              </a:rPr>
              <a:t>Identify victim’s rights and explain the importance of each; and</a:t>
            </a:r>
          </a:p>
          <a:p>
            <a:pPr marL="463550" lvl="1" indent="-231775">
              <a:lnSpc>
                <a:spcPct val="100000"/>
              </a:lnSpc>
              <a:spcBef>
                <a:spcPts val="0"/>
              </a:spcBef>
              <a:spcAft>
                <a:spcPts val="0"/>
              </a:spcAft>
              <a:buClr>
                <a:srgbClr val="7030A0"/>
              </a:buClr>
              <a:buFont typeface="Arial" panose="020B0604020202020204" pitchFamily="34" charset="0"/>
              <a:buChar char="•"/>
            </a:pPr>
            <a:r>
              <a:rPr lang="en-US" sz="2800" dirty="0">
                <a:solidFill>
                  <a:schemeClr val="tx1"/>
                </a:solidFill>
              </a:rPr>
              <a:t>Identify important issues regarding tribal protection order issuance and enforcement.</a:t>
            </a:r>
          </a:p>
        </p:txBody>
      </p:sp>
      <p:sp>
        <p:nvSpPr>
          <p:cNvPr id="6" name="Slide Number Placeholder 5"/>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91 </a:t>
            </a:r>
          </a:p>
        </p:txBody>
      </p:sp>
    </p:spTree>
    <p:extLst>
      <p:ext uri="{BB962C8B-B14F-4D97-AF65-F5344CB8AC3E}">
        <p14:creationId xmlns:p14="http://schemas.microsoft.com/office/powerpoint/2010/main" val="6993380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1113B20F-A95D-4D06-9799-E37C57A6A9B6}"/>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066800" y="1845734"/>
            <a:ext cx="10058400" cy="4114800"/>
          </a:xfrm>
        </p:spPr>
        <p:txBody>
          <a:bodyPr anchor="t">
            <a:normAutofit/>
          </a:bodyPr>
          <a:lstStyle/>
          <a:p>
            <a:pPr marL="0" indent="0" algn="ctr">
              <a:lnSpc>
                <a:spcPct val="100000"/>
              </a:lnSpc>
              <a:spcBef>
                <a:spcPts val="0"/>
              </a:spcBef>
              <a:spcAft>
                <a:spcPts val="0"/>
              </a:spcAft>
              <a:buNone/>
            </a:pPr>
            <a:r>
              <a:rPr lang="en-US" sz="4000" b="1" i="1" dirty="0">
                <a:solidFill>
                  <a:schemeClr val="tx1"/>
                </a:solidFill>
              </a:rPr>
              <a:t>Meeting the Legal Advocacy Needs of </a:t>
            </a:r>
          </a:p>
          <a:p>
            <a:pPr marL="0" indent="0" algn="ctr">
              <a:lnSpc>
                <a:spcPct val="100000"/>
              </a:lnSpc>
              <a:spcBef>
                <a:spcPts val="0"/>
              </a:spcBef>
              <a:spcAft>
                <a:spcPts val="0"/>
              </a:spcAft>
              <a:buNone/>
            </a:pPr>
            <a:r>
              <a:rPr lang="en-US" sz="4000" b="1" i="1" dirty="0">
                <a:solidFill>
                  <a:schemeClr val="tx1"/>
                </a:solidFill>
              </a:rPr>
              <a:t>Sex Trafficking Victims</a:t>
            </a: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2F0B27CC-9C7C-41C5-8011-7D18A24384D2}"/>
              </a:ext>
            </a:extLst>
          </p:cNvPr>
          <p:cNvSpPr>
            <a:spLocks noGrp="1"/>
          </p:cNvSpPr>
          <p:nvPr>
            <p:ph type="title"/>
          </p:nvPr>
        </p:nvSpPr>
        <p:spPr>
          <a:xfrm>
            <a:off x="1066800" y="286605"/>
            <a:ext cx="10058400" cy="1450757"/>
          </a:xfrm>
        </p:spPr>
        <p:txBody>
          <a:bodyPr/>
          <a:lstStyle/>
          <a:p>
            <a:pPr algn="ctr"/>
            <a:r>
              <a:rPr lang="en-US" b="1" dirty="0">
                <a:solidFill>
                  <a:schemeClr val="tx1"/>
                </a:solidFill>
              </a:rPr>
              <a:t>Small Group Exercise</a:t>
            </a:r>
          </a:p>
        </p:txBody>
      </p:sp>
      <p:sp>
        <p:nvSpPr>
          <p:cNvPr id="10" name="Footer Placeholder 4"/>
          <p:cNvSpPr>
            <a:spLocks noGrp="1"/>
          </p:cNvSpPr>
          <p:nvPr>
            <p:ph type="ftr" sz="quarter" idx="11"/>
          </p:nvPr>
        </p:nvSpPr>
        <p:spPr>
          <a:xfrm>
            <a:off x="0" y="6294372"/>
            <a:ext cx="12192000" cy="563628"/>
          </a:xfrm>
          <a:solidFill>
            <a:srgbClr val="7030A0"/>
          </a:solidFill>
        </p:spPr>
        <p:txBody>
          <a:bodyPr/>
          <a:lstStyle/>
          <a:p>
            <a:pPr marL="0" marR="0" lvl="0" indent="0" algn="l" defTabSz="457200" rtl="0" eaLnBrk="1" fontAlgn="auto" latinLnBrk="0" hangingPunct="1">
              <a:lnSpc>
                <a:spcPct val="100000"/>
              </a:lnSpc>
              <a:spcBef>
                <a:spcPts val="0"/>
              </a:spcBef>
              <a:spcAft>
                <a:spcPts val="0"/>
              </a:spcAft>
              <a:buClrTx/>
              <a:buSzTx/>
              <a:buFontTx/>
              <a:buNone/>
              <a:tabLst>
                <a:tab pos="8856663" algn="l"/>
              </a:tabLst>
              <a:defRPr/>
            </a:pPr>
            <a:r>
              <a:rPr kumimoji="0" lang="en-US" sz="1600" b="0" i="0" u="none" strike="noStrike" kern="1200" cap="all" spc="0" normalizeH="0" baseline="0" noProof="0" dirty="0">
                <a:ln>
                  <a:solidFill>
                    <a:prstClr val="white"/>
                  </a:solidFill>
                </a:ln>
                <a:solidFill>
                  <a:srgbClr val="FFFFFF"/>
                </a:solidFill>
                <a:effectLst/>
                <a:uLnTx/>
                <a:uFillTx/>
                <a:latin typeface="Calibri" panose="020F0502020204030204"/>
                <a:ea typeface="+mn-ea"/>
                <a:cs typeface="+mn-cs"/>
              </a:rPr>
              <a:t> </a:t>
            </a:r>
            <a:r>
              <a:rPr kumimoji="0" lang="en-US" sz="1800" b="0" i="0" u="none" strike="noStrike" kern="1200" cap="none" spc="0" normalizeH="0" baseline="0" noProof="0" dirty="0">
                <a:ln>
                  <a:solidFill>
                    <a:prstClr val="white"/>
                  </a:solidFill>
                </a:ln>
                <a:solidFill>
                  <a:srgbClr val="FFFFFF"/>
                </a:solidFill>
                <a:effectLst/>
                <a:uLnTx/>
                <a:uFillTx/>
                <a:latin typeface="Calibri" panose="020F0502020204030204"/>
                <a:ea typeface="+mn-ea"/>
                <a:cs typeface="+mn-cs"/>
              </a:rPr>
              <a:t>Sex Trafficking in Indian Country: </a:t>
            </a:r>
            <a:r>
              <a:rPr lang="en-US" sz="1800" cap="none" dirty="0">
                <a:ln>
                  <a:solidFill>
                    <a:prstClr val="white"/>
                  </a:solidFill>
                </a:ln>
                <a:latin typeface="Calibri" panose="020F0502020204030204"/>
              </a:rPr>
              <a:t>Advocacy</a:t>
            </a:r>
            <a:r>
              <a:rPr kumimoji="0" lang="en-US" sz="1800" b="0" i="0" u="none" strike="noStrike" kern="1200" cap="none" spc="0" normalizeH="0" baseline="0" noProof="0" dirty="0">
                <a:ln>
                  <a:solidFill>
                    <a:prstClr val="white"/>
                  </a:solidFill>
                </a:ln>
                <a:solidFill>
                  <a:srgbClr val="FFFFFF"/>
                </a:solidFill>
                <a:effectLst/>
                <a:uLnTx/>
                <a:uFillTx/>
                <a:latin typeface="Calibri" panose="020F0502020204030204"/>
                <a:ea typeface="+mn-ea"/>
                <a:cs typeface="+mn-cs"/>
              </a:rPr>
              <a:t> Curriculum  |  Unit 4  |                                        Tribal Law and Policy Institute  |</a:t>
            </a:r>
            <a:fld id="{F708AF59-4D3A-41E4-98F7-715C8F4EEE79}" type="slidenum">
              <a:rPr kumimoji="0" lang="en-US" sz="1800" b="0" i="0" u="none" strike="noStrike" kern="1200" cap="none" spc="0" normalizeH="0" baseline="0" noProof="0" smtClean="0">
                <a:ln>
                  <a:solidFill>
                    <a:prstClr val="white"/>
                  </a:solid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tab pos="8856663" algn="l"/>
                </a:tabLst>
                <a:defRPr/>
              </a:pPr>
              <a:t>92</a:t>
            </a:fld>
            <a:r>
              <a:rPr kumimoji="0" lang="en-US" sz="1800" b="0" i="0" u="none" strike="noStrike" kern="1200" cap="none" spc="0" normalizeH="0" baseline="0" noProof="0" dirty="0">
                <a:ln>
                  <a:solidFill>
                    <a:prstClr val="white"/>
                  </a:solidFill>
                </a:ln>
                <a:solidFill>
                  <a:srgbClr val="FFFFFF"/>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42061432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1113B20F-A95D-4D06-9799-E37C57A6A9B6}"/>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066800" y="1845734"/>
            <a:ext cx="10248900" cy="4114800"/>
          </a:xfrm>
        </p:spPr>
        <p:txBody>
          <a:bodyPr anchor="t">
            <a:normAutofit/>
          </a:bodyPr>
          <a:lstStyle/>
          <a:p>
            <a:pPr marL="0" indent="0">
              <a:lnSpc>
                <a:spcPct val="100000"/>
              </a:lnSpc>
              <a:spcBef>
                <a:spcPts val="0"/>
              </a:spcBef>
              <a:spcAft>
                <a:spcPts val="0"/>
              </a:spcAft>
              <a:buNone/>
            </a:pPr>
            <a:r>
              <a:rPr lang="en-US" sz="4000" i="1" dirty="0">
                <a:solidFill>
                  <a:srgbClr val="7030A0"/>
                </a:solidFill>
              </a:rPr>
              <a:t>List 3 possible concerns victims may have about interacting with legal systems.</a:t>
            </a:r>
          </a:p>
          <a:p>
            <a:pPr marL="0" indent="0">
              <a:lnSpc>
                <a:spcPct val="100000"/>
              </a:lnSpc>
              <a:spcBef>
                <a:spcPts val="0"/>
              </a:spcBef>
              <a:spcAft>
                <a:spcPts val="0"/>
              </a:spcAft>
              <a:buNone/>
            </a:pPr>
            <a:endParaRPr lang="en-US" sz="4000" i="1" dirty="0">
              <a:solidFill>
                <a:srgbClr val="7030A0"/>
              </a:solidFill>
            </a:endParaRPr>
          </a:p>
          <a:p>
            <a:pPr marL="0" indent="0">
              <a:lnSpc>
                <a:spcPct val="100000"/>
              </a:lnSpc>
              <a:spcBef>
                <a:spcPts val="0"/>
              </a:spcBef>
              <a:spcAft>
                <a:spcPts val="0"/>
              </a:spcAft>
              <a:buNone/>
            </a:pPr>
            <a:r>
              <a:rPr lang="en-US" sz="4000" i="1" dirty="0">
                <a:solidFill>
                  <a:srgbClr val="7030A0"/>
                </a:solidFill>
              </a:rPr>
              <a:t>With each concern, brainstorm how an advocate might address those in a realistic but supportive way.</a:t>
            </a: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93</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7292A7DD-92C9-4C2B-8A85-93C7B3C3AAEF}"/>
              </a:ext>
            </a:extLst>
          </p:cNvPr>
          <p:cNvSpPr>
            <a:spLocks noGrp="1"/>
          </p:cNvSpPr>
          <p:nvPr>
            <p:ph type="title"/>
          </p:nvPr>
        </p:nvSpPr>
        <p:spPr>
          <a:xfrm>
            <a:off x="1066800" y="286605"/>
            <a:ext cx="10058400" cy="1450757"/>
          </a:xfrm>
        </p:spPr>
        <p:txBody>
          <a:bodyPr/>
          <a:lstStyle/>
          <a:p>
            <a:pPr algn="ctr"/>
            <a:r>
              <a:rPr lang="en-US" b="1" dirty="0">
                <a:solidFill>
                  <a:schemeClr val="tx1"/>
                </a:solidFill>
              </a:rPr>
              <a:t>Small Group Exercise</a:t>
            </a:r>
          </a:p>
        </p:txBody>
      </p:sp>
      <p:sp>
        <p:nvSpPr>
          <p:cNvPr id="10" name="Footer Placeholder 4"/>
          <p:cNvSpPr>
            <a:spLocks noGrp="1"/>
          </p:cNvSpPr>
          <p:nvPr>
            <p:ph type="ftr" sz="quarter" idx="11"/>
          </p:nvPr>
        </p:nvSpPr>
        <p:spPr>
          <a:xfrm>
            <a:off x="0" y="6294372"/>
            <a:ext cx="12192000" cy="563628"/>
          </a:xfrm>
          <a:solidFill>
            <a:srgbClr val="7030A0"/>
          </a:solidFill>
        </p:spPr>
        <p:txBody>
          <a:bodyPr/>
          <a:lstStyle/>
          <a:p>
            <a:pPr marL="0" marR="0" lvl="0" indent="0" algn="l" defTabSz="457200" rtl="0" eaLnBrk="1" fontAlgn="auto" latinLnBrk="0" hangingPunct="1">
              <a:lnSpc>
                <a:spcPct val="100000"/>
              </a:lnSpc>
              <a:spcBef>
                <a:spcPts val="0"/>
              </a:spcBef>
              <a:spcAft>
                <a:spcPts val="0"/>
              </a:spcAft>
              <a:buClrTx/>
              <a:buSzTx/>
              <a:buFontTx/>
              <a:buNone/>
              <a:tabLst>
                <a:tab pos="8856663" algn="l"/>
              </a:tabLst>
              <a:defRPr/>
            </a:pPr>
            <a:r>
              <a:rPr kumimoji="0" lang="en-US" sz="1600" b="0" i="0" u="none" strike="noStrike" kern="1200" cap="all" spc="0" normalizeH="0" baseline="0" noProof="0" dirty="0">
                <a:ln>
                  <a:solidFill>
                    <a:prstClr val="white"/>
                  </a:solidFill>
                </a:ln>
                <a:solidFill>
                  <a:srgbClr val="FFFFFF"/>
                </a:solidFill>
                <a:effectLst/>
                <a:uLnTx/>
                <a:uFillTx/>
                <a:latin typeface="Calibri" panose="020F0502020204030204"/>
                <a:ea typeface="+mn-ea"/>
                <a:cs typeface="+mn-cs"/>
              </a:rPr>
              <a:t> </a:t>
            </a:r>
            <a:r>
              <a:rPr kumimoji="0" lang="en-US" sz="1800" b="0" i="0" u="none" strike="noStrike" kern="1200" cap="none" spc="0" normalizeH="0" baseline="0" noProof="0" dirty="0">
                <a:ln>
                  <a:solidFill>
                    <a:prstClr val="white"/>
                  </a:solidFill>
                </a:ln>
                <a:solidFill>
                  <a:srgbClr val="FFFFFF"/>
                </a:solidFill>
                <a:effectLst/>
                <a:uLnTx/>
                <a:uFillTx/>
                <a:latin typeface="Calibri" panose="020F0502020204030204"/>
                <a:ea typeface="+mn-ea"/>
                <a:cs typeface="+mn-cs"/>
              </a:rPr>
              <a:t>Sex Trafficking in Indian Country: </a:t>
            </a:r>
            <a:r>
              <a:rPr lang="en-US" sz="1800" cap="none" dirty="0">
                <a:ln>
                  <a:solidFill>
                    <a:prstClr val="white"/>
                  </a:solidFill>
                </a:ln>
                <a:latin typeface="Calibri" panose="020F0502020204030204"/>
              </a:rPr>
              <a:t>Advocacy</a:t>
            </a:r>
            <a:r>
              <a:rPr kumimoji="0" lang="en-US" sz="1800" b="0" i="0" u="none" strike="noStrike" kern="1200" cap="none" spc="0" normalizeH="0" baseline="0" noProof="0" dirty="0">
                <a:ln>
                  <a:solidFill>
                    <a:prstClr val="white"/>
                  </a:solidFill>
                </a:ln>
                <a:solidFill>
                  <a:srgbClr val="FFFFFF"/>
                </a:solidFill>
                <a:effectLst/>
                <a:uLnTx/>
                <a:uFillTx/>
                <a:latin typeface="Calibri" panose="020F0502020204030204"/>
                <a:ea typeface="+mn-ea"/>
                <a:cs typeface="+mn-cs"/>
              </a:rPr>
              <a:t> Curriculum  |  Unit 4  |                                        Tribal Law and Policy Institute  | </a:t>
            </a:r>
            <a:fld id="{B1170901-4BA9-4D1F-825D-A9DDD6DAB9C4}" type="slidenum">
              <a:rPr kumimoji="0" lang="en-US" sz="1800" b="0" i="0" u="none" strike="noStrike" kern="1200" cap="none" spc="0" normalizeH="0" baseline="0" noProof="0" smtClean="0">
                <a:ln>
                  <a:solidFill>
                    <a:prstClr val="white"/>
                  </a:solid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tab pos="8856663" algn="l"/>
                </a:tabLst>
                <a:defRPr/>
              </a:pPr>
              <a:t>93</a:t>
            </a:fld>
            <a:endParaRPr kumimoji="0" lang="en-US" sz="1800" b="0" i="0" u="none" strike="noStrike" kern="1200" cap="none" spc="0" normalizeH="0" baseline="0" noProof="0" dirty="0">
              <a:ln>
                <a:solidFill>
                  <a:prstClr val="white"/>
                </a:solid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302530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1066800" y="286605"/>
            <a:ext cx="10058400" cy="1450757"/>
          </a:xfrm>
        </p:spPr>
        <p:txBody>
          <a:bodyPr/>
          <a:lstStyle/>
          <a:p>
            <a:pPr algn="ctr"/>
            <a:r>
              <a:rPr lang="en-US" b="1" dirty="0">
                <a:solidFill>
                  <a:schemeClr val="tx1"/>
                </a:solidFill>
              </a:rPr>
              <a:t>Victim Advocacy Roles</a:t>
            </a:r>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066800" y="1975756"/>
            <a:ext cx="9318171" cy="3707191"/>
          </a:xfrm>
        </p:spPr>
        <p:txBody>
          <a:bodyPr numCol="1" spcCol="228600" anchor="t">
            <a:normAutofit/>
          </a:bodyPr>
          <a:lstStyle/>
          <a:p>
            <a:pPr marL="201168" lvl="1" indent="0">
              <a:buNone/>
            </a:pPr>
            <a:endParaRPr lang="en-US" sz="3200" dirty="0"/>
          </a:p>
          <a:p>
            <a:pPr marL="201168" lvl="1" indent="0">
              <a:buNone/>
            </a:pPr>
            <a:r>
              <a:rPr lang="en-US" sz="3200" dirty="0">
                <a:solidFill>
                  <a:schemeClr val="tx1"/>
                </a:solidFill>
              </a:rPr>
              <a:t>Victim advocate’s role is to act as the BIASED supporter of Indian women experiencing violence and advocate for the victim’s EXPRESSED interests.</a:t>
            </a:r>
          </a:p>
          <a:p>
            <a:pPr>
              <a:lnSpc>
                <a:spcPct val="100000"/>
              </a:lnSpc>
              <a:spcBef>
                <a:spcPts val="0"/>
              </a:spcBef>
              <a:spcAft>
                <a:spcPts val="0"/>
              </a:spcAft>
            </a:pPr>
            <a:endParaRPr lang="en-US" sz="4000" dirty="0">
              <a:solidFill>
                <a:schemeClr val="tx1"/>
              </a:solidFill>
            </a:endParaRP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94</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marL="0" marR="0" lvl="0" indent="0" algn="l" defTabSz="457200" rtl="0" eaLnBrk="1" fontAlgn="auto" latinLnBrk="0" hangingPunct="1">
              <a:lnSpc>
                <a:spcPct val="100000"/>
              </a:lnSpc>
              <a:spcBef>
                <a:spcPts val="0"/>
              </a:spcBef>
              <a:spcAft>
                <a:spcPts val="0"/>
              </a:spcAft>
              <a:buClrTx/>
              <a:buSzTx/>
              <a:buFontTx/>
              <a:buNone/>
              <a:tabLst>
                <a:tab pos="8856663" algn="l"/>
              </a:tabLst>
              <a:defRPr/>
            </a:pPr>
            <a:r>
              <a:rPr kumimoji="0" lang="en-US" sz="1600" b="0" i="0" u="none" strike="noStrike" kern="1200" cap="all" spc="0" normalizeH="0" baseline="0" noProof="0" dirty="0">
                <a:ln>
                  <a:solidFill>
                    <a:prstClr val="white"/>
                  </a:solidFill>
                </a:ln>
                <a:solidFill>
                  <a:srgbClr val="FFFFFF"/>
                </a:solidFill>
                <a:effectLst/>
                <a:uLnTx/>
                <a:uFillTx/>
                <a:latin typeface="Calibri" panose="020F0502020204030204"/>
                <a:ea typeface="+mn-ea"/>
                <a:cs typeface="+mn-cs"/>
              </a:rPr>
              <a:t> </a:t>
            </a:r>
            <a:r>
              <a:rPr kumimoji="0" lang="en-US" sz="1800" b="0" i="0" u="none" strike="noStrike" kern="1200" cap="none" spc="0" normalizeH="0" baseline="0" noProof="0" dirty="0">
                <a:ln>
                  <a:solidFill>
                    <a:prstClr val="white"/>
                  </a:solidFill>
                </a:ln>
                <a:solidFill>
                  <a:srgbClr val="FFFFFF"/>
                </a:solidFill>
                <a:effectLst/>
                <a:uLnTx/>
                <a:uFillTx/>
                <a:latin typeface="Calibri" panose="020F0502020204030204"/>
                <a:ea typeface="+mn-ea"/>
                <a:cs typeface="+mn-cs"/>
              </a:rPr>
              <a:t>Sex Trafficking in Indian Country: </a:t>
            </a:r>
            <a:r>
              <a:rPr lang="en-US" sz="1800" cap="none" dirty="0">
                <a:ln>
                  <a:solidFill>
                    <a:prstClr val="white"/>
                  </a:solidFill>
                </a:ln>
                <a:latin typeface="Calibri" panose="020F0502020204030204"/>
              </a:rPr>
              <a:t>Advocacy</a:t>
            </a:r>
            <a:r>
              <a:rPr kumimoji="0" lang="en-US" sz="1800" b="0" i="0" u="none" strike="noStrike" kern="1200" cap="none" spc="0" normalizeH="0" baseline="0" noProof="0" dirty="0">
                <a:ln>
                  <a:solidFill>
                    <a:prstClr val="white"/>
                  </a:solidFill>
                </a:ln>
                <a:solidFill>
                  <a:srgbClr val="FFFFFF"/>
                </a:solidFill>
                <a:effectLst/>
                <a:uLnTx/>
                <a:uFillTx/>
                <a:latin typeface="Calibri" panose="020F0502020204030204"/>
                <a:ea typeface="+mn-ea"/>
                <a:cs typeface="+mn-cs"/>
              </a:rPr>
              <a:t> Curriculum  |  Unit 4  |                                        Tribal Law and Policy Institute  |  94 </a:t>
            </a:r>
          </a:p>
        </p:txBody>
      </p:sp>
    </p:spTree>
    <p:extLst>
      <p:ext uri="{BB962C8B-B14F-4D97-AF65-F5344CB8AC3E}">
        <p14:creationId xmlns:p14="http://schemas.microsoft.com/office/powerpoint/2010/main" val="548513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1066800" y="286605"/>
            <a:ext cx="10058400" cy="1450757"/>
          </a:xfrm>
        </p:spPr>
        <p:txBody>
          <a:bodyPr/>
          <a:lstStyle/>
          <a:p>
            <a:pPr algn="ctr"/>
            <a:r>
              <a:rPr lang="en-US" b="1" dirty="0">
                <a:solidFill>
                  <a:schemeClr val="tx1"/>
                </a:solidFill>
              </a:rPr>
              <a:t>Victim Advocacy Roles</a:t>
            </a:r>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066800" y="1975756"/>
            <a:ext cx="9318171" cy="3707191"/>
          </a:xfrm>
        </p:spPr>
        <p:txBody>
          <a:bodyPr numCol="1" spcCol="228600" anchor="t">
            <a:normAutofit/>
          </a:bodyPr>
          <a:lstStyle/>
          <a:p>
            <a:pPr marL="463550" lvl="1" indent="-231775">
              <a:lnSpc>
                <a:spcPct val="100000"/>
              </a:lnSpc>
              <a:spcBef>
                <a:spcPts val="0"/>
              </a:spcBef>
              <a:spcAft>
                <a:spcPts val="0"/>
              </a:spcAft>
              <a:buClr>
                <a:srgbClr val="7030A0"/>
              </a:buClr>
              <a:buFont typeface="Arial" panose="020B0604020202020204" pitchFamily="34" charset="0"/>
              <a:buChar char="•"/>
            </a:pPr>
            <a:r>
              <a:rPr lang="en-US" sz="3200" dirty="0">
                <a:solidFill>
                  <a:schemeClr val="tx1"/>
                </a:solidFill>
              </a:rPr>
              <a:t>Direct Victim Advocacy</a:t>
            </a:r>
          </a:p>
          <a:p>
            <a:pPr marL="463550" lvl="1" indent="-231775">
              <a:lnSpc>
                <a:spcPct val="100000"/>
              </a:lnSpc>
              <a:spcBef>
                <a:spcPts val="0"/>
              </a:spcBef>
              <a:spcAft>
                <a:spcPts val="0"/>
              </a:spcAft>
              <a:buClr>
                <a:srgbClr val="7030A0"/>
              </a:buClr>
              <a:buFont typeface="Arial" panose="020B0604020202020204" pitchFamily="34" charset="0"/>
              <a:buChar char="•"/>
            </a:pPr>
            <a:r>
              <a:rPr lang="en-US" sz="3200" dirty="0">
                <a:solidFill>
                  <a:schemeClr val="tx1"/>
                </a:solidFill>
              </a:rPr>
              <a:t>Emotional and Family Support</a:t>
            </a:r>
          </a:p>
          <a:p>
            <a:pPr marL="463550" lvl="1" indent="-231775">
              <a:lnSpc>
                <a:spcPct val="100000"/>
              </a:lnSpc>
              <a:spcBef>
                <a:spcPts val="0"/>
              </a:spcBef>
              <a:spcAft>
                <a:spcPts val="0"/>
              </a:spcAft>
              <a:buClr>
                <a:srgbClr val="7030A0"/>
              </a:buClr>
              <a:buFont typeface="Arial" panose="020B0604020202020204" pitchFamily="34" charset="0"/>
              <a:buChar char="•"/>
            </a:pPr>
            <a:r>
              <a:rPr lang="en-US" sz="3200" dirty="0">
                <a:solidFill>
                  <a:schemeClr val="tx1"/>
                </a:solidFill>
              </a:rPr>
              <a:t>Community and Collaborator Accountability</a:t>
            </a:r>
          </a:p>
          <a:p>
            <a:pPr marL="463550" lvl="1" indent="-231775">
              <a:lnSpc>
                <a:spcPct val="100000"/>
              </a:lnSpc>
              <a:spcBef>
                <a:spcPts val="0"/>
              </a:spcBef>
              <a:spcAft>
                <a:spcPts val="0"/>
              </a:spcAft>
              <a:buClr>
                <a:srgbClr val="7030A0"/>
              </a:buClr>
              <a:buFont typeface="Arial" panose="020B0604020202020204" pitchFamily="34" charset="0"/>
              <a:buChar char="•"/>
            </a:pPr>
            <a:r>
              <a:rPr lang="en-US" sz="3200" dirty="0">
                <a:solidFill>
                  <a:schemeClr val="tx1"/>
                </a:solidFill>
              </a:rPr>
              <a:t>Legal System Advocacy</a:t>
            </a:r>
          </a:p>
          <a:p>
            <a:pPr>
              <a:lnSpc>
                <a:spcPct val="100000"/>
              </a:lnSpc>
              <a:spcBef>
                <a:spcPts val="0"/>
              </a:spcBef>
              <a:spcAft>
                <a:spcPts val="0"/>
              </a:spcAft>
            </a:pPr>
            <a:endParaRPr lang="en-US" sz="4000" dirty="0">
              <a:solidFill>
                <a:schemeClr val="tx1"/>
              </a:solidFill>
            </a:endParaRP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95</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a:t>
            </a:r>
            <a:fld id="{697B83E2-DDB4-43BB-9A35-4A6242574A22}" type="slidenum">
              <a:rPr kumimoji="0" lang="en-US" sz="1800" b="0" i="0" u="none" strike="noStrike" kern="1200" cap="none" spc="0" normalizeH="0" noProof="0" smtClean="0">
                <a:ln>
                  <a:solidFill>
                    <a:schemeClr val="bg1"/>
                  </a:solidFill>
                </a:ln>
                <a:solidFill>
                  <a:srgbClr val="FFFFFF"/>
                </a:solidFill>
                <a:effectLst/>
                <a:uLnTx/>
                <a:uFillTx/>
              </a:rPr>
              <a:t>95</a:t>
            </a:fld>
            <a:r>
              <a:rPr kumimoji="0" lang="en-US" sz="1800" b="0" i="0" u="none" strike="noStrike" kern="1200" cap="none" spc="0" normalizeH="0" noProof="0" dirty="0">
                <a:ln>
                  <a:solidFill>
                    <a:schemeClr val="bg1"/>
                  </a:solidFill>
                </a:ln>
                <a:solidFill>
                  <a:srgbClr val="FFFFFF"/>
                </a:solidFill>
                <a:effectLst/>
                <a:uLnTx/>
                <a:uFillTx/>
              </a:rPr>
              <a:t> </a:t>
            </a:r>
          </a:p>
        </p:txBody>
      </p:sp>
    </p:spTree>
    <p:extLst>
      <p:ext uri="{BB962C8B-B14F-4D97-AF65-F5344CB8AC3E}">
        <p14:creationId xmlns:p14="http://schemas.microsoft.com/office/powerpoint/2010/main" val="31676602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1066800" y="286605"/>
            <a:ext cx="10058400" cy="1450757"/>
          </a:xfrm>
        </p:spPr>
        <p:txBody>
          <a:bodyPr/>
          <a:lstStyle/>
          <a:p>
            <a:pPr algn="ctr"/>
            <a:r>
              <a:rPr lang="en-US" b="1" dirty="0">
                <a:solidFill>
                  <a:schemeClr val="tx1"/>
                </a:solidFill>
              </a:rPr>
              <a:t>Legal Advocacy Responsibilities</a:t>
            </a:r>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066800" y="1845734"/>
            <a:ext cx="10058400" cy="4114800"/>
          </a:xfrm>
        </p:spPr>
        <p:txBody>
          <a:bodyPr numCol="1" spcCol="228600" anchor="t">
            <a:normAutofit/>
          </a:bodyPr>
          <a:lstStyle/>
          <a:p>
            <a:pPr marL="0" indent="0">
              <a:lnSpc>
                <a:spcPct val="120000"/>
              </a:lnSpc>
              <a:spcBef>
                <a:spcPts val="0"/>
              </a:spcBef>
              <a:spcAft>
                <a:spcPts val="0"/>
              </a:spcAft>
              <a:buClr>
                <a:srgbClr val="7030A0"/>
              </a:buClr>
              <a:buNone/>
            </a:pPr>
            <a:r>
              <a:rPr lang="en-US" sz="2800" dirty="0">
                <a:solidFill>
                  <a:schemeClr val="tx1"/>
                </a:solidFill>
              </a:rPr>
              <a:t>Legal advocacy may involve </a:t>
            </a:r>
            <a:r>
              <a:rPr lang="en-US" sz="2800" b="1" i="1" dirty="0">
                <a:solidFill>
                  <a:schemeClr val="tx1"/>
                </a:solidFill>
              </a:rPr>
              <a:t>either or both the civil and criminal justice system</a:t>
            </a:r>
            <a:r>
              <a:rPr lang="en-US" sz="2800" dirty="0">
                <a:solidFill>
                  <a:schemeClr val="tx1"/>
                </a:solidFill>
              </a:rPr>
              <a:t>, depending on the victim’s wishes. Both justice systems can be confusing for victims and as such, the advocate should be there to guide the victim through those systems. The advocate does this by providing accurate information about what the victim can expect and support the victim’s decisions throughout the process. </a:t>
            </a:r>
            <a:endParaRPr lang="en-US" sz="4800" dirty="0">
              <a:solidFill>
                <a:schemeClr val="tx1"/>
              </a:solidFill>
            </a:endParaRP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a:t>
            </a:r>
            <a:fld id="{729EB0C2-8707-4E46-A492-8358A7135CA8}" type="slidenum">
              <a:rPr kumimoji="0" lang="en-US" sz="1800" b="0" i="0" u="none" strike="noStrike" kern="1200" cap="none" spc="0" normalizeH="0" noProof="0" smtClean="0">
                <a:ln>
                  <a:solidFill>
                    <a:schemeClr val="bg1"/>
                  </a:solidFill>
                </a:ln>
                <a:solidFill>
                  <a:srgbClr val="FFFFFF"/>
                </a:solidFill>
                <a:effectLst/>
                <a:uLnTx/>
                <a:uFillTx/>
              </a:rPr>
              <a:t>96</a:t>
            </a:fld>
            <a:endParaRPr kumimoji="0" lang="en-US" sz="1800" b="0" i="0" u="none" strike="noStrike" kern="1200" cap="none" spc="0" normalizeH="0" noProof="0" dirty="0">
              <a:ln>
                <a:solidFill>
                  <a:schemeClr val="bg1"/>
                </a:solidFill>
              </a:ln>
              <a:solidFill>
                <a:srgbClr val="FFFFFF"/>
              </a:solidFill>
              <a:effectLst/>
              <a:uLnTx/>
              <a:uFillTx/>
            </a:endParaRPr>
          </a:p>
        </p:txBody>
      </p:sp>
    </p:spTree>
    <p:extLst>
      <p:ext uri="{BB962C8B-B14F-4D97-AF65-F5344CB8AC3E}">
        <p14:creationId xmlns:p14="http://schemas.microsoft.com/office/powerpoint/2010/main" val="25429391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898902" y="286605"/>
            <a:ext cx="10662834" cy="1450757"/>
          </a:xfrm>
        </p:spPr>
        <p:txBody>
          <a:bodyPr/>
          <a:lstStyle/>
          <a:p>
            <a:pPr algn="ctr"/>
            <a:r>
              <a:rPr lang="en-US" b="1" dirty="0">
                <a:solidFill>
                  <a:schemeClr val="tx1"/>
                </a:solidFill>
              </a:rPr>
              <a:t>Legal Advocacy Responsibilities</a:t>
            </a:r>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066800" y="1737362"/>
            <a:ext cx="10162032" cy="4431790"/>
          </a:xfrm>
        </p:spPr>
        <p:txBody>
          <a:bodyPr numCol="2" spcCol="228600" anchor="t">
            <a:normAutofit fontScale="62500" lnSpcReduction="20000"/>
          </a:bodyPr>
          <a:lstStyle/>
          <a:p>
            <a:pPr marL="342900" indent="-342900">
              <a:lnSpc>
                <a:spcPct val="120000"/>
              </a:lnSpc>
              <a:spcBef>
                <a:spcPts val="0"/>
              </a:spcBef>
              <a:spcAft>
                <a:spcPts val="0"/>
              </a:spcAft>
              <a:buClr>
                <a:srgbClr val="7030A0"/>
              </a:buClr>
              <a:buFont typeface="Symbol" panose="05050102010706020507" pitchFamily="18" charset="2"/>
              <a:buChar char=""/>
            </a:pPr>
            <a:r>
              <a:rPr lang="en-US" sz="4000" dirty="0">
                <a:solidFill>
                  <a:schemeClr val="tx1"/>
                </a:solidFill>
                <a:latin typeface="Calibri" panose="020F0502020204030204" pitchFamily="34" charset="0"/>
                <a:ea typeface="Times New Roman" panose="02020603050405020304" pitchFamily="18" charset="0"/>
              </a:rPr>
              <a:t>Protecting victim information;</a:t>
            </a:r>
          </a:p>
          <a:p>
            <a:pPr marL="342900" indent="-342900">
              <a:lnSpc>
                <a:spcPct val="120000"/>
              </a:lnSpc>
              <a:spcBef>
                <a:spcPts val="0"/>
              </a:spcBef>
              <a:spcAft>
                <a:spcPts val="0"/>
              </a:spcAft>
              <a:buClr>
                <a:srgbClr val="7030A0"/>
              </a:buClr>
              <a:buFont typeface="Symbol" panose="05050102010706020507" pitchFamily="18" charset="2"/>
              <a:buChar char=""/>
            </a:pPr>
            <a:r>
              <a:rPr lang="en-US" sz="4000" dirty="0">
                <a:solidFill>
                  <a:schemeClr val="tx1"/>
                </a:solidFill>
                <a:latin typeface="Calibri" panose="020F0502020204030204" pitchFamily="34" charset="0"/>
                <a:ea typeface="Times New Roman" panose="02020603050405020304" pitchFamily="18" charset="0"/>
              </a:rPr>
              <a:t>Providing emotional support;</a:t>
            </a:r>
          </a:p>
          <a:p>
            <a:pPr marL="342900" indent="-342900">
              <a:lnSpc>
                <a:spcPct val="120000"/>
              </a:lnSpc>
              <a:spcBef>
                <a:spcPts val="0"/>
              </a:spcBef>
              <a:spcAft>
                <a:spcPts val="0"/>
              </a:spcAft>
              <a:buClr>
                <a:srgbClr val="7030A0"/>
              </a:buClr>
              <a:buFont typeface="Symbol" panose="05050102010706020507" pitchFamily="18" charset="2"/>
              <a:buChar char=""/>
            </a:pPr>
            <a:r>
              <a:rPr lang="en-US" sz="4000" dirty="0">
                <a:solidFill>
                  <a:schemeClr val="tx1"/>
                </a:solidFill>
                <a:latin typeface="Calibri" panose="020F0502020204030204" pitchFamily="34" charset="0"/>
                <a:ea typeface="Times New Roman" panose="02020603050405020304" pitchFamily="18" charset="0"/>
              </a:rPr>
              <a:t>Help victims with safety planning;</a:t>
            </a:r>
          </a:p>
          <a:p>
            <a:pPr marL="342900" indent="-342900">
              <a:lnSpc>
                <a:spcPct val="120000"/>
              </a:lnSpc>
              <a:spcBef>
                <a:spcPts val="0"/>
              </a:spcBef>
              <a:spcAft>
                <a:spcPts val="0"/>
              </a:spcAft>
              <a:buClr>
                <a:srgbClr val="7030A0"/>
              </a:buClr>
              <a:buFont typeface="Symbol" panose="05050102010706020507" pitchFamily="18" charset="2"/>
              <a:buChar char=""/>
            </a:pPr>
            <a:r>
              <a:rPr lang="en-US" sz="4000" dirty="0">
                <a:solidFill>
                  <a:schemeClr val="tx1"/>
                </a:solidFill>
                <a:latin typeface="Calibri" panose="020F0502020204030204" pitchFamily="34" charset="0"/>
                <a:ea typeface="Times New Roman" panose="02020603050405020304" pitchFamily="18" charset="0"/>
              </a:rPr>
              <a:t>Assisting a victim with obtaining a protection order (in both civil and criminal system);</a:t>
            </a:r>
          </a:p>
          <a:p>
            <a:pPr marL="342900" indent="-342900">
              <a:lnSpc>
                <a:spcPct val="120000"/>
              </a:lnSpc>
              <a:spcBef>
                <a:spcPts val="0"/>
              </a:spcBef>
              <a:spcAft>
                <a:spcPts val="0"/>
              </a:spcAft>
              <a:buClr>
                <a:srgbClr val="7030A0"/>
              </a:buClr>
              <a:buFont typeface="Symbol" panose="05050102010706020507" pitchFamily="18" charset="2"/>
              <a:buChar char=""/>
            </a:pPr>
            <a:r>
              <a:rPr lang="en-US" sz="4000" dirty="0">
                <a:solidFill>
                  <a:schemeClr val="tx1"/>
                </a:solidFill>
                <a:latin typeface="Calibri" panose="020F0502020204030204" pitchFamily="34" charset="0"/>
                <a:ea typeface="Times New Roman" panose="02020603050405020304" pitchFamily="18" charset="0"/>
              </a:rPr>
              <a:t>Providing information on victim’s rights (in the criminal justice system);</a:t>
            </a:r>
          </a:p>
          <a:p>
            <a:pPr marL="342900" indent="-342900">
              <a:lnSpc>
                <a:spcPct val="120000"/>
              </a:lnSpc>
              <a:spcBef>
                <a:spcPts val="0"/>
              </a:spcBef>
              <a:spcAft>
                <a:spcPts val="0"/>
              </a:spcAft>
              <a:buClr>
                <a:srgbClr val="7030A0"/>
              </a:buClr>
              <a:buFont typeface="Symbol" panose="05050102010706020507" pitchFamily="18" charset="2"/>
              <a:buChar char=""/>
            </a:pPr>
            <a:endParaRPr lang="en-US" sz="4000" dirty="0">
              <a:latin typeface="Calibri" panose="020F0502020204030204" pitchFamily="34" charset="0"/>
              <a:ea typeface="Times New Roman" panose="02020603050405020304" pitchFamily="18" charset="0"/>
            </a:endParaRPr>
          </a:p>
          <a:p>
            <a:pPr marL="342900" indent="-342900">
              <a:lnSpc>
                <a:spcPct val="120000"/>
              </a:lnSpc>
              <a:spcBef>
                <a:spcPts val="0"/>
              </a:spcBef>
              <a:spcAft>
                <a:spcPts val="0"/>
              </a:spcAft>
              <a:buClr>
                <a:srgbClr val="7030A0"/>
              </a:buClr>
              <a:buFont typeface="Symbol" panose="05050102010706020507" pitchFamily="18" charset="2"/>
              <a:buChar char=""/>
            </a:pPr>
            <a:endParaRPr lang="en-US" sz="4000" dirty="0">
              <a:latin typeface="Calibri" panose="020F0502020204030204" pitchFamily="34" charset="0"/>
              <a:ea typeface="Times New Roman" panose="02020603050405020304" pitchFamily="18" charset="0"/>
            </a:endParaRPr>
          </a:p>
          <a:p>
            <a:pPr marL="342900" indent="-342900">
              <a:lnSpc>
                <a:spcPct val="120000"/>
              </a:lnSpc>
              <a:spcBef>
                <a:spcPts val="0"/>
              </a:spcBef>
              <a:spcAft>
                <a:spcPts val="0"/>
              </a:spcAft>
              <a:buClr>
                <a:srgbClr val="7030A0"/>
              </a:buClr>
              <a:buFont typeface="Symbol" panose="05050102010706020507" pitchFamily="18" charset="2"/>
              <a:buChar char=""/>
            </a:pPr>
            <a:r>
              <a:rPr lang="en-US" sz="4000" dirty="0">
                <a:solidFill>
                  <a:schemeClr val="tx1"/>
                </a:solidFill>
                <a:latin typeface="Calibri" panose="020F0502020204030204" pitchFamily="34" charset="0"/>
                <a:ea typeface="Times New Roman" panose="02020603050405020304" pitchFamily="18" charset="0"/>
              </a:rPr>
              <a:t>Accompanying victim as needed and requested to hearings, trial, and appointments;</a:t>
            </a:r>
          </a:p>
          <a:p>
            <a:pPr marL="342900" indent="-342900">
              <a:lnSpc>
                <a:spcPct val="120000"/>
              </a:lnSpc>
              <a:spcBef>
                <a:spcPts val="0"/>
              </a:spcBef>
              <a:spcAft>
                <a:spcPts val="0"/>
              </a:spcAft>
              <a:buClr>
                <a:srgbClr val="7030A0"/>
              </a:buClr>
              <a:buFont typeface="Symbol" panose="05050102010706020507" pitchFamily="18" charset="2"/>
              <a:buChar char=""/>
            </a:pPr>
            <a:r>
              <a:rPr lang="en-US" sz="4000" dirty="0">
                <a:solidFill>
                  <a:schemeClr val="tx1"/>
                </a:solidFill>
                <a:latin typeface="Calibri" panose="020F0502020204030204" pitchFamily="34" charset="0"/>
              </a:rPr>
              <a:t>Working with other advocates involved in the case;</a:t>
            </a:r>
          </a:p>
          <a:p>
            <a:pPr marL="342900" indent="-342900">
              <a:lnSpc>
                <a:spcPct val="120000"/>
              </a:lnSpc>
              <a:spcBef>
                <a:spcPts val="0"/>
              </a:spcBef>
              <a:spcAft>
                <a:spcPts val="0"/>
              </a:spcAft>
              <a:buClr>
                <a:srgbClr val="7030A0"/>
              </a:buClr>
              <a:buFont typeface="Symbol" panose="05050102010706020507" pitchFamily="18" charset="2"/>
              <a:buChar char=""/>
            </a:pPr>
            <a:r>
              <a:rPr lang="en-US" sz="4000" dirty="0">
                <a:solidFill>
                  <a:schemeClr val="tx1"/>
                </a:solidFill>
                <a:latin typeface="Calibri" panose="020F0502020204030204" pitchFamily="34" charset="0"/>
              </a:rPr>
              <a:t>Monitoring case for compliance with policies, protocols, codes;</a:t>
            </a:r>
          </a:p>
          <a:p>
            <a:pPr marL="342900" indent="-342900">
              <a:lnSpc>
                <a:spcPct val="120000"/>
              </a:lnSpc>
              <a:spcBef>
                <a:spcPts val="0"/>
              </a:spcBef>
              <a:spcAft>
                <a:spcPts val="0"/>
              </a:spcAft>
              <a:buClr>
                <a:srgbClr val="7030A0"/>
              </a:buClr>
              <a:buFont typeface="Symbol" panose="05050102010706020507" pitchFamily="18" charset="2"/>
              <a:buChar char=""/>
            </a:pPr>
            <a:r>
              <a:rPr lang="en-US" sz="4000" dirty="0">
                <a:solidFill>
                  <a:schemeClr val="tx1"/>
                </a:solidFill>
                <a:latin typeface="Calibri" panose="020F0502020204030204" pitchFamily="34" charset="0"/>
              </a:rPr>
              <a:t>Providing follow up on cases as needed and appropriate; and</a:t>
            </a:r>
          </a:p>
          <a:p>
            <a:pPr marL="342900" indent="-342900">
              <a:lnSpc>
                <a:spcPct val="120000"/>
              </a:lnSpc>
              <a:spcBef>
                <a:spcPts val="0"/>
              </a:spcBef>
              <a:spcAft>
                <a:spcPts val="0"/>
              </a:spcAft>
              <a:buClr>
                <a:srgbClr val="7030A0"/>
              </a:buClr>
              <a:buFont typeface="Symbol" panose="05050102010706020507" pitchFamily="18" charset="2"/>
              <a:buChar char=""/>
            </a:pPr>
            <a:r>
              <a:rPr lang="en-US" sz="4000" dirty="0">
                <a:solidFill>
                  <a:schemeClr val="tx1"/>
                </a:solidFill>
                <a:latin typeface="Calibri" panose="020F0502020204030204" pitchFamily="34" charset="0"/>
              </a:rPr>
              <a:t>Educating service providers.</a:t>
            </a: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97</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Advocacy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97 </a:t>
            </a:r>
          </a:p>
        </p:txBody>
      </p:sp>
    </p:spTree>
    <p:extLst>
      <p:ext uri="{BB962C8B-B14F-4D97-AF65-F5344CB8AC3E}">
        <p14:creationId xmlns:p14="http://schemas.microsoft.com/office/powerpoint/2010/main" val="33218322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898902" y="286605"/>
            <a:ext cx="10662834" cy="1450757"/>
          </a:xfrm>
        </p:spPr>
        <p:txBody>
          <a:bodyPr/>
          <a:lstStyle/>
          <a:p>
            <a:pPr algn="ctr"/>
            <a:r>
              <a:rPr lang="en-US" b="1" dirty="0">
                <a:solidFill>
                  <a:schemeClr val="tx1"/>
                </a:solidFill>
              </a:rPr>
              <a:t>Legal Advocacy Responsibilities</a:t>
            </a:r>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197864" y="1845734"/>
            <a:ext cx="9927336" cy="4114800"/>
          </a:xfrm>
        </p:spPr>
        <p:txBody>
          <a:bodyPr numCol="1" spcCol="228600" anchor="t">
            <a:normAutofit/>
          </a:bodyPr>
          <a:lstStyle/>
          <a:p>
            <a:pPr marL="463550" lvl="1" indent="-231775">
              <a:lnSpc>
                <a:spcPct val="100000"/>
              </a:lnSpc>
              <a:spcBef>
                <a:spcPts val="0"/>
              </a:spcBef>
              <a:spcAft>
                <a:spcPts val="0"/>
              </a:spcAft>
              <a:buClr>
                <a:srgbClr val="7030A0"/>
              </a:buClr>
              <a:buFont typeface="Arial" panose="020B0604020202020204" pitchFamily="34" charset="0"/>
              <a:buChar char="•"/>
            </a:pPr>
            <a:r>
              <a:rPr lang="en-US" sz="3600" dirty="0">
                <a:solidFill>
                  <a:schemeClr val="tx1"/>
                </a:solidFill>
              </a:rPr>
              <a:t>Protecting Victim Information </a:t>
            </a:r>
          </a:p>
          <a:p>
            <a:pPr marL="463550" lvl="1" indent="-231775">
              <a:lnSpc>
                <a:spcPct val="100000"/>
              </a:lnSpc>
              <a:spcBef>
                <a:spcPts val="0"/>
              </a:spcBef>
              <a:spcAft>
                <a:spcPts val="0"/>
              </a:spcAft>
              <a:buClr>
                <a:srgbClr val="7030A0"/>
              </a:buClr>
              <a:buFont typeface="Arial" panose="020B0604020202020204" pitchFamily="34" charset="0"/>
              <a:buChar char="•"/>
            </a:pPr>
            <a:r>
              <a:rPr lang="en-US" sz="3600" dirty="0">
                <a:solidFill>
                  <a:schemeClr val="tx1"/>
                </a:solidFill>
              </a:rPr>
              <a:t>Accompanying the Victim in the Courtroom</a:t>
            </a: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800" b="0" i="0" u="none" strike="noStrike" kern="1200" cap="none" spc="0" normalizeH="0" noProof="0" dirty="0">
                <a:ln>
                  <a:solidFill>
                    <a:schemeClr val="bg1"/>
                  </a:solidFill>
                </a:ln>
                <a:solidFill>
                  <a:srgbClr val="FFFFFF"/>
                </a:solidFill>
                <a:effectLst/>
                <a:uLnTx/>
                <a:uFillTx/>
                <a:latin typeface="Calibri" panose="020F0502020204030204"/>
                <a:ea typeface="+mn-ea"/>
                <a:cs typeface="+mn-cs"/>
              </a:rPr>
              <a:t> Sex Trafficking in Indian Country: </a:t>
            </a:r>
            <a:r>
              <a:rPr lang="en-US" sz="1800" cap="none" dirty="0">
                <a:ln>
                  <a:solidFill>
                    <a:schemeClr val="bg1"/>
                  </a:solidFill>
                </a:ln>
                <a:latin typeface="Calibri" panose="020F0502020204030204"/>
              </a:rPr>
              <a:t>Advocacy</a:t>
            </a:r>
            <a:r>
              <a:rPr kumimoji="0" lang="en-US" sz="1800" b="0" i="0" u="none" strike="noStrike" kern="1200" cap="none" spc="0" normalizeH="0" noProof="0" dirty="0">
                <a:ln>
                  <a:solidFill>
                    <a:schemeClr val="bg1"/>
                  </a:solidFill>
                </a:ln>
                <a:solidFill>
                  <a:srgbClr val="FFFFFF"/>
                </a:solidFill>
                <a:effectLst/>
                <a:uLnTx/>
                <a:uFillTx/>
                <a:latin typeface="Calibri" panose="020F0502020204030204"/>
                <a:ea typeface="+mn-ea"/>
                <a:cs typeface="+mn-cs"/>
              </a:rPr>
              <a:t> Curriculum  |  Unit 4  |                                       Tribal Law and Policy Institute  </a:t>
            </a:r>
            <a:r>
              <a:rPr kumimoji="0" lang="en-US" sz="18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98</a:t>
            </a:r>
            <a:endParaRPr kumimoji="0" lang="en-US" sz="1800" b="0" i="0" u="none" strike="noStrike" kern="1200" cap="none" spc="0" normalizeH="0" noProof="0" dirty="0">
              <a:ln>
                <a:solidFill>
                  <a:schemeClr val="bg1"/>
                </a:solidFill>
              </a:ln>
              <a:solidFill>
                <a:srgbClr val="FFFFFF"/>
              </a:solidFill>
              <a:effectLst/>
              <a:uLnTx/>
              <a:uFillTx/>
            </a:endParaRPr>
          </a:p>
        </p:txBody>
      </p:sp>
    </p:spTree>
    <p:extLst>
      <p:ext uri="{BB962C8B-B14F-4D97-AF65-F5344CB8AC3E}">
        <p14:creationId xmlns:p14="http://schemas.microsoft.com/office/powerpoint/2010/main" val="204933205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983B199-C5AD-4172-AC1E-62497D1D4D79}"/>
              </a:ext>
            </a:extLst>
          </p:cNvPr>
          <p:cNvPicPr>
            <a:picLocks noChangeAspect="1" noChangeArrowheads="1"/>
          </p:cNvPicPr>
          <p:nvPr/>
        </p:nvPicPr>
        <p:blipFill>
          <a:blip r:embed="rId3"/>
          <a:stretch>
            <a:fillRect/>
          </a:stretch>
        </p:blipFill>
        <p:spPr bwMode="auto">
          <a:xfrm>
            <a:off x="9369351" y="4505316"/>
            <a:ext cx="1697811" cy="17600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C7E489-4101-4C6C-A92B-529389833852}"/>
              </a:ext>
            </a:extLst>
          </p:cNvPr>
          <p:cNvSpPr>
            <a:spLocks noGrp="1"/>
          </p:cNvSpPr>
          <p:nvPr>
            <p:ph type="title"/>
          </p:nvPr>
        </p:nvSpPr>
        <p:spPr>
          <a:xfrm>
            <a:off x="898902" y="286605"/>
            <a:ext cx="10662834" cy="1450757"/>
          </a:xfrm>
        </p:spPr>
        <p:txBody>
          <a:bodyPr/>
          <a:lstStyle/>
          <a:p>
            <a:pPr algn="ctr"/>
            <a:r>
              <a:rPr lang="en-US" b="1" dirty="0">
                <a:solidFill>
                  <a:schemeClr val="tx1"/>
                </a:solidFill>
              </a:rPr>
              <a:t>Protecting Victim Information</a:t>
            </a:r>
          </a:p>
        </p:txBody>
      </p:sp>
      <p:sp>
        <p:nvSpPr>
          <p:cNvPr id="3" name="Content Placeholder 2">
            <a:extLst>
              <a:ext uri="{FF2B5EF4-FFF2-40B4-BE49-F238E27FC236}">
                <a16:creationId xmlns:a16="http://schemas.microsoft.com/office/drawing/2014/main" id="{F6BCC6E6-AA35-44D4-9B66-1942E19A65D8}"/>
              </a:ext>
            </a:extLst>
          </p:cNvPr>
          <p:cNvSpPr>
            <a:spLocks noGrp="1"/>
          </p:cNvSpPr>
          <p:nvPr>
            <p:ph idx="1"/>
          </p:nvPr>
        </p:nvSpPr>
        <p:spPr>
          <a:xfrm>
            <a:off x="1179576" y="1845734"/>
            <a:ext cx="9945624" cy="4114800"/>
          </a:xfrm>
        </p:spPr>
        <p:txBody>
          <a:bodyPr numCol="1" spcCol="228600" anchor="t">
            <a:normAutofit/>
          </a:bodyPr>
          <a:lstStyle/>
          <a:p>
            <a:pPr marL="463550" lvl="1" indent="-231775">
              <a:lnSpc>
                <a:spcPct val="100000"/>
              </a:lnSpc>
              <a:spcBef>
                <a:spcPts val="0"/>
              </a:spcBef>
              <a:spcAft>
                <a:spcPts val="0"/>
              </a:spcAft>
              <a:buClr>
                <a:srgbClr val="7030A0"/>
              </a:buClr>
              <a:buFont typeface="Arial" panose="020B0604020202020204" pitchFamily="34" charset="0"/>
              <a:buChar char="•"/>
            </a:pPr>
            <a:r>
              <a:rPr lang="en-US" sz="3600" dirty="0">
                <a:solidFill>
                  <a:schemeClr val="tx1"/>
                </a:solidFill>
              </a:rPr>
              <a:t>Community based (grassroots);</a:t>
            </a:r>
          </a:p>
          <a:p>
            <a:pPr marL="463550" lvl="1" indent="-231775">
              <a:lnSpc>
                <a:spcPct val="100000"/>
              </a:lnSpc>
              <a:spcBef>
                <a:spcPts val="0"/>
              </a:spcBef>
              <a:spcAft>
                <a:spcPts val="0"/>
              </a:spcAft>
              <a:buClr>
                <a:srgbClr val="7030A0"/>
              </a:buClr>
              <a:buFont typeface="Arial" panose="020B0604020202020204" pitchFamily="34" charset="0"/>
              <a:buChar char="•"/>
            </a:pPr>
            <a:r>
              <a:rPr lang="en-US" sz="3600" dirty="0">
                <a:solidFill>
                  <a:schemeClr val="tx1"/>
                </a:solidFill>
              </a:rPr>
              <a:t>Hospital based;</a:t>
            </a:r>
          </a:p>
          <a:p>
            <a:pPr marL="463550" lvl="1" indent="-231775">
              <a:lnSpc>
                <a:spcPct val="100000"/>
              </a:lnSpc>
              <a:spcBef>
                <a:spcPts val="0"/>
              </a:spcBef>
              <a:spcAft>
                <a:spcPts val="0"/>
              </a:spcAft>
              <a:buClr>
                <a:srgbClr val="7030A0"/>
              </a:buClr>
              <a:buFont typeface="Arial" panose="020B0604020202020204" pitchFamily="34" charset="0"/>
              <a:buChar char="•"/>
            </a:pPr>
            <a:r>
              <a:rPr lang="en-US" sz="3600" dirty="0">
                <a:solidFill>
                  <a:schemeClr val="tx1"/>
                </a:solidFill>
              </a:rPr>
              <a:t>Prosecutor based; and</a:t>
            </a:r>
          </a:p>
          <a:p>
            <a:pPr marL="463550" lvl="1" indent="-231775">
              <a:lnSpc>
                <a:spcPct val="100000"/>
              </a:lnSpc>
              <a:spcBef>
                <a:spcPts val="0"/>
              </a:spcBef>
              <a:spcAft>
                <a:spcPts val="0"/>
              </a:spcAft>
              <a:buClr>
                <a:srgbClr val="7030A0"/>
              </a:buClr>
              <a:buFont typeface="Arial" panose="020B0604020202020204" pitchFamily="34" charset="0"/>
              <a:buChar char="•"/>
            </a:pPr>
            <a:r>
              <a:rPr lang="en-US" sz="3600" dirty="0">
                <a:solidFill>
                  <a:schemeClr val="tx1"/>
                </a:solidFill>
              </a:rPr>
              <a:t>Law enforcement based.</a:t>
            </a:r>
            <a:endParaRPr lang="en-US" sz="4800" dirty="0">
              <a:solidFill>
                <a:schemeClr val="tx1"/>
              </a:solidFill>
            </a:endParaRPr>
          </a:p>
        </p:txBody>
      </p:sp>
      <p:sp>
        <p:nvSpPr>
          <p:cNvPr id="7" name="Slide Number Placeholder 5">
            <a:extLst>
              <a:ext uri="{FF2B5EF4-FFF2-40B4-BE49-F238E27FC236}">
                <a16:creationId xmlns:a16="http://schemas.microsoft.com/office/drawing/2014/main" id="{55A0D5F9-66BD-4A01-9050-F0726B21E409}"/>
              </a:ext>
            </a:extLst>
          </p:cNvPr>
          <p:cNvSpPr>
            <a:spLocks noGrp="1"/>
          </p:cNvSpPr>
          <p:nvPr>
            <p:ph type="sldNum" sz="quarter" idx="12"/>
          </p:nvPr>
        </p:nvSpPr>
        <p:spPr>
          <a:xfrm>
            <a:off x="12563913" y="6356454"/>
            <a:ext cx="1073791" cy="46845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2386EC-8D38-014F-9E5D-625236B796BC}" type="slidenum">
              <a:rPr kumimoji="0" lang="en-US" sz="16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99</a:t>
            </a:fld>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Footer Placeholder 4"/>
          <p:cNvSpPr>
            <a:spLocks noGrp="1"/>
          </p:cNvSpPr>
          <p:nvPr>
            <p:ph type="ftr" sz="quarter" idx="11"/>
          </p:nvPr>
        </p:nvSpPr>
        <p:spPr>
          <a:xfrm>
            <a:off x="0" y="6294372"/>
            <a:ext cx="12192000" cy="563628"/>
          </a:xfrm>
          <a:solidFill>
            <a:srgbClr val="7030A0"/>
          </a:solidFill>
        </p:spPr>
        <p:txBody>
          <a:bodyPr/>
          <a:lstStyle/>
          <a:p>
            <a:pPr lvl="0" algn="l">
              <a:tabLst>
                <a:tab pos="8856663" algn="l"/>
              </a:tabLst>
              <a:defRPr/>
            </a:pPr>
            <a:r>
              <a:rPr kumimoji="0" lang="en-US" sz="1600" b="0" i="0" u="none" strike="noStrike" kern="1200" cap="all" spc="0" normalizeH="0" baseline="0" noProof="0" dirty="0">
                <a:ln>
                  <a:solidFill>
                    <a:schemeClr val="bg1"/>
                  </a:solidFill>
                </a:ln>
                <a:solidFill>
                  <a:srgbClr val="FFFFFF"/>
                </a:solidFill>
                <a:effectLst/>
                <a:uLnTx/>
                <a:uFillTx/>
                <a:latin typeface="Calibri" panose="020F0502020204030204"/>
                <a:ea typeface="+mn-ea"/>
                <a:cs typeface="+mn-cs"/>
              </a:rPr>
              <a:t> </a:t>
            </a:r>
            <a:r>
              <a:rPr kumimoji="0" lang="en-US" sz="1800" b="0" i="0" u="none" strike="noStrike" kern="1200" cap="none" spc="0" normalizeH="0" noProof="0" dirty="0">
                <a:ln>
                  <a:solidFill>
                    <a:schemeClr val="bg1"/>
                  </a:solidFill>
                </a:ln>
                <a:solidFill>
                  <a:srgbClr val="FFFFFF"/>
                </a:solidFill>
                <a:effectLst/>
                <a:uLnTx/>
                <a:uFillTx/>
              </a:rPr>
              <a:t>Sex Trafficking in Indian Country: </a:t>
            </a:r>
            <a:r>
              <a:rPr lang="en-US" sz="1800" cap="none" dirty="0">
                <a:ln>
                  <a:solidFill>
                    <a:schemeClr val="bg1"/>
                  </a:solidFill>
                </a:ln>
              </a:rPr>
              <a:t>Advocacy</a:t>
            </a:r>
            <a:r>
              <a:rPr kumimoji="0" lang="en-US" sz="1800" b="0" i="0" u="none" strike="noStrike" kern="1200" cap="none" spc="0" normalizeH="0" noProof="0" dirty="0">
                <a:ln>
                  <a:solidFill>
                    <a:schemeClr val="bg1"/>
                  </a:solidFill>
                </a:ln>
                <a:solidFill>
                  <a:srgbClr val="FFFFFF"/>
                </a:solidFill>
                <a:effectLst/>
                <a:uLnTx/>
                <a:uFillTx/>
              </a:rPr>
              <a:t> C</a:t>
            </a:r>
            <a:r>
              <a:rPr lang="en-US" sz="1800" cap="none" dirty="0">
                <a:ln>
                  <a:solidFill>
                    <a:schemeClr val="bg1"/>
                  </a:solidFill>
                </a:ln>
              </a:rPr>
              <a:t>urriculum  |  Unit 4  </a:t>
            </a:r>
            <a:r>
              <a:rPr kumimoji="0" lang="en-US" sz="1800" b="0" i="0" u="none" strike="noStrike" kern="1200" cap="none" spc="0" normalizeH="0" noProof="0" dirty="0">
                <a:ln>
                  <a:solidFill>
                    <a:schemeClr val="bg1"/>
                  </a:solidFill>
                </a:ln>
                <a:solidFill>
                  <a:srgbClr val="FFFFFF"/>
                </a:solidFill>
                <a:effectLst/>
                <a:uLnTx/>
                <a:uFillTx/>
              </a:rPr>
              <a:t>|                                        Tribal Law and Policy Institute  |  99</a:t>
            </a:r>
          </a:p>
        </p:txBody>
      </p:sp>
    </p:spTree>
    <p:extLst>
      <p:ext uri="{BB962C8B-B14F-4D97-AF65-F5344CB8AC3E}">
        <p14:creationId xmlns:p14="http://schemas.microsoft.com/office/powerpoint/2010/main" val="329542052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16464</TotalTime>
  <Words>10119</Words>
  <Application>Microsoft Office PowerPoint</Application>
  <PresentationFormat>Widescreen</PresentationFormat>
  <Paragraphs>1180</Paragraphs>
  <Slides>143</Slides>
  <Notes>143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143</vt:i4>
      </vt:variant>
    </vt:vector>
  </HeadingPairs>
  <TitlesOfParts>
    <vt:vector size="149" baseType="lpstr">
      <vt:lpstr>Arial</vt:lpstr>
      <vt:lpstr>Calibri</vt:lpstr>
      <vt:lpstr>Calibri Light</vt:lpstr>
      <vt:lpstr>Symbol</vt:lpstr>
      <vt:lpstr>Times New Roman</vt:lpstr>
      <vt:lpstr>Retrospect</vt:lpstr>
      <vt:lpstr>Introduction to Sex Trafficking in Indian Country</vt:lpstr>
      <vt:lpstr>Training Agenda</vt:lpstr>
      <vt:lpstr>Learning Objectives</vt:lpstr>
      <vt:lpstr> Training Expectations</vt:lpstr>
      <vt:lpstr>PowerPoint Presentation</vt:lpstr>
      <vt:lpstr>Legal Definition of Sex Trafficking</vt:lpstr>
      <vt:lpstr>Legal Definition of Sex Trafficking</vt:lpstr>
      <vt:lpstr>Advocate’s Working Definition of  Sex Trafficking</vt:lpstr>
      <vt:lpstr>Common Misconceptions</vt:lpstr>
      <vt:lpstr>Myths and Misconceptions</vt:lpstr>
      <vt:lpstr>Myths and Misconceptions </vt:lpstr>
      <vt:lpstr>PowerPoint Presentation</vt:lpstr>
      <vt:lpstr>PowerPoint Presentation</vt:lpstr>
      <vt:lpstr>PowerPoint Presentation</vt:lpstr>
      <vt:lpstr>PowerPoint Presentation</vt:lpstr>
      <vt:lpstr>Where Does Sex Trafficking Occur?</vt:lpstr>
      <vt:lpstr>Where Does Sex Trafficking Occur?</vt:lpstr>
      <vt:lpstr>Why Does Sex Trafficking Occur?</vt:lpstr>
      <vt:lpstr>Why Does Sex Trafficking Occur?</vt:lpstr>
      <vt:lpstr>Colonization and Sex Trafficking</vt:lpstr>
      <vt:lpstr>Systemic Change to a Systemic Problem</vt:lpstr>
      <vt:lpstr>Additional Resources</vt:lpstr>
      <vt:lpstr>Additional Resources</vt:lpstr>
      <vt:lpstr>Additional Resources</vt:lpstr>
      <vt:lpstr>Questions?</vt:lpstr>
      <vt:lpstr>Identifying &amp; Screening for Sex Trafficking</vt:lpstr>
      <vt:lpstr>Training Agenda</vt:lpstr>
      <vt:lpstr>Learning Objectives</vt:lpstr>
      <vt:lpstr>Large Group Activity</vt:lpstr>
      <vt:lpstr>Discussion Questions for Video</vt:lpstr>
      <vt:lpstr>Who Are Sex Traffickers?</vt:lpstr>
      <vt:lpstr>Who Are Sex Traffickers?</vt:lpstr>
      <vt:lpstr>What Do Traffickers Look For?</vt:lpstr>
      <vt:lpstr>What Do Traffickers Look For?</vt:lpstr>
      <vt:lpstr>Risk Factors Related to  Sex Trafficking Victimization</vt:lpstr>
      <vt:lpstr>Risk Factors Related to  Sex Trafficking Victimization</vt:lpstr>
      <vt:lpstr>“Types” of Sex Trafficking</vt:lpstr>
      <vt:lpstr>“Types” of Sex Trafficking</vt:lpstr>
      <vt:lpstr>Trafficker Tactics</vt:lpstr>
      <vt:lpstr>Trafficker Tactics</vt:lpstr>
      <vt:lpstr>Correlations to Domestic Violence</vt:lpstr>
      <vt:lpstr>Correlations to Domestic Violence</vt:lpstr>
      <vt:lpstr>Correlations to Domestic Violence</vt:lpstr>
      <vt:lpstr>Correlations to Domestic Violence</vt:lpstr>
      <vt:lpstr>PowerPoint Presentation</vt:lpstr>
      <vt:lpstr>PowerPoint Presentation</vt:lpstr>
      <vt:lpstr>Sex Trafficking Red Flags</vt:lpstr>
      <vt:lpstr>Sex Trafficking Red Flags</vt:lpstr>
      <vt:lpstr>Red Flags in Adolescents</vt:lpstr>
      <vt:lpstr>Red Flags in Adolescents</vt:lpstr>
      <vt:lpstr>Small Group Exercise</vt:lpstr>
      <vt:lpstr>Small Group Discussion Questions</vt:lpstr>
      <vt:lpstr>Interviewing a Victim</vt:lpstr>
      <vt:lpstr>Interviewing a Victim</vt:lpstr>
      <vt:lpstr>Initial Safety Assessment</vt:lpstr>
      <vt:lpstr>Initial Safety Assessment</vt:lpstr>
      <vt:lpstr>Screening Tools</vt:lpstr>
      <vt:lpstr>Screening Tools</vt:lpstr>
      <vt:lpstr>Small Group Exercise</vt:lpstr>
      <vt:lpstr>Developing a Culturally Appropriate Screening Tool</vt:lpstr>
      <vt:lpstr>Additional Resources</vt:lpstr>
      <vt:lpstr>Additional Resources</vt:lpstr>
      <vt:lpstr>Additional Resources</vt:lpstr>
      <vt:lpstr>Questions?</vt:lpstr>
      <vt:lpstr>Advocacy for Victims</vt:lpstr>
      <vt:lpstr>Training Agenda</vt:lpstr>
      <vt:lpstr>Learning Objectives</vt:lpstr>
      <vt:lpstr>Using the Medicine Wheel to  Understand the Impact of Trauma</vt:lpstr>
      <vt:lpstr>Using the Medicine Wheel to  Understand the Impact of Trauma</vt:lpstr>
      <vt:lpstr>Small Group Exercise</vt:lpstr>
      <vt:lpstr>Choose One of the Following Questions</vt:lpstr>
      <vt:lpstr>Victim’s Service, Safety,  and Long-Term Needs</vt:lpstr>
      <vt:lpstr>Victim’s Service, Safety,  and Long-Term Needs</vt:lpstr>
      <vt:lpstr>Culturally Appropriate Advocacy</vt:lpstr>
      <vt:lpstr>Culturally Appropriate Advocacy</vt:lpstr>
      <vt:lpstr>PowerPoint Presentation</vt:lpstr>
      <vt:lpstr>Advocates as Social Change Agents</vt:lpstr>
      <vt:lpstr>Establishing and Maintaining Trust</vt:lpstr>
      <vt:lpstr>Establishing and Maintaining Trust</vt:lpstr>
      <vt:lpstr>Why Victims May Fear Accessing Services</vt:lpstr>
      <vt:lpstr>Why Victims May Fear Accessing Services</vt:lpstr>
      <vt:lpstr> Large Group Demonstration</vt:lpstr>
      <vt:lpstr> Large Group Demonstration</vt:lpstr>
      <vt:lpstr>Remember Poem</vt:lpstr>
      <vt:lpstr>Remember Poem</vt:lpstr>
      <vt:lpstr>Additional Resources</vt:lpstr>
      <vt:lpstr>Additional Resources</vt:lpstr>
      <vt:lpstr>Questions?</vt:lpstr>
      <vt:lpstr>Legal Advocacy</vt:lpstr>
      <vt:lpstr>Training Agenda</vt:lpstr>
      <vt:lpstr>Learning Objectives</vt:lpstr>
      <vt:lpstr>Small Group Exercise</vt:lpstr>
      <vt:lpstr>Small Group Exercise</vt:lpstr>
      <vt:lpstr>Victim Advocacy Roles</vt:lpstr>
      <vt:lpstr>Victim Advocacy Roles</vt:lpstr>
      <vt:lpstr>Legal Advocacy Responsibilities</vt:lpstr>
      <vt:lpstr>Legal Advocacy Responsibilities</vt:lpstr>
      <vt:lpstr>Legal Advocacy Responsibilities</vt:lpstr>
      <vt:lpstr>Protecting Victim Information</vt:lpstr>
      <vt:lpstr>Protecting Victim Information</vt:lpstr>
      <vt:lpstr>Protecting Victim Information - Privacy</vt:lpstr>
      <vt:lpstr>Protecting Victim Information - Confidentiality</vt:lpstr>
      <vt:lpstr>Protecting Victim Information - Confidentiality</vt:lpstr>
      <vt:lpstr>Protecting Victim Information - Confidentiality</vt:lpstr>
      <vt:lpstr>Protecting Victim Information - Privilege</vt:lpstr>
      <vt:lpstr>Protecting Victim Information - Privilege</vt:lpstr>
      <vt:lpstr>Victim Advocacy in the Courtroom  – Safety Planning</vt:lpstr>
      <vt:lpstr>Victim Advocacy in the Courtroom  – Safety Planning</vt:lpstr>
      <vt:lpstr>Victim Advocacy in the Courtroom – Courtroom Decorum</vt:lpstr>
      <vt:lpstr>Victim Advocacy in the Courtroom</vt:lpstr>
      <vt:lpstr>Victim Advocacy in the Courtroom</vt:lpstr>
      <vt:lpstr>Victim Advocacy in the Courtroom</vt:lpstr>
      <vt:lpstr>Small Group Exercise</vt:lpstr>
      <vt:lpstr>Small Group Exercise</vt:lpstr>
      <vt:lpstr>Overview of Legal Needs in Criminal Systems</vt:lpstr>
      <vt:lpstr>Overview of Legal Needs in Criminal Systems</vt:lpstr>
      <vt:lpstr>Overview of Legal Needs in Civil Systems</vt:lpstr>
      <vt:lpstr>Overview of Legal Needs in Civil Systems</vt:lpstr>
      <vt:lpstr>The Basics of Civil and Criminal Jurisdiction</vt:lpstr>
      <vt:lpstr>Civil and Criminal Jurisdiction</vt:lpstr>
      <vt:lpstr>Navigating Criminal Jurisdiction  in Indian country</vt:lpstr>
      <vt:lpstr>Navigating Criminal Jurisdiction  in Indian country</vt:lpstr>
      <vt:lpstr>Criminal Legal Advocacy</vt:lpstr>
      <vt:lpstr>Overview of the Criminal Process</vt:lpstr>
      <vt:lpstr>Victim’s Rights Laws</vt:lpstr>
      <vt:lpstr>Victim’s Rights Laws</vt:lpstr>
      <vt:lpstr>Victim’s Rights Laws</vt:lpstr>
      <vt:lpstr>Navigating Tribal Civil Jurisdiction</vt:lpstr>
      <vt:lpstr>Navigating Tribal Civil Jurisdiction</vt:lpstr>
      <vt:lpstr>Civil Legal Advocacy</vt:lpstr>
      <vt:lpstr>Civil Legal Advocacy</vt:lpstr>
      <vt:lpstr>Civil Legal Advocacy </vt:lpstr>
      <vt:lpstr>Civil Protection Orders </vt:lpstr>
      <vt:lpstr>Civil Protection Orders </vt:lpstr>
      <vt:lpstr>Enforcing Tribal Protection Orders </vt:lpstr>
      <vt:lpstr>Enforcing Tribal Protection Orders </vt:lpstr>
      <vt:lpstr>Full Faith and Credit</vt:lpstr>
      <vt:lpstr>Full Faith and Credit 18 U.S.C. §2265(a) </vt:lpstr>
      <vt:lpstr>Protection Orders under VAWA 18 U.S.C. §2265(b)</vt:lpstr>
      <vt:lpstr>Advocate’s Tribal Protection Order Checklist</vt:lpstr>
      <vt:lpstr>Tribal Protection Order Resources</vt:lpstr>
      <vt:lpstr>Additional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Train-the Trainer: Sex Trafficking in Indian Country</dc:title>
  <dc:creator>MCMILIN - ERICA</dc:creator>
  <cp:lastModifiedBy>Abby Thoennes</cp:lastModifiedBy>
  <cp:revision>779</cp:revision>
  <dcterms:created xsi:type="dcterms:W3CDTF">2016-09-12T17:14:24Z</dcterms:created>
  <dcterms:modified xsi:type="dcterms:W3CDTF">2021-04-14T14:36:19Z</dcterms:modified>
</cp:coreProperties>
</file>