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2"/>
  </p:notesMasterIdLst>
  <p:handoutMasterIdLst>
    <p:handoutMasterId r:id="rId33"/>
  </p:handoutMasterIdLst>
  <p:sldIdLst>
    <p:sldId id="256" r:id="rId2"/>
    <p:sldId id="565" r:id="rId3"/>
    <p:sldId id="558" r:id="rId4"/>
    <p:sldId id="559" r:id="rId5"/>
    <p:sldId id="562" r:id="rId6"/>
    <p:sldId id="519" r:id="rId7"/>
    <p:sldId id="557" r:id="rId8"/>
    <p:sldId id="522" r:id="rId9"/>
    <p:sldId id="560" r:id="rId10"/>
    <p:sldId id="487" r:id="rId11"/>
    <p:sldId id="523" r:id="rId12"/>
    <p:sldId id="496" r:id="rId13"/>
    <p:sldId id="551" r:id="rId14"/>
    <p:sldId id="504" r:id="rId15"/>
    <p:sldId id="556" r:id="rId16"/>
    <p:sldId id="526" r:id="rId17"/>
    <p:sldId id="525" r:id="rId18"/>
    <p:sldId id="361" r:id="rId19"/>
    <p:sldId id="531" r:id="rId20"/>
    <p:sldId id="359" r:id="rId21"/>
    <p:sldId id="501" r:id="rId22"/>
    <p:sldId id="554" r:id="rId23"/>
    <p:sldId id="493" r:id="rId24"/>
    <p:sldId id="538" r:id="rId25"/>
    <p:sldId id="502" r:id="rId26"/>
    <p:sldId id="546" r:id="rId27"/>
    <p:sldId id="418" r:id="rId28"/>
    <p:sldId id="561" r:id="rId29"/>
    <p:sldId id="552" r:id="rId30"/>
    <p:sldId id="486"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 initials="O" lastIdx="8" clrIdx="0"/>
  <p:cmAuthor id="2" name="kelly stoner" initials="ks" lastIdx="7" clrIdx="2">
    <p:extLst>
      <p:ext uri="{19B8F6BF-5375-455C-9EA6-DF929625EA0E}">
        <p15:presenceInfo xmlns:p15="http://schemas.microsoft.com/office/powerpoint/2012/main" userId="ef6b8cae2f75f49a" providerId="Windows Live"/>
      </p:ext>
    </p:extLst>
  </p:cmAuthor>
  <p:cmAuthor id="3" name="Bonnie Clairmont" initials="BC" lastIdx="1" clrIdx="3">
    <p:extLst>
      <p:ext uri="{19B8F6BF-5375-455C-9EA6-DF929625EA0E}">
        <p15:presenceInfo xmlns:p15="http://schemas.microsoft.com/office/powerpoint/2012/main" userId="Bonnie Clairmont" providerId="None"/>
      </p:ext>
    </p:extLst>
  </p:cmAuthor>
  <p:cmAuthor id="4" name="Heather Torres" initials="HT" lastIdx="2" clrIdx="4">
    <p:extLst>
      <p:ext uri="{19B8F6BF-5375-455C-9EA6-DF929625EA0E}">
        <p15:presenceInfo xmlns:p15="http://schemas.microsoft.com/office/powerpoint/2012/main" userId="22b5844e5ae2ad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0" autoAdjust="0"/>
    <p:restoredTop sz="70762" autoAdjust="0"/>
  </p:normalViewPr>
  <p:slideViewPr>
    <p:cSldViewPr snapToGrid="0" snapToObjects="1">
      <p:cViewPr varScale="1">
        <p:scale>
          <a:sx n="79" d="100"/>
          <a:sy n="79" d="100"/>
        </p:scale>
        <p:origin x="88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14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1FE5F4DB-FE49-4B8E-8F26-2E913F2E19AE}" type="datetimeFigureOut">
              <a:rPr lang="en-US" smtClean="0"/>
              <a:t>5/3/2021</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smtClean="0"/>
              <a:t>Sex Trafficking in Indian Country: Advocacy Issues Train the Trainer Curriculum</a:t>
            </a:r>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59EE34E2-3FD8-4631-8163-3C2F6100878C}" type="slidenum">
              <a:rPr lang="en-US" smtClean="0"/>
              <a:t>‹#›</a:t>
            </a:fld>
            <a:endParaRPr lang="en-US" dirty="0"/>
          </a:p>
        </p:txBody>
      </p:sp>
    </p:spTree>
    <p:extLst>
      <p:ext uri="{BB962C8B-B14F-4D97-AF65-F5344CB8AC3E}">
        <p14:creationId xmlns:p14="http://schemas.microsoft.com/office/powerpoint/2010/main" val="328723594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59A26E27-E6CB-774A-ADE0-7B04B4A9E280}" type="datetimeFigureOut">
              <a:rPr lang="en-US" smtClean="0"/>
              <a:t>5/3/2021</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smtClean="0"/>
              <a:t>Sex Trafficking in Indian Country: Advocacy Issues Train the Trainer Curriculum</a:t>
            </a: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060C3BE2-5E66-8B40-A651-AA8917846FE7}" type="slidenum">
              <a:rPr lang="en-US" smtClean="0"/>
              <a:t>‹#›</a:t>
            </a:fld>
            <a:endParaRPr lang="en-US" dirty="0"/>
          </a:p>
        </p:txBody>
      </p:sp>
    </p:spTree>
    <p:extLst>
      <p:ext uri="{BB962C8B-B14F-4D97-AF65-F5344CB8AC3E}">
        <p14:creationId xmlns:p14="http://schemas.microsoft.com/office/powerpoint/2010/main" val="113968736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ribaltrafficking.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joining the first webinar in our webinar series on the Sex Trafficking in Indian Country in Advocacy Curriculum. A publication brought to you by – MIWSAC and TLPI.</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Abby</a:t>
            </a:r>
          </a:p>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31724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88557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endParaRPr lang="en-US" dirty="0" smtClean="0"/>
          </a:p>
          <a:p>
            <a:r>
              <a:rPr lang="en-US" dirty="0" err="1" smtClean="0"/>
              <a:t>Powerpoints</a:t>
            </a:r>
            <a:r>
              <a:rPr lang="en-US" baseline="0" dirty="0" smtClean="0"/>
              <a:t> can be a powerful learning tool. It was important to provide the editable presentation in order for local trainers to insert local additional resources and to customize exercises for their teams.</a:t>
            </a:r>
          </a:p>
          <a:p>
            <a:endParaRPr lang="en-US" baseline="0" dirty="0" smtClean="0"/>
          </a:p>
          <a:p>
            <a:r>
              <a:rPr lang="en-US" baseline="0" dirty="0" smtClean="0"/>
              <a:t>How all 3 parts work together. In future webinars, we will be running through each Unit in the Participant Workbook with some limitations on exercises due to time and the volume of interest in the webinars.</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22011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36593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07938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50533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 </a:t>
            </a:r>
          </a:p>
          <a:p>
            <a:endParaRPr lang="en-US" dirty="0" smtClean="0"/>
          </a:p>
          <a:p>
            <a:r>
              <a:rPr lang="en-US" dirty="0" smtClean="0"/>
              <a:t>Example training agenda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28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18720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681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090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43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Heather: drop </a:t>
            </a:r>
            <a:r>
              <a:rPr lang="en-US" dirty="0" err="1" smtClean="0"/>
              <a:t>eval</a:t>
            </a:r>
            <a:r>
              <a:rPr lang="en-US" dirty="0" smtClean="0"/>
              <a:t> link in the chat box</a:t>
            </a:r>
            <a:r>
              <a:rPr lang="en-US" baseline="0" dirty="0" smtClean="0"/>
              <a:t> </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44793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684818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928303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507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59916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47949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473515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608220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a:p>
            <a:endParaRPr lang="en-US" dirty="0" smtClean="0"/>
          </a:p>
          <a:p>
            <a:r>
              <a:rPr lang="en-US" dirty="0" smtClean="0"/>
              <a:t>Switch to website – start at homepage and then Victim Services Directory</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994826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098721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Drop registration link in chat</a:t>
            </a:r>
            <a:r>
              <a:rPr lang="en-US" sz="1200" kern="1200" baseline="0" dirty="0" smtClean="0">
                <a:solidFill>
                  <a:schemeClr val="tx1"/>
                </a:solidFill>
                <a:effectLst/>
                <a:latin typeface="+mn-lt"/>
                <a:ea typeface="+mn-ea"/>
                <a:cs typeface="+mn-cs"/>
              </a:rPr>
              <a:t> box.</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a:t>
            </a:r>
            <a:r>
              <a:rPr lang="en-US" sz="1200" kern="1200" baseline="0" dirty="0" smtClean="0">
                <a:solidFill>
                  <a:schemeClr val="tx1"/>
                </a:solidFill>
                <a:effectLst/>
                <a:latin typeface="+mn-lt"/>
                <a:ea typeface="+mn-ea"/>
                <a:cs typeface="+mn-cs"/>
              </a:rPr>
              <a:t> the remaining webinars in our series.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Due to the virtual forum and volume of interest, we may not be able to get through all the exercises. We </a:t>
            </a:r>
            <a:r>
              <a:rPr lang="en-US" sz="1200" kern="1200" dirty="0" smtClean="0">
                <a:solidFill>
                  <a:schemeClr val="tx1"/>
                </a:solidFill>
                <a:effectLst/>
                <a:latin typeface="+mn-lt"/>
                <a:ea typeface="+mn-ea"/>
                <a:cs typeface="+mn-cs"/>
              </a:rPr>
              <a:t>recommend running through all exercises with your teams, communities, families post-webinar.</a:t>
            </a:r>
          </a:p>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23431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Bonnie</a:t>
            </a:r>
          </a:p>
          <a:p>
            <a:r>
              <a:rPr lang="en-US" dirty="0" smtClean="0"/>
              <a:t>Kelly</a:t>
            </a:r>
          </a:p>
          <a:p>
            <a:r>
              <a:rPr lang="en-US" dirty="0" smtClean="0"/>
              <a:t>Heather</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22951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46448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T</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54706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will</a:t>
            </a:r>
            <a:r>
              <a:rPr lang="en-US" baseline="0" dirty="0" smtClean="0"/>
              <a:t> read question. </a:t>
            </a:r>
          </a:p>
          <a:p>
            <a:r>
              <a:rPr lang="en-US" baseline="0" dirty="0" smtClean="0"/>
              <a:t>Abby will launch poll. </a:t>
            </a:r>
            <a:endParaRPr lang="en-US" dirty="0" smtClean="0"/>
          </a:p>
          <a:p>
            <a:r>
              <a:rPr lang="en-US" dirty="0" smtClean="0"/>
              <a:t>Bonnie</a:t>
            </a:r>
            <a:r>
              <a:rPr lang="en-US" baseline="0" dirty="0" smtClean="0"/>
              <a:t> will discuss results.</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195197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Kelly</a:t>
            </a:r>
          </a:p>
          <a:p>
            <a:pPr marL="0" indent="0">
              <a:buNone/>
            </a:pPr>
            <a:endParaRPr lang="en-US" sz="1200" dirty="0" smtClean="0"/>
          </a:p>
          <a:p>
            <a:pPr marL="0" indent="0">
              <a:buNone/>
            </a:pPr>
            <a:r>
              <a:rPr lang="en-US" sz="1200" dirty="0" smtClean="0"/>
              <a:t>Years in</a:t>
            </a:r>
            <a:r>
              <a:rPr lang="en-US" sz="1200" baseline="0" dirty="0" smtClean="0"/>
              <a:t> the making…</a:t>
            </a:r>
          </a:p>
          <a:p>
            <a:pPr marL="0" indent="0">
              <a:buNone/>
            </a:pPr>
            <a:r>
              <a:rPr lang="en-US" sz="1200" dirty="0" smtClean="0"/>
              <a:t>OVW grant funding from TA solicitation Targeted Purpose Area 28: Provide training and technical assistance to Tribal Domestic Violence and Sexual Assault Coalitions to increase the coalitions’ capacity to address sexual assault in tribal communities and to increase their knowledge and understanding of sex trafficking and how to address the issue. </a:t>
            </a:r>
          </a:p>
          <a:p>
            <a:pPr marL="0" indent="0">
              <a:buNone/>
            </a:pPr>
            <a:r>
              <a:rPr lang="en-US" sz="1200" dirty="0" smtClean="0"/>
              <a:t>Started October 2014</a:t>
            </a:r>
          </a:p>
          <a:p>
            <a:pPr marL="0" indent="0">
              <a:buNone/>
            </a:pPr>
            <a:r>
              <a:rPr lang="en-US" sz="1200" dirty="0" smtClean="0"/>
              <a:t>Target audience were the 18 tribal coalitions</a:t>
            </a:r>
          </a:p>
          <a:p>
            <a:pPr marL="0" indent="0">
              <a:buNone/>
            </a:pPr>
            <a:r>
              <a:rPr lang="en-US" sz="1200" dirty="0" smtClean="0"/>
              <a:t>Development</a:t>
            </a:r>
            <a:r>
              <a:rPr lang="en-US" sz="1200" baseline="0" dirty="0" smtClean="0"/>
              <a:t> </a:t>
            </a:r>
            <a:r>
              <a:rPr lang="en-US" sz="1200" dirty="0" smtClean="0"/>
              <a:t>of website which is </a:t>
            </a:r>
            <a:r>
              <a:rPr lang="en-US" sz="1200" dirty="0" smtClean="0">
                <a:hlinkClick r:id="rId3"/>
              </a:rPr>
              <a:t>www.tribaltrafficking.org</a:t>
            </a:r>
            <a:r>
              <a:rPr lang="en-US" sz="1200" dirty="0" smtClean="0"/>
              <a:t> and the Sex Trafficking in Indian Country Curriculum.</a:t>
            </a:r>
          </a:p>
          <a:p>
            <a:pPr marL="0" indent="0">
              <a:buNone/>
            </a:pPr>
            <a:endParaRPr lang="en-US" sz="1200" dirty="0" smtClean="0"/>
          </a:p>
          <a:p>
            <a:pPr>
              <a:buFont typeface="Arial" panose="020B0604020202020204" pitchFamily="34" charset="0"/>
              <a:buChar char="•"/>
            </a:pPr>
            <a:r>
              <a:rPr lang="en-US" sz="1200" dirty="0" smtClean="0"/>
              <a:t>Later,</a:t>
            </a:r>
            <a:r>
              <a:rPr lang="en-US" sz="1200" baseline="0" dirty="0" smtClean="0"/>
              <a:t> t</a:t>
            </a:r>
            <a:r>
              <a:rPr lang="en-US" sz="1200" dirty="0" smtClean="0"/>
              <a:t>he Minnesota Indian Women’s Sexual Assault Coalition contracted with TLPI to pilot test the Curriculum, make edits, and maintain </a:t>
            </a:r>
            <a:r>
              <a:rPr lang="en-US" sz="1200" dirty="0" smtClean="0">
                <a:hlinkClick r:id="rId3"/>
              </a:rPr>
              <a:t>www.tribaltrafficking.org</a:t>
            </a:r>
            <a:r>
              <a:rPr lang="en-US" sz="1200" dirty="0" smtClean="0"/>
              <a:t>. </a:t>
            </a:r>
          </a:p>
          <a:p>
            <a:pPr>
              <a:buFont typeface="Arial" panose="020B0604020202020204" pitchFamily="34" charset="0"/>
              <a:buChar char="•"/>
            </a:pPr>
            <a:r>
              <a:rPr lang="en-US" sz="1200" dirty="0" smtClean="0"/>
              <a:t>Today, contracting with the Minnesota Indian Women’s Sexual Assault Coalition to train on the Curriculum, complete edits to the previous legal issues units, and maintain </a:t>
            </a:r>
            <a:r>
              <a:rPr lang="en-US" sz="1200" dirty="0" smtClean="0">
                <a:hlinkClick r:id="rId3"/>
              </a:rPr>
              <a:t>www.tribaltrafficking.org</a:t>
            </a:r>
            <a:r>
              <a:rPr lang="en-US" sz="1200" dirty="0" smtClean="0"/>
              <a:t>. </a:t>
            </a:r>
          </a:p>
          <a:p>
            <a:pPr marL="0" indent="0">
              <a:buNone/>
            </a:pPr>
            <a:endParaRPr lang="en-US" sz="1200" dirty="0" smtClean="0"/>
          </a:p>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254314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01293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Why pilot</a:t>
            </a:r>
            <a:r>
              <a:rPr lang="en-US" sz="1200" baseline="0" dirty="0" smtClean="0"/>
              <a:t> test?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were part of the pilot tests??</a:t>
            </a:r>
          </a:p>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354717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Takeaways from the pilot testing and community feedback…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need, the focus should</a:t>
            </a:r>
            <a:r>
              <a:rPr lang="en-US" sz="1200" baseline="0" dirty="0" smtClean="0"/>
              <a:t> really be on advocacy and advocacy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Announce</a:t>
            </a:r>
            <a:r>
              <a:rPr lang="en-US" sz="1200" baseline="0" dirty="0" smtClean="0"/>
              <a:t> that the supplemental reading in progress</a:t>
            </a:r>
            <a:endParaRPr lang="en-US" sz="1200" dirty="0" smtClean="0"/>
          </a:p>
          <a:p>
            <a:endParaRPr lang="en-US" dirty="0"/>
          </a:p>
        </p:txBody>
      </p:sp>
      <p:sp>
        <p:nvSpPr>
          <p:cNvPr id="4" name="Footer Placeholder 3"/>
          <p:cNvSpPr>
            <a:spLocks noGrp="1"/>
          </p:cNvSpPr>
          <p:nvPr>
            <p:ph type="ftr" sz="quarter" idx="10"/>
          </p:nvPr>
        </p:nvSpPr>
        <p:spPr/>
        <p:txBody>
          <a:bodyPr/>
          <a:lstStyle/>
          <a:p>
            <a:r>
              <a:rPr lang="en-US" smtClean="0"/>
              <a:t>Sex Trafficking in Indian Country: Advocacy Issues Train the Trainer Curriculum</a:t>
            </a:r>
            <a:endParaRPr lang="en-US" dirty="0"/>
          </a:p>
        </p:txBody>
      </p:sp>
    </p:spTree>
    <p:extLst>
      <p:ext uri="{BB962C8B-B14F-4D97-AF65-F5344CB8AC3E}">
        <p14:creationId xmlns:p14="http://schemas.microsoft.com/office/powerpoint/2010/main" val="89156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Train-the-Trainer: Sex Trafficking in Indian Country</a:t>
            </a:r>
            <a:endParaRPr lang="en-US" dirty="0"/>
          </a:p>
        </p:txBody>
      </p:sp>
      <p:sp>
        <p:nvSpPr>
          <p:cNvPr id="5" name="Footer Placeholder 4"/>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12"/>
          </p:nvPr>
        </p:nvSpPr>
        <p:spPr/>
        <p:txBody>
          <a:bodyPr/>
          <a:lstStyle/>
          <a:p>
            <a:fld id="{C32386EC-8D38-014F-9E5D-625236B796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0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Train-the-Trainer: Sex Trafficking in Indian Country</a:t>
            </a:r>
            <a:endParaRPr lang="en-US" dirty="0"/>
          </a:p>
        </p:txBody>
      </p:sp>
      <p:sp>
        <p:nvSpPr>
          <p:cNvPr id="5" name="Footer Placeholder 4"/>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12807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Train-the-Trainer: Sex Trafficking in Indian Country</a:t>
            </a:r>
            <a:endParaRPr lang="en-US" dirty="0"/>
          </a:p>
        </p:txBody>
      </p:sp>
      <p:sp>
        <p:nvSpPr>
          <p:cNvPr id="5" name="Footer Placeholder 4"/>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71751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smtClean="0"/>
              <a:t>Train-the-Trainer: Sex Trafficking in Indian Country</a:t>
            </a:r>
            <a:endParaRPr lang="en-US" dirty="0"/>
          </a:p>
        </p:txBody>
      </p:sp>
      <p:sp>
        <p:nvSpPr>
          <p:cNvPr id="5" name="Footer Placeholder 4"/>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109925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Train-the-Trainer: Sex Trafficking in Indian Country</a:t>
            </a:r>
            <a:endParaRPr lang="en-US" dirty="0"/>
          </a:p>
        </p:txBody>
      </p:sp>
      <p:sp>
        <p:nvSpPr>
          <p:cNvPr id="5" name="Footer Placeholder 4"/>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12"/>
          </p:nvPr>
        </p:nvSpPr>
        <p:spPr/>
        <p:txBody>
          <a:bodyPr/>
          <a:lstStyle/>
          <a:p>
            <a:fld id="{C32386EC-8D38-014F-9E5D-625236B796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9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Train-the-Trainer: Sex Trafficking in Indian Country</a:t>
            </a:r>
            <a:endParaRPr lang="en-US" dirty="0"/>
          </a:p>
        </p:txBody>
      </p:sp>
      <p:sp>
        <p:nvSpPr>
          <p:cNvPr id="6" name="Footer Placeholder 5"/>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7" name="Slide Number Placeholder 6"/>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18004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Train-the-Trainer: Sex Trafficking in Indian Country</a:t>
            </a:r>
            <a:endParaRPr lang="en-US" dirty="0"/>
          </a:p>
        </p:txBody>
      </p:sp>
      <p:sp>
        <p:nvSpPr>
          <p:cNvPr id="8" name="Footer Placeholder 7"/>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9" name="Slide Number Placeholder 8"/>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41624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Train-the-Trainer: Sex Trafficking in Indian Country</a:t>
            </a:r>
            <a:endParaRPr lang="en-US" dirty="0"/>
          </a:p>
        </p:txBody>
      </p:sp>
      <p:sp>
        <p:nvSpPr>
          <p:cNvPr id="4" name="Footer Placeholder 3"/>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5" name="Slide Number Placeholder 4"/>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151130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Train-the-Trainer: Sex Trafficking in Indian Country</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Sex Trafficking in Indian Country: Advocacy Curriculum  | Introduction to Curriculum | Tribal Law and Policy Institute </a:t>
            </a:r>
            <a:endParaRPr lang="en-US" dirty="0"/>
          </a:p>
        </p:txBody>
      </p:sp>
      <p:sp>
        <p:nvSpPr>
          <p:cNvPr id="9" name="Slide Number Placeholder 8"/>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13790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Train-the-Trainer: Sex Trafficking in Indian Country</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Sex Trafficking in Indian Country: Advocacy Curriculum  | Introduction to Curriculum | Tribal Law and Policy Institute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2386EC-8D38-014F-9E5D-625236B796BC}" type="slidenum">
              <a:rPr lang="en-US" smtClean="0"/>
              <a:t>‹#›</a:t>
            </a:fld>
            <a:endParaRPr lang="en-US" dirty="0"/>
          </a:p>
        </p:txBody>
      </p:sp>
    </p:spTree>
    <p:extLst>
      <p:ext uri="{BB962C8B-B14F-4D97-AF65-F5344CB8AC3E}">
        <p14:creationId xmlns:p14="http://schemas.microsoft.com/office/powerpoint/2010/main" val="6176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Train-the-Trainer: Sex Trafficking in Indian Country</a:t>
            </a:r>
            <a:endParaRPr lang="en-US" dirty="0"/>
          </a:p>
        </p:txBody>
      </p:sp>
      <p:sp>
        <p:nvSpPr>
          <p:cNvPr id="6" name="Footer Placeholder 5"/>
          <p:cNvSpPr>
            <a:spLocks noGrp="1"/>
          </p:cNvSpPr>
          <p:nvPr>
            <p:ph type="ftr" sz="quarter" idx="11"/>
          </p:nvPr>
        </p:nvSpPr>
        <p:spPr/>
        <p:txBody>
          <a:bodyPr/>
          <a:lstStyle/>
          <a:p>
            <a:r>
              <a:rPr lang="en-US" smtClean="0"/>
              <a:t>Sex Trafficking in Indian Country: Advocacy Curriculum  | Introduction to Curriculum | Tribal Law and Policy Institute </a:t>
            </a:r>
            <a:endParaRPr lang="en-US" dirty="0"/>
          </a:p>
        </p:txBody>
      </p:sp>
      <p:sp>
        <p:nvSpPr>
          <p:cNvPr id="7" name="Slide Number Placeholder 6"/>
          <p:cNvSpPr>
            <a:spLocks noGrp="1"/>
          </p:cNvSpPr>
          <p:nvPr>
            <p:ph type="sldNum" sz="quarter" idx="12"/>
          </p:nvPr>
        </p:nvSpPr>
        <p:spPr/>
        <p:txBody>
          <a:bodyPr/>
          <a:lstStyle/>
          <a:p>
            <a:fld id="{C32386EC-8D38-014F-9E5D-625236B796BC}" type="slidenum">
              <a:rPr lang="en-US" smtClean="0"/>
              <a:t>‹#›</a:t>
            </a:fld>
            <a:endParaRPr lang="en-US" dirty="0"/>
          </a:p>
        </p:txBody>
      </p:sp>
    </p:spTree>
    <p:extLst>
      <p:ext uri="{BB962C8B-B14F-4D97-AF65-F5344CB8AC3E}">
        <p14:creationId xmlns:p14="http://schemas.microsoft.com/office/powerpoint/2010/main" val="978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Train-the-Trainer: Sex Trafficking in Indian Country</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Sex Trafficking in Indian Country: Advocacy Curriculum  | Introduction to Curriculum | Tribal Law and Policy Institute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2386EC-8D38-014F-9E5D-625236B796B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3571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hyperlink" Target="http://lcweb2.loc.gov/cgi-bin/query/I?fsaall,app,brum,detr,swann,look,gottscho,pan,horyd,genthe,var,cai,cd,hh,yan,bbcards,lomax,ils,prok,brhc,nclc,matpc,iucpub,tgmi:111:./temp/~pp_UP96::displayType=1:m856sd=cph:m856sf=3c08467:@@@mdb=fsaall,app,brum,detr,swann,look,gottscho,pan,horyd,genthe,var,cai,cd,hh,yan,bbcards,lomax,ils,prok,brhc,nclc,matpc,iucpub,tgm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8.svg"/><Relationship Id="rId12" Type="http://schemas.openxmlformats.org/officeDocument/2006/relationships/image" Target="../media/image42.sv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2.xml"/><Relationship Id="rId11" Type="http://schemas.openxmlformats.org/officeDocument/2006/relationships/image" Target="../media/image6.png"/><Relationship Id="rId15" Type="http://schemas.openxmlformats.org/officeDocument/2006/relationships/image" Target="../media/image8.png"/><Relationship Id="rId10" Type="http://schemas.openxmlformats.org/officeDocument/2006/relationships/image" Target="../media/image40.svg"/><Relationship Id="rId4" Type="http://schemas.microsoft.com/office/2007/relationships/hdphoto" Target="../media/hdphoto1.wdp"/><Relationship Id="rId14" Type="http://schemas.openxmlformats.org/officeDocument/2006/relationships/image" Target="../media/image44.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ibaltrafficking.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www.home.tlpi.org/sex-trafficking"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https://www.tribaltrafficking.org/sex-trafficking-advocacy-curriculu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b.gy/rhdef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mailto:kelly@tlpi.org" TargetMode="External"/><Relationship Id="rId4" Type="http://schemas.openxmlformats.org/officeDocument/2006/relationships/hyperlink" Target="mailto:bonnie@tlpi.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ribaltrafficking.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551"/>
            <a:ext cx="10515600" cy="2286000"/>
          </a:xfrm>
        </p:spPr>
        <p:txBody>
          <a:bodyPr>
            <a:normAutofit/>
          </a:bodyPr>
          <a:lstStyle/>
          <a:p>
            <a:pPr algn="ctr"/>
            <a:r>
              <a:rPr lang="en-US" sz="5400" b="1" dirty="0" smtClean="0">
                <a:solidFill>
                  <a:schemeClr val="tx1"/>
                </a:solidFill>
              </a:rPr>
              <a:t>Sex Trafficking in </a:t>
            </a:r>
            <a:r>
              <a:rPr lang="en-US" sz="5400" b="1" dirty="0">
                <a:solidFill>
                  <a:schemeClr val="tx1"/>
                </a:solidFill>
              </a:rPr>
              <a:t>Indian </a:t>
            </a:r>
            <a:r>
              <a:rPr lang="en-US" sz="5400" b="1" dirty="0" smtClean="0">
                <a:solidFill>
                  <a:schemeClr val="tx1"/>
                </a:solidFill>
              </a:rPr>
              <a:t>Country </a:t>
            </a:r>
            <a:br>
              <a:rPr lang="en-US" sz="5400" b="1" dirty="0" smtClean="0">
                <a:solidFill>
                  <a:schemeClr val="tx1"/>
                </a:solidFill>
              </a:rPr>
            </a:br>
            <a:r>
              <a:rPr lang="en-US" sz="5400" b="1" dirty="0" smtClean="0">
                <a:solidFill>
                  <a:schemeClr val="tx1"/>
                </a:solidFill>
              </a:rPr>
              <a:t>Introduction to Advocacy Curriculum</a:t>
            </a:r>
            <a:br>
              <a:rPr lang="en-US" sz="5400" b="1" dirty="0" smtClean="0">
                <a:solidFill>
                  <a:schemeClr val="tx1"/>
                </a:solidFill>
              </a:rPr>
            </a:br>
            <a:r>
              <a:rPr lang="en-US" sz="5400" b="1" dirty="0" smtClean="0">
                <a:solidFill>
                  <a:schemeClr val="tx1"/>
                </a:solidFill>
              </a:rPr>
              <a:t>Webinar Wednesday Series</a:t>
            </a:r>
            <a:endParaRPr lang="en-US" sz="6600" i="1" dirty="0">
              <a:solidFill>
                <a:schemeClr val="tx1"/>
              </a:solidFill>
            </a:endParaRPr>
          </a:p>
        </p:txBody>
      </p:sp>
      <p:pic>
        <p:nvPicPr>
          <p:cNvPr id="4" name="Picture 3"/>
          <p:cNvPicPr>
            <a:picLocks noChangeAspect="1"/>
          </p:cNvPicPr>
          <p:nvPr/>
        </p:nvPicPr>
        <p:blipFill>
          <a:blip r:embed="rId3"/>
          <a:stretch>
            <a:fillRect/>
          </a:stretch>
        </p:blipFill>
        <p:spPr>
          <a:xfrm>
            <a:off x="201174" y="65491"/>
            <a:ext cx="2371379" cy="2232663"/>
          </a:xfrm>
          <a:prstGeom prst="rect">
            <a:avLst/>
          </a:prstGeom>
        </p:spPr>
      </p:pic>
      <p:sp>
        <p:nvSpPr>
          <p:cNvPr id="8" name="TextBox 7"/>
          <p:cNvSpPr txBox="1"/>
          <p:nvPr/>
        </p:nvSpPr>
        <p:spPr>
          <a:xfrm>
            <a:off x="838200" y="4461297"/>
            <a:ext cx="10515600" cy="1323439"/>
          </a:xfrm>
          <a:prstGeom prst="rect">
            <a:avLst/>
          </a:prstGeom>
          <a:noFill/>
        </p:spPr>
        <p:txBody>
          <a:bodyPr wrap="square" rtlCol="0">
            <a:spAutoFit/>
          </a:bodyPr>
          <a:lstStyle/>
          <a:p>
            <a:pPr algn="ctr"/>
            <a:r>
              <a:rPr lang="en-US" sz="2000" dirty="0" smtClean="0"/>
              <a:t>Wednesday, October 14, 2020</a:t>
            </a:r>
          </a:p>
          <a:p>
            <a:pPr algn="ctr"/>
            <a:endParaRPr lang="en-US" sz="2000" dirty="0" smtClean="0"/>
          </a:p>
          <a:p>
            <a:pPr algn="ctr"/>
            <a:r>
              <a:rPr lang="en-US" sz="2000" dirty="0" smtClean="0"/>
              <a:t>Prepared </a:t>
            </a:r>
            <a:r>
              <a:rPr lang="en-US" sz="2000" dirty="0"/>
              <a:t>by the Tribal Law and Policy </a:t>
            </a:r>
            <a:r>
              <a:rPr lang="en-US" sz="2000" dirty="0" smtClean="0"/>
              <a:t>Institute </a:t>
            </a:r>
          </a:p>
          <a:p>
            <a:pPr algn="ctr"/>
            <a:r>
              <a:rPr lang="en-US" sz="2000" dirty="0" smtClean="0"/>
              <a:t>in collaboration with the Minnesota Indian Women’s Sexual Assault Coalition</a:t>
            </a:r>
            <a:endParaRPr lang="en-US" sz="2000" dirty="0"/>
          </a:p>
        </p:txBody>
      </p:sp>
      <p:pic>
        <p:nvPicPr>
          <p:cNvPr id="3" name="Picture 2"/>
          <p:cNvPicPr>
            <a:picLocks noChangeAspect="1"/>
          </p:cNvPicPr>
          <p:nvPr/>
        </p:nvPicPr>
        <p:blipFill>
          <a:blip r:embed="rId4"/>
          <a:stretch>
            <a:fillRect/>
          </a:stretch>
        </p:blipFill>
        <p:spPr>
          <a:xfrm>
            <a:off x="9927771" y="57466"/>
            <a:ext cx="2092401" cy="1890339"/>
          </a:xfrm>
          <a:prstGeom prst="rect">
            <a:avLst/>
          </a:prstGeom>
        </p:spPr>
      </p:pic>
    </p:spTree>
    <p:extLst>
      <p:ext uri="{BB962C8B-B14F-4D97-AF65-F5344CB8AC3E}">
        <p14:creationId xmlns:p14="http://schemas.microsoft.com/office/powerpoint/2010/main" val="626406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74" y="571910"/>
            <a:ext cx="10668000" cy="1222157"/>
          </a:xfrm>
        </p:spPr>
        <p:txBody>
          <a:bodyPr>
            <a:normAutofit/>
          </a:bodyPr>
          <a:lstStyle/>
          <a:p>
            <a:r>
              <a:rPr lang="en-US" b="1" dirty="0" smtClean="0"/>
              <a:t>How the Curriculum Works: The Purpose</a:t>
            </a:r>
            <a:endParaRPr lang="en-US" b="1" dirty="0"/>
          </a:p>
        </p:txBody>
      </p:sp>
      <p:sp>
        <p:nvSpPr>
          <p:cNvPr id="3" name="Content Placeholder 2"/>
          <p:cNvSpPr>
            <a:spLocks noGrp="1"/>
          </p:cNvSpPr>
          <p:nvPr>
            <p:ph idx="1"/>
          </p:nvPr>
        </p:nvSpPr>
        <p:spPr>
          <a:xfrm>
            <a:off x="1162974" y="1845734"/>
            <a:ext cx="10058401" cy="4510718"/>
          </a:xfrm>
        </p:spPr>
        <p:txBody>
          <a:bodyPr>
            <a:normAutofit fontScale="92500" lnSpcReduction="20000"/>
          </a:bodyPr>
          <a:lstStyle/>
          <a:p>
            <a:pPr>
              <a:buFont typeface="Arial" panose="020B0604020202020204" pitchFamily="34" charset="0"/>
              <a:buChar char="•"/>
            </a:pPr>
            <a:r>
              <a:rPr lang="en-US" sz="2800" dirty="0" smtClean="0"/>
              <a:t> To </a:t>
            </a:r>
            <a:r>
              <a:rPr lang="en-US" sz="2800" dirty="0"/>
              <a:t>provide an easily </a:t>
            </a:r>
            <a:r>
              <a:rPr lang="en-US" sz="2800" dirty="0" smtClean="0"/>
              <a:t>accessible, interactive training </a:t>
            </a:r>
            <a:r>
              <a:rPr lang="en-US" sz="2800" dirty="0"/>
              <a:t>tool that tribal coalitions can utilize to train service providers such as advocates and </a:t>
            </a:r>
            <a:r>
              <a:rPr lang="en-US" sz="2800" dirty="0" smtClean="0"/>
              <a:t>others </a:t>
            </a:r>
            <a:r>
              <a:rPr lang="en-US" sz="2800" dirty="0"/>
              <a:t>that work within tribal programs that may serve victims of sex </a:t>
            </a:r>
            <a:r>
              <a:rPr lang="en-US" sz="2800" dirty="0" smtClean="0"/>
              <a:t>trafficking</a:t>
            </a:r>
            <a:r>
              <a:rPr lang="en-US" sz="2800" dirty="0"/>
              <a:t>;</a:t>
            </a:r>
          </a:p>
          <a:p>
            <a:pPr>
              <a:buFont typeface="Arial" panose="020B0604020202020204" pitchFamily="34" charset="0"/>
              <a:buChar char="•"/>
            </a:pPr>
            <a:r>
              <a:rPr lang="en-US" sz="2800" dirty="0" smtClean="0"/>
              <a:t> To provide a </a:t>
            </a:r>
            <a:r>
              <a:rPr lang="en-US" sz="2800" b="1" dirty="0"/>
              <a:t>basic understanding</a:t>
            </a:r>
            <a:r>
              <a:rPr lang="en-US" sz="2800" dirty="0"/>
              <a:t> of sex trafficking as it impacts Native people. The </a:t>
            </a:r>
            <a:r>
              <a:rPr lang="en-US" sz="2800" dirty="0" smtClean="0"/>
              <a:t>information will assist you to understand what constitutes </a:t>
            </a:r>
            <a:r>
              <a:rPr lang="en-US" sz="2800" dirty="0"/>
              <a:t>sex trafficking from both a general legal perspective as well as from a tribal advocate’s </a:t>
            </a:r>
            <a:r>
              <a:rPr lang="en-US" sz="2800" dirty="0" smtClean="0"/>
              <a:t>perspective;</a:t>
            </a:r>
          </a:p>
          <a:p>
            <a:pPr>
              <a:buFont typeface="Arial" panose="020B0604020202020204" pitchFamily="34" charset="0"/>
              <a:buChar char="•"/>
            </a:pPr>
            <a:r>
              <a:rPr lang="en-US" sz="2800" dirty="0" smtClean="0"/>
              <a:t> To educate on misconceptions </a:t>
            </a:r>
            <a:r>
              <a:rPr lang="en-US" sz="2800" dirty="0"/>
              <a:t>and attitudes that may keep victims from reaching out for help</a:t>
            </a:r>
            <a:r>
              <a:rPr lang="en-US" sz="2800" dirty="0" smtClean="0"/>
              <a:t>;</a:t>
            </a:r>
            <a:r>
              <a:rPr lang="en-US" sz="2800" dirty="0"/>
              <a:t> </a:t>
            </a:r>
            <a:r>
              <a:rPr lang="en-US" sz="2800" dirty="0" smtClean="0"/>
              <a:t>and</a:t>
            </a:r>
            <a:endParaRPr lang="en-US" sz="2800" dirty="0"/>
          </a:p>
          <a:p>
            <a:pPr>
              <a:buFont typeface="Arial" panose="020B0604020202020204" pitchFamily="34" charset="0"/>
              <a:buChar char="•"/>
            </a:pPr>
            <a:r>
              <a:rPr lang="en-US" sz="2800" dirty="0" smtClean="0"/>
              <a:t> To address risk </a:t>
            </a:r>
            <a:r>
              <a:rPr lang="en-US" sz="2800" dirty="0"/>
              <a:t>factors associated with sex trafficking </a:t>
            </a:r>
            <a:r>
              <a:rPr lang="en-US" sz="2800" dirty="0" smtClean="0"/>
              <a:t>victimization </a:t>
            </a:r>
            <a:r>
              <a:rPr lang="en-US" sz="2800" dirty="0"/>
              <a:t>and </a:t>
            </a:r>
            <a:r>
              <a:rPr lang="en-US" sz="2800" dirty="0" smtClean="0"/>
              <a:t>also will promote an understanding </a:t>
            </a:r>
            <a:r>
              <a:rPr lang="en-US" sz="2800" dirty="0"/>
              <a:t>of why sex trafficking </a:t>
            </a:r>
            <a:r>
              <a:rPr lang="en-US" sz="2800" dirty="0" smtClean="0"/>
              <a:t>has become </a:t>
            </a:r>
            <a:r>
              <a:rPr lang="en-US" sz="2800" dirty="0"/>
              <a:t>a pervasive problem in tribal communities</a:t>
            </a:r>
            <a:r>
              <a:rPr lang="en-US" dirty="0"/>
              <a:t>. </a:t>
            </a:r>
          </a:p>
        </p:txBody>
      </p:sp>
      <p:sp>
        <p:nvSpPr>
          <p:cNvPr id="4" name="Footer Placeholder 3"/>
          <p:cNvSpPr>
            <a:spLocks noGrp="1"/>
          </p:cNvSpPr>
          <p:nvPr>
            <p:ph type="ftr" sz="quarter" idx="11"/>
          </p:nvPr>
        </p:nvSpPr>
        <p:spPr>
          <a:xfrm>
            <a:off x="0" y="6459785"/>
            <a:ext cx="12192000" cy="365125"/>
          </a:xfrm>
        </p:spPr>
        <p:txBody>
          <a:bodyPr/>
          <a:lstStyle/>
          <a:p>
            <a:r>
              <a:rPr lang="en-US"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69287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the Curriculum Works: 3 Parts</a:t>
            </a:r>
            <a:endParaRPr lang="en-US" b="1"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600" dirty="0" smtClean="0"/>
              <a:t>Instructor Guide –contains resources and guidance to presenters of workshops, conferences, staff trainings or community trainings; how to conduct interactive exercises.</a:t>
            </a:r>
          </a:p>
          <a:p>
            <a:pPr lvl="1">
              <a:buFont typeface="Arial" panose="020B0604020202020204" pitchFamily="34" charset="0"/>
              <a:buChar char="•"/>
            </a:pPr>
            <a:r>
              <a:rPr lang="en-US" sz="2600" dirty="0" smtClean="0"/>
              <a:t>Participant Workbook- a resource for participants attending trainings or engaging in self-study.</a:t>
            </a:r>
          </a:p>
          <a:p>
            <a:pPr lvl="1">
              <a:buFont typeface="Arial" panose="020B0604020202020204" pitchFamily="34" charset="0"/>
              <a:buChar char="•"/>
            </a:pPr>
            <a:r>
              <a:rPr lang="en-US" sz="2600" dirty="0" smtClean="0"/>
              <a:t>PowerPoints- corresponds with the Instructor Guide and Participant Workbook.</a:t>
            </a:r>
            <a:endParaRPr lang="en-US" sz="2600" dirty="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687082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94977"/>
            <a:ext cx="10058400" cy="1450757"/>
          </a:xfrm>
        </p:spPr>
        <p:txBody>
          <a:bodyPr>
            <a:normAutofit/>
          </a:bodyPr>
          <a:lstStyle/>
          <a:p>
            <a:r>
              <a:rPr lang="en-US" sz="4400" b="1" dirty="0" smtClean="0">
                <a:solidFill>
                  <a:schemeClr val="tx1"/>
                </a:solidFill>
              </a:rPr>
              <a:t>Sex Trafficking in Indian Country: Advocacy Curriculum Contains </a:t>
            </a:r>
            <a:r>
              <a:rPr lang="en-US" sz="4400" b="1" dirty="0">
                <a:solidFill>
                  <a:schemeClr val="tx1"/>
                </a:solidFill>
              </a:rPr>
              <a:t>4 Units</a:t>
            </a:r>
            <a:endParaRPr lang="en-US" sz="4400" dirty="0"/>
          </a:p>
        </p:txBody>
      </p:sp>
      <p:sp>
        <p:nvSpPr>
          <p:cNvPr id="3" name="Content Placeholder 2"/>
          <p:cNvSpPr>
            <a:spLocks noGrp="1"/>
          </p:cNvSpPr>
          <p:nvPr>
            <p:ph idx="1"/>
          </p:nvPr>
        </p:nvSpPr>
        <p:spPr>
          <a:xfrm>
            <a:off x="1198484" y="1845734"/>
            <a:ext cx="9926716" cy="4023360"/>
          </a:xfrm>
        </p:spPr>
        <p:txBody>
          <a:bodyPr>
            <a:normAutofit/>
          </a:bodyPr>
          <a:lstStyle/>
          <a:p>
            <a:pPr>
              <a:buFont typeface="Arial" panose="020B0604020202020204" pitchFamily="34" charset="0"/>
              <a:buChar char="•"/>
            </a:pPr>
            <a:r>
              <a:rPr lang="en-US" sz="3000" dirty="0" smtClean="0"/>
              <a:t> Unit 1 - Introduction to Sex Trafficking in Indian Country</a:t>
            </a:r>
          </a:p>
          <a:p>
            <a:pPr>
              <a:buFont typeface="Arial" panose="020B0604020202020204" pitchFamily="34" charset="0"/>
              <a:buChar char="•"/>
            </a:pPr>
            <a:r>
              <a:rPr lang="en-US" sz="3000" dirty="0" smtClean="0"/>
              <a:t> Unit 2</a:t>
            </a:r>
            <a:r>
              <a:rPr lang="en-US" sz="3000" dirty="0"/>
              <a:t> </a:t>
            </a:r>
            <a:r>
              <a:rPr lang="en-US" sz="3000" dirty="0" smtClean="0"/>
              <a:t>- Identifying and Screening for Sex Trafficking</a:t>
            </a:r>
          </a:p>
          <a:p>
            <a:pPr>
              <a:buFont typeface="Arial" panose="020B0604020202020204" pitchFamily="34" charset="0"/>
              <a:buChar char="•"/>
            </a:pPr>
            <a:r>
              <a:rPr lang="en-US" sz="3000" dirty="0" smtClean="0"/>
              <a:t> Unit 3 - Advocacy for Victims of Sex Trafficking</a:t>
            </a:r>
          </a:p>
          <a:p>
            <a:pPr>
              <a:buFont typeface="Arial" panose="020B0604020202020204" pitchFamily="34" charset="0"/>
              <a:buChar char="•"/>
            </a:pPr>
            <a:r>
              <a:rPr lang="en-US" sz="3000" dirty="0" smtClean="0"/>
              <a:t> Unit 4 - Legal Advocacy </a:t>
            </a:r>
          </a:p>
          <a:p>
            <a:pPr>
              <a:buFont typeface="Arial" panose="020B0604020202020204" pitchFamily="34" charset="0"/>
              <a:buChar char="•"/>
            </a:pPr>
            <a:endParaRPr lang="en-US" sz="3600" dirty="0"/>
          </a:p>
        </p:txBody>
      </p:sp>
      <p:sp>
        <p:nvSpPr>
          <p:cNvPr id="8" name="Footer Placeholder 7"/>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266643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Units Include </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 </a:t>
            </a:r>
            <a:r>
              <a:rPr lang="en-US" sz="3200" dirty="0" smtClean="0"/>
              <a:t>Tips for Presenters (In the Instructor Guide)</a:t>
            </a:r>
          </a:p>
          <a:p>
            <a:pPr>
              <a:buFont typeface="Arial" panose="020B0604020202020204" pitchFamily="34" charset="0"/>
              <a:buChar char="•"/>
            </a:pPr>
            <a:r>
              <a:rPr lang="en-US" sz="3200" dirty="0"/>
              <a:t> </a:t>
            </a:r>
            <a:r>
              <a:rPr lang="en-US" sz="3200" dirty="0" smtClean="0"/>
              <a:t>Training needs (In the Instructor Guide)</a:t>
            </a:r>
          </a:p>
          <a:p>
            <a:pPr>
              <a:buFont typeface="Arial" panose="020B0604020202020204" pitchFamily="34" charset="0"/>
              <a:buChar char="•"/>
            </a:pPr>
            <a:r>
              <a:rPr lang="en-US" sz="3200" dirty="0" smtClean="0"/>
              <a:t> Small Group Exercises</a:t>
            </a:r>
          </a:p>
          <a:p>
            <a:pPr>
              <a:buFont typeface="Arial" panose="020B0604020202020204" pitchFamily="34" charset="0"/>
              <a:buChar char="•"/>
            </a:pPr>
            <a:r>
              <a:rPr lang="en-US" sz="3200" dirty="0" smtClean="0"/>
              <a:t> Videos and discussion</a:t>
            </a:r>
          </a:p>
          <a:p>
            <a:pPr>
              <a:buFont typeface="Arial" panose="020B0604020202020204" pitchFamily="34" charset="0"/>
              <a:buChar char="•"/>
            </a:pPr>
            <a:r>
              <a:rPr lang="en-US" sz="3200" dirty="0" smtClean="0"/>
              <a:t> Additional Resources</a:t>
            </a:r>
          </a:p>
          <a:p>
            <a:pPr>
              <a:buFont typeface="Arial" panose="020B0604020202020204" pitchFamily="34" charset="0"/>
              <a:buChar char="•"/>
            </a:pPr>
            <a:r>
              <a:rPr lang="en-US" sz="3200" dirty="0" smtClean="0"/>
              <a:t> Q &amp; A</a:t>
            </a:r>
            <a:endParaRPr lang="en-US" sz="3200" dirty="0"/>
          </a:p>
        </p:txBody>
      </p:sp>
      <p:pic>
        <p:nvPicPr>
          <p:cNvPr id="5" name="Picture 4"/>
          <p:cNvPicPr>
            <a:picLocks noChangeAspect="1"/>
          </p:cNvPicPr>
          <p:nvPr/>
        </p:nvPicPr>
        <p:blipFill>
          <a:blip r:embed="rId3"/>
          <a:stretch>
            <a:fillRect/>
          </a:stretch>
        </p:blipFill>
        <p:spPr>
          <a:xfrm>
            <a:off x="8661451" y="3279151"/>
            <a:ext cx="2758852" cy="2589943"/>
          </a:xfrm>
          <a:prstGeom prst="rect">
            <a:avLst/>
          </a:prstGeom>
        </p:spPr>
      </p:pic>
      <p:sp>
        <p:nvSpPr>
          <p:cNvPr id="6" name="Footer Placeholder 5"/>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85063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Unit 1</a:t>
            </a:r>
            <a:endParaRPr lang="en-US" b="1" dirty="0"/>
          </a:p>
        </p:txBody>
      </p:sp>
      <p:sp>
        <p:nvSpPr>
          <p:cNvPr id="3" name="Content Placeholder 2"/>
          <p:cNvSpPr>
            <a:spLocks noGrp="1"/>
          </p:cNvSpPr>
          <p:nvPr>
            <p:ph idx="1"/>
          </p:nvPr>
        </p:nvSpPr>
        <p:spPr>
          <a:xfrm>
            <a:off x="1198485" y="1845734"/>
            <a:ext cx="9957196" cy="4023360"/>
          </a:xfrm>
        </p:spPr>
        <p:txBody>
          <a:bodyPr>
            <a:normAutofit lnSpcReduction="10000"/>
          </a:bodyPr>
          <a:lstStyle/>
          <a:p>
            <a:r>
              <a:rPr lang="en-US" sz="2800" dirty="0"/>
              <a:t>This unit was designed to enable the trainer to provide a basic understanding of sex trafficking of adults and minors existing in the United States and Indian country. The information will assist the participants to understand what constitutes human sex trafficking from both a general legal perspective as well as from a tribal advocate’s perspective, understand some of the misconceptions and attitudes that may keep victims from reaching out for help and have a better understanding of why sex trafficking is such a pervasive problem in tribal communities.  This </a:t>
            </a:r>
            <a:r>
              <a:rPr lang="en-US" sz="2800" dirty="0" smtClean="0"/>
              <a:t>unit </a:t>
            </a:r>
            <a:r>
              <a:rPr lang="en-US" sz="2800" dirty="0"/>
              <a:t>will also expose the participants to various risk factors associated with sex trafficking victimization.</a:t>
            </a:r>
          </a:p>
          <a:p>
            <a:endParaRPr lang="en-US" dirty="0"/>
          </a:p>
        </p:txBody>
      </p:sp>
      <p:sp>
        <p:nvSpPr>
          <p:cNvPr id="5" name="Footer Placeholder 4"/>
          <p:cNvSpPr>
            <a:spLocks noGrp="1"/>
          </p:cNvSpPr>
          <p:nvPr>
            <p:ph type="ftr" sz="quarter" idx="11"/>
          </p:nvPr>
        </p:nvSpPr>
        <p:spPr>
          <a:xfrm>
            <a:off x="0" y="6459785"/>
            <a:ext cx="12192000" cy="365125"/>
          </a:xfrm>
        </p:spPr>
        <p:txBody>
          <a:bodyPr/>
          <a:lstStyle/>
          <a:p>
            <a:r>
              <a:rPr lang="en-US"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41490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b="1" dirty="0" smtClean="0">
                <a:solidFill>
                  <a:schemeClr val="tx1"/>
                </a:solidFill>
              </a:rPr>
              <a:t>Unit 1 – Introduction to Sex Trafficking in Indian Country, Training </a:t>
            </a:r>
            <a:r>
              <a:rPr lang="en-US" sz="4000" b="1" dirty="0">
                <a:solidFill>
                  <a:schemeClr val="tx1"/>
                </a:solidFill>
              </a:rPr>
              <a:t>Agenda</a:t>
            </a:r>
          </a:p>
        </p:txBody>
      </p:sp>
      <p:sp>
        <p:nvSpPr>
          <p:cNvPr id="7" name="Content Placeholder 3"/>
          <p:cNvSpPr>
            <a:spLocks noGrp="1"/>
          </p:cNvSpPr>
          <p:nvPr>
            <p:ph idx="1"/>
          </p:nvPr>
        </p:nvSpPr>
        <p:spPr/>
        <p:txBody>
          <a:bodyPr>
            <a:normAutofit fontScale="40000" lnSpcReduction="20000"/>
          </a:bodyPr>
          <a:lstStyle/>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Welcome, Invocation, Introduction, and Housekeeping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Overview of Unit and Learning Objectives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“Training Expectations”—Large Group Exercise</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What Is Sex Trafficking?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Advocate’s Working Definition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Common Misconceptions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“Anything of Value”</a:t>
            </a:r>
            <a:r>
              <a:rPr lang="en-US" sz="5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5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Small Group Exercise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“No Force, Fraud, or Coercion Required”—Large Group Exercise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Where Does Sex Trafficking Occur?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Why Does Sex Trafficking Occur?</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Question and Answer  </a:t>
            </a:r>
          </a:p>
        </p:txBody>
      </p:sp>
      <p:sp>
        <p:nvSpPr>
          <p:cNvPr id="3" name="Footer Placeholder 2"/>
          <p:cNvSpPr>
            <a:spLocks noGrp="1"/>
          </p:cNvSpPr>
          <p:nvPr>
            <p:ph type="ftr" sz="quarter" idx="11"/>
          </p:nvPr>
        </p:nvSpPr>
        <p:spPr>
          <a:xfrm>
            <a:off x="0" y="6459785"/>
            <a:ext cx="12192000" cy="365125"/>
          </a:xfrm>
        </p:spPr>
        <p:txBody>
          <a:bodyPr/>
          <a:lstStyle/>
          <a:p>
            <a:r>
              <a:rPr lang="en-US"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04309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Highlights of Unit </a:t>
            </a:r>
            <a:r>
              <a:rPr lang="en-US" b="1" dirty="0"/>
              <a:t>1</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 Common Misconceptions</a:t>
            </a:r>
          </a:p>
          <a:p>
            <a:pPr>
              <a:buFont typeface="Arial" panose="020B0604020202020204" pitchFamily="34" charset="0"/>
              <a:buChar char="•"/>
            </a:pPr>
            <a:r>
              <a:rPr lang="en-US" sz="2800" dirty="0" smtClean="0"/>
              <a:t> Colonization and Sex Trafficking</a:t>
            </a:r>
          </a:p>
          <a:p>
            <a:pPr>
              <a:buFont typeface="Arial" panose="020B0604020202020204" pitchFamily="34" charset="0"/>
              <a:buChar char="•"/>
            </a:pPr>
            <a:r>
              <a:rPr lang="en-US" sz="2800" dirty="0" smtClean="0"/>
              <a:t> Exercise: Anything of Value</a:t>
            </a:r>
          </a:p>
          <a:p>
            <a:pPr>
              <a:buFont typeface="Arial" panose="020B0604020202020204" pitchFamily="34" charset="0"/>
              <a:buChar char="•"/>
            </a:pPr>
            <a:r>
              <a:rPr lang="en-US" sz="2800" dirty="0" smtClean="0"/>
              <a:t> Systemic Change to a System Problem</a:t>
            </a:r>
            <a:endParaRPr lang="en-US" sz="2800" dirty="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9309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chemeClr val="tx1"/>
                </a:solidFill>
              </a:rPr>
              <a:t>Common Misconceptions</a:t>
            </a:r>
          </a:p>
        </p:txBody>
      </p:sp>
      <p:sp>
        <p:nvSpPr>
          <p:cNvPr id="7" name="Content Placeholder 6">
            <a:extLst>
              <a:ext uri="{FF2B5EF4-FFF2-40B4-BE49-F238E27FC236}">
                <a16:creationId xmlns:a16="http://schemas.microsoft.com/office/drawing/2014/main" id="{AA3CF71E-C888-4570-8B2B-5084F5C59435}"/>
              </a:ext>
            </a:extLst>
          </p:cNvPr>
          <p:cNvSpPr>
            <a:spLocks noGrp="1"/>
          </p:cNvSpPr>
          <p:nvPr>
            <p:ph idx="1"/>
          </p:nvPr>
        </p:nvSpPr>
        <p:spPr/>
        <p:txBody>
          <a:bodyPr>
            <a:normAutofit fontScale="92500" lnSpcReduction="10000"/>
          </a:bodyPr>
          <a:lstStyle/>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Sex trafficking must involve kidnapping, confinement, or physical force.</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Sex trafficking must involve travel across state or international boundaries.</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Traffickers are always strangers to the victim.</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Sex trafficking victims are always female.</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Getting paid any amount means an individual cannot also be a victim.</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Victims are eager to receive help, self-identify, and discuss their victimization.</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Domestic violence is always different from sex trafficking.</a:t>
            </a:r>
          </a:p>
          <a:p>
            <a:pPr marL="228600" indent="-228600">
              <a:lnSpc>
                <a:spcPct val="100000"/>
              </a:lnSpc>
              <a:spcBef>
                <a:spcPts val="0"/>
              </a:spcBef>
              <a:spcAft>
                <a:spcPts val="0"/>
              </a:spcAft>
              <a:buFont typeface="Arial" panose="020B0604020202020204" pitchFamily="34" charset="0"/>
              <a:buChar char="•"/>
            </a:pPr>
            <a:r>
              <a:rPr lang="en-US" sz="2800" dirty="0">
                <a:solidFill>
                  <a:schemeClr val="tx1"/>
                </a:solidFill>
              </a:rPr>
              <a:t>Sex trafficking always involves the exchange of money.</a:t>
            </a: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27341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450757"/>
          </a:xfrm>
        </p:spPr>
        <p:txBody>
          <a:bodyPr/>
          <a:lstStyle/>
          <a:p>
            <a:r>
              <a:rPr lang="en-US" b="1" dirty="0">
                <a:solidFill>
                  <a:schemeClr val="tx1"/>
                </a:solidFill>
              </a:rPr>
              <a:t>Colonization and Sex Trafficking</a:t>
            </a:r>
          </a:p>
        </p:txBody>
      </p:sp>
      <p:pic>
        <p:nvPicPr>
          <p:cNvPr id="7" name="Content Placeholder 4" descr="Winnebago Mothers and Babies">
            <a:extLst>
              <a:ext uri="{FF2B5EF4-FFF2-40B4-BE49-F238E27FC236}">
                <a16:creationId xmlns:a16="http://schemas.microsoft.com/office/drawing/2014/main" id="{6B7BF992-BE32-4FA8-B8C6-A77F12422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53" y="1933275"/>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5">
            <a:extLst>
              <a:ext uri="{FF2B5EF4-FFF2-40B4-BE49-F238E27FC236}">
                <a16:creationId xmlns:a16="http://schemas.microsoft.com/office/drawing/2014/main" id="{E8712F79-A7B4-4926-B980-8A2804681E15}"/>
              </a:ext>
            </a:extLst>
          </p:cNvPr>
          <p:cNvSpPr/>
          <p:nvPr/>
        </p:nvSpPr>
        <p:spPr>
          <a:xfrm>
            <a:off x="4675384" y="3280306"/>
            <a:ext cx="2501900" cy="1503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Content Placeholder 3" descr="C:\Users\Bonnie\Pictures\native women stereotype.png">
            <a:extLst>
              <a:ext uri="{FF2B5EF4-FFF2-40B4-BE49-F238E27FC236}">
                <a16:creationId xmlns:a16="http://schemas.microsoft.com/office/drawing/2014/main" id="{AF2E51A2-DD5F-46C4-ADD0-47CDAE935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747" y="4216840"/>
            <a:ext cx="1524000" cy="190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C4EC875C-2BC6-48BC-A34C-E88AE3B991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273253" y="4084750"/>
            <a:ext cx="1219200" cy="177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84206A1F-1FF1-4D7F-8717-2F1E42AB47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7190" y="1927369"/>
            <a:ext cx="2413000" cy="205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0F12143F-598A-4DF8-87DA-F28972FAE9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7144" y="4131779"/>
            <a:ext cx="1614488"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3c08467t">
            <a:hlinkClick r:id="rId9"/>
            <a:extLst>
              <a:ext uri="{FF2B5EF4-FFF2-40B4-BE49-F238E27FC236}">
                <a16:creationId xmlns:a16="http://schemas.microsoft.com/office/drawing/2014/main" id="{040659F5-1697-44E0-8211-E5A4E47D2D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798" y="4061127"/>
            <a:ext cx="1554162" cy="1820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B30873-DEE6-436C-8667-A32799EF5744}"/>
              </a:ext>
            </a:extLst>
          </p:cNvPr>
          <p:cNvSpPr txBox="1"/>
          <p:nvPr/>
        </p:nvSpPr>
        <p:spPr>
          <a:xfrm>
            <a:off x="4775396" y="3847508"/>
            <a:ext cx="1968500" cy="369332"/>
          </a:xfrm>
          <a:prstGeom prst="rect">
            <a:avLst/>
          </a:prstGeom>
          <a:noFill/>
        </p:spPr>
        <p:txBody>
          <a:bodyPr wrap="square" rtlCol="0">
            <a:spAutoFit/>
          </a:bodyPr>
          <a:lstStyle/>
          <a:p>
            <a:r>
              <a:rPr lang="en-US" b="1" dirty="0">
                <a:solidFill>
                  <a:schemeClr val="bg1"/>
                </a:solidFill>
              </a:rPr>
              <a:t>Colonization</a:t>
            </a: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95889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p:txBody>
          <a:bodyPr numCol="1" spcCol="228600">
            <a:normAutofit/>
          </a:bodyPr>
          <a:lstStyle/>
          <a:p>
            <a:pPr marL="0" lvl="1" indent="0" algn="ctr">
              <a:lnSpc>
                <a:spcPct val="120000"/>
              </a:lnSpc>
              <a:spcBef>
                <a:spcPts val="0"/>
              </a:spcBef>
              <a:spcAft>
                <a:spcPts val="600"/>
              </a:spcAft>
              <a:buNone/>
            </a:pPr>
            <a:r>
              <a:rPr lang="en-US" sz="4000" b="1" dirty="0">
                <a:solidFill>
                  <a:schemeClr val="tx1"/>
                </a:solidFill>
              </a:rPr>
              <a:t> </a:t>
            </a:r>
            <a:br>
              <a:rPr lang="en-US" sz="4000" b="1" dirty="0">
                <a:solidFill>
                  <a:schemeClr val="tx1"/>
                </a:solidFill>
              </a:rPr>
            </a:br>
            <a:r>
              <a:rPr lang="en-US" sz="4000" b="1" i="1" dirty="0">
                <a:solidFill>
                  <a:schemeClr val="tx1"/>
                </a:solidFill>
              </a:rPr>
              <a:t>Anything of Value </a:t>
            </a:r>
          </a:p>
        </p:txBody>
      </p:sp>
      <p:sp>
        <p:nvSpPr>
          <p:cNvPr id="9" name="Title 1">
            <a:extLst>
              <a:ext uri="{FF2B5EF4-FFF2-40B4-BE49-F238E27FC236}">
                <a16:creationId xmlns:a16="http://schemas.microsoft.com/office/drawing/2014/main" id="{18EB80D7-FD8A-4ABC-A0B3-517A72CA6AC0}"/>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rPr>
              <a:t>Small Group Exercise </a:t>
            </a: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24824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6883" y="1924152"/>
            <a:ext cx="9998797" cy="2798971"/>
          </a:xfrm>
          <a:prstGeom prst="rect">
            <a:avLst/>
          </a:prstGeom>
          <a:noFill/>
        </p:spPr>
        <p:txBody>
          <a:bodyPr wrap="square" rtlCol="0">
            <a:spAutoFit/>
          </a:bodyPr>
          <a:lstStyle/>
          <a:p>
            <a:pPr>
              <a:lnSpc>
                <a:spcPct val="102000"/>
              </a:lnSpc>
              <a:spcBef>
                <a:spcPts val="1413"/>
              </a:spcBef>
              <a:buClr>
                <a:srgbClr val="DE6600"/>
              </a:buClr>
            </a:pPr>
            <a:r>
              <a:rPr lang="en-US" altLang="en-US" dirty="0">
                <a:solidFill>
                  <a:srgbClr val="252525"/>
                </a:solidFill>
                <a:latin typeface="Calibri" panose="020F0502020204030204" pitchFamily="34" charset="0"/>
                <a:cs typeface="Calibri" panose="020F0502020204030204" pitchFamily="34" charset="0"/>
              </a:rPr>
              <a:t>Your control panel will appear at the bottom of your user screen. (As shown below)</a:t>
            </a:r>
            <a:endParaRPr lang="en-US" altLang="en-US" dirty="0">
              <a:latin typeface="Calibri" panose="020F0502020204030204" pitchFamily="34" charset="0"/>
              <a:cs typeface="Calibri" panose="020F0502020204030204" pitchFamily="34" charset="0"/>
            </a:endParaRPr>
          </a:p>
          <a:p>
            <a:pPr>
              <a:lnSpc>
                <a:spcPct val="102000"/>
              </a:lnSpc>
              <a:spcBef>
                <a:spcPts val="875"/>
              </a:spcBef>
              <a:buClr>
                <a:srgbClr val="DE6600"/>
              </a:buClr>
            </a:pPr>
            <a:r>
              <a:rPr lang="en-US" altLang="en-US" dirty="0">
                <a:solidFill>
                  <a:srgbClr val="252525"/>
                </a:solidFill>
                <a:latin typeface="Calibri" panose="020F0502020204030204" pitchFamily="34" charset="0"/>
                <a:cs typeface="Calibri" panose="020F0502020204030204" pitchFamily="34" charset="0"/>
              </a:rPr>
              <a:t>All attendees will be muted during the presentation.</a:t>
            </a:r>
            <a:endParaRPr lang="en-US" altLang="en-US" dirty="0">
              <a:latin typeface="Calibri" panose="020F0502020204030204" pitchFamily="34" charset="0"/>
              <a:cs typeface="Calibri" panose="020F0502020204030204" pitchFamily="34" charset="0"/>
            </a:endParaRPr>
          </a:p>
          <a:p>
            <a:pPr>
              <a:lnSpc>
                <a:spcPts val="2163"/>
              </a:lnSpc>
              <a:spcBef>
                <a:spcPts val="1238"/>
              </a:spcBef>
              <a:buClr>
                <a:srgbClr val="DE6600"/>
              </a:buClr>
            </a:pPr>
            <a:r>
              <a:rPr lang="en-US" altLang="en-US" dirty="0">
                <a:solidFill>
                  <a:srgbClr val="252525"/>
                </a:solidFill>
                <a:latin typeface="Calibri" panose="020F0502020204030204" pitchFamily="34" charset="0"/>
                <a:cs typeface="Calibri" panose="020F0502020204030204" pitchFamily="34" charset="0"/>
              </a:rPr>
              <a:t>Use the Chat box to submit a comment to “All Presenters” or “Presenters &amp; Everyone”</a:t>
            </a:r>
          </a:p>
          <a:p>
            <a:pPr>
              <a:lnSpc>
                <a:spcPts val="2163"/>
              </a:lnSpc>
              <a:spcBef>
                <a:spcPts val="1238"/>
              </a:spcBef>
              <a:buClr>
                <a:srgbClr val="DE6600"/>
              </a:buClr>
            </a:pPr>
            <a:r>
              <a:rPr lang="en-US" altLang="en-US" dirty="0">
                <a:solidFill>
                  <a:srgbClr val="252525"/>
                </a:solidFill>
                <a:latin typeface="Calibri" panose="020F0502020204030204" pitchFamily="34" charset="0"/>
                <a:cs typeface="Calibri" panose="020F0502020204030204" pitchFamily="34" charset="0"/>
              </a:rPr>
              <a:t>If you have a question, please type </a:t>
            </a:r>
            <a:r>
              <a:rPr lang="en-US" altLang="en-US" dirty="0" smtClean="0">
                <a:solidFill>
                  <a:srgbClr val="252525"/>
                </a:solidFill>
                <a:latin typeface="Calibri" panose="020F0502020204030204" pitchFamily="34" charset="0"/>
                <a:cs typeface="Calibri" panose="020F0502020204030204" pitchFamily="34" charset="0"/>
              </a:rPr>
              <a:t>it in </a:t>
            </a:r>
            <a:r>
              <a:rPr lang="en-US" altLang="en-US" dirty="0">
                <a:solidFill>
                  <a:srgbClr val="252525"/>
                </a:solidFill>
                <a:latin typeface="Calibri" panose="020F0502020204030204" pitchFamily="34" charset="0"/>
                <a:cs typeface="Calibri" panose="020F0502020204030204" pitchFamily="34" charset="0"/>
              </a:rPr>
              <a:t>the Q&amp;A </a:t>
            </a:r>
            <a:r>
              <a:rPr lang="en-US" altLang="en-US" dirty="0" smtClean="0">
                <a:solidFill>
                  <a:srgbClr val="252525"/>
                </a:solidFill>
                <a:latin typeface="Calibri" panose="020F0502020204030204" pitchFamily="34" charset="0"/>
                <a:cs typeface="Calibri" panose="020F0502020204030204" pitchFamily="34" charset="0"/>
              </a:rPr>
              <a:t>box.</a:t>
            </a:r>
            <a:endParaRPr lang="en-US" altLang="en-US" dirty="0">
              <a:solidFill>
                <a:srgbClr val="252525"/>
              </a:solidFill>
              <a:latin typeface="Calibri" panose="020F0502020204030204" pitchFamily="34" charset="0"/>
              <a:cs typeface="Calibri" panose="020F0502020204030204" pitchFamily="34" charset="0"/>
            </a:endParaRPr>
          </a:p>
          <a:p>
            <a:pPr>
              <a:lnSpc>
                <a:spcPts val="2163"/>
              </a:lnSpc>
              <a:spcBef>
                <a:spcPts val="1238"/>
              </a:spcBef>
              <a:buClr>
                <a:srgbClr val="DE6600"/>
              </a:buClr>
            </a:pPr>
            <a:r>
              <a:rPr lang="en-US" altLang="en-US" dirty="0" smtClean="0">
                <a:solidFill>
                  <a:srgbClr val="252525"/>
                </a:solidFill>
                <a:latin typeface="Calibri" panose="020F0502020204030204" pitchFamily="34" charset="0"/>
                <a:cs typeface="Calibri" panose="020F0502020204030204" pitchFamily="34" charset="0"/>
              </a:rPr>
              <a:t>Please complete the evaluation survey, a link will be loaded in the chat box. The survey will also popup in your web browser when the session ends. </a:t>
            </a:r>
            <a:endParaRPr lang="en-US" altLang="en-US" dirty="0">
              <a:solidFill>
                <a:srgbClr val="252525"/>
              </a:solidFill>
              <a:latin typeface="Calibri" panose="020F0502020204030204" pitchFamily="34" charset="0"/>
              <a:cs typeface="Calibri" panose="020F0502020204030204" pitchFamily="34" charset="0"/>
            </a:endParaRPr>
          </a:p>
          <a:p>
            <a:pPr>
              <a:lnSpc>
                <a:spcPts val="2163"/>
              </a:lnSpc>
              <a:spcBef>
                <a:spcPts val="1238"/>
              </a:spcBef>
              <a:buClr>
                <a:srgbClr val="DE6600"/>
              </a:buClr>
            </a:pPr>
            <a:r>
              <a:rPr lang="en-US" altLang="en-US" dirty="0">
                <a:solidFill>
                  <a:srgbClr val="252525"/>
                </a:solidFill>
                <a:latin typeface="Calibri" panose="020F0502020204030204" pitchFamily="34" charset="0"/>
                <a:cs typeface="Calibri" panose="020F0502020204030204" pitchFamily="34" charset="0"/>
              </a:rPr>
              <a:t>This </a:t>
            </a:r>
            <a:r>
              <a:rPr lang="en-US" altLang="en-US">
                <a:solidFill>
                  <a:srgbClr val="252525"/>
                </a:solidFill>
                <a:latin typeface="Calibri" panose="020F0502020204030204" pitchFamily="34" charset="0"/>
                <a:cs typeface="Calibri" panose="020F0502020204030204" pitchFamily="34" charset="0"/>
              </a:rPr>
              <a:t>session </a:t>
            </a:r>
            <a:r>
              <a:rPr lang="en-US" altLang="en-US" smtClean="0">
                <a:solidFill>
                  <a:srgbClr val="252525"/>
                </a:solidFill>
                <a:latin typeface="Calibri" panose="020F0502020204030204" pitchFamily="34" charset="0"/>
                <a:cs typeface="Calibri" panose="020F0502020204030204" pitchFamily="34" charset="0"/>
              </a:rPr>
              <a:t>is being </a:t>
            </a:r>
            <a:r>
              <a:rPr lang="en-US" altLang="en-US" dirty="0">
                <a:solidFill>
                  <a:srgbClr val="252525"/>
                </a:solidFill>
                <a:latin typeface="Calibri" panose="020F0502020204030204" pitchFamily="34" charset="0"/>
                <a:cs typeface="Calibri" panose="020F0502020204030204" pitchFamily="34" charset="0"/>
              </a:rPr>
              <a:t>recorded</a:t>
            </a:r>
            <a:r>
              <a:rPr lang="en-US" altLang="en-US">
                <a:solidFill>
                  <a:srgbClr val="252525"/>
                </a:solidFill>
                <a:latin typeface="Calibri" panose="020F0502020204030204" pitchFamily="34" charset="0"/>
                <a:cs typeface="Calibri" panose="020F0502020204030204" pitchFamily="34" charset="0"/>
              </a:rPr>
              <a:t>. </a:t>
            </a:r>
            <a:endParaRPr lang="en-US" altLang="en-US" dirty="0">
              <a:solidFill>
                <a:srgbClr val="252525"/>
              </a:solidFill>
              <a:latin typeface="Calibri" panose="020F0502020204030204" pitchFamily="34" charset="0"/>
              <a:cs typeface="Calibri" panose="020F0502020204030204" pitchFamily="34" charset="0"/>
            </a:endParaRPr>
          </a:p>
        </p:txBody>
      </p:sp>
      <p:pic>
        <p:nvPicPr>
          <p:cNvPr id="8" name="Graphic 10" descr="Badge 1">
            <a:extLst>
              <a:ext uri="{FF2B5EF4-FFF2-40B4-BE49-F238E27FC236}">
                <a16:creationId xmlns:a16="http://schemas.microsoft.com/office/drawing/2014/main" id="{FF68D51A-231E-4DAA-9BFE-FCC74EE444C7}"/>
              </a:ext>
            </a:extLst>
          </p:cNvPr>
          <p:cNvPicPr>
            <a:picLocks noChangeAspect="1"/>
          </p:cNvPicPr>
          <p:nvPr/>
        </p:nvPicPr>
        <p:blipFill>
          <a:blip r:embed="rId3">
            <a:duotone>
              <a:prstClr val="black"/>
              <a:srgbClr val="0B573D">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72706" y="1951008"/>
            <a:ext cx="326241" cy="326241"/>
          </a:xfrm>
          <a:prstGeom prst="rect">
            <a:avLst/>
          </a:prstGeom>
          <a:effectLst/>
        </p:spPr>
      </p:pic>
      <p:pic>
        <p:nvPicPr>
          <p:cNvPr id="9" name="Graphic 16" descr="Badge">
            <a:extLst>
              <a:ext uri="{FF2B5EF4-FFF2-40B4-BE49-F238E27FC236}">
                <a16:creationId xmlns:a16="http://schemas.microsoft.com/office/drawing/2014/main" id="{2DD28348-FA00-419A-AAD7-8CD0341679A0}"/>
              </a:ext>
            </a:extLst>
          </p:cNvPr>
          <p:cNvPicPr>
            <a:picLocks noChangeAspect="1"/>
          </p:cNvPicPr>
          <p:nvPr/>
        </p:nvPicPr>
        <p:blipFill>
          <a:blip r:embed="rId8">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72706" y="2375362"/>
            <a:ext cx="321350" cy="321350"/>
          </a:xfrm>
          <a:prstGeom prst="rect">
            <a:avLst/>
          </a:prstGeom>
        </p:spPr>
      </p:pic>
      <p:pic>
        <p:nvPicPr>
          <p:cNvPr id="14" name="Graphic 21" descr="Badge 3">
            <a:extLst>
              <a:ext uri="{FF2B5EF4-FFF2-40B4-BE49-F238E27FC236}">
                <a16:creationId xmlns:a16="http://schemas.microsoft.com/office/drawing/2014/main" id="{2EB38BBC-8CC8-4229-B492-3E8EC5B2D500}"/>
              </a:ext>
            </a:extLst>
          </p:cNvPr>
          <p:cNvPicPr>
            <a:picLocks noChangeAspect="1"/>
          </p:cNvPicPr>
          <p:nvPr/>
        </p:nvPicPr>
        <p:blipFill>
          <a:blip r:embed="rId11">
            <a:duotone>
              <a:prstClr val="black"/>
              <a:srgbClr val="0F503A">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72706" y="2797007"/>
            <a:ext cx="321350" cy="321350"/>
          </a:xfrm>
          <a:prstGeom prst="rect">
            <a:avLst/>
          </a:prstGeom>
        </p:spPr>
      </p:pic>
      <p:pic>
        <p:nvPicPr>
          <p:cNvPr id="15" name="Graphic 38" descr="Badge 4">
            <a:extLst>
              <a:ext uri="{FF2B5EF4-FFF2-40B4-BE49-F238E27FC236}">
                <a16:creationId xmlns:a16="http://schemas.microsoft.com/office/drawing/2014/main" id="{A6C66A66-C975-447D-AEDA-92F0BDFF70E9}"/>
              </a:ext>
            </a:extLst>
          </p:cNvPr>
          <p:cNvPicPr>
            <a:picLocks noChangeAspect="1"/>
          </p:cNvPicPr>
          <p:nvPr/>
        </p:nvPicPr>
        <p:blipFill>
          <a:blip r:embed="rId13">
            <a:duotone>
              <a:prstClr val="black"/>
              <a:srgbClr val="0B573D">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72706" y="3218652"/>
            <a:ext cx="321350" cy="321350"/>
          </a:xfrm>
          <a:prstGeom prst="rect">
            <a:avLst/>
          </a:prstGeom>
        </p:spPr>
      </p:pic>
      <p:pic>
        <p:nvPicPr>
          <p:cNvPr id="16" name="Graphic 40" descr="Badge 1">
            <a:extLst>
              <a:ext uri="{FF2B5EF4-FFF2-40B4-BE49-F238E27FC236}">
                <a16:creationId xmlns:a16="http://schemas.microsoft.com/office/drawing/2014/main" id="{88AD5C86-C0CD-4814-A94D-AC564651C88E}"/>
              </a:ext>
            </a:extLst>
          </p:cNvPr>
          <p:cNvPicPr>
            <a:picLocks noChangeAspect="1"/>
          </p:cNvPicPr>
          <p:nvPr/>
        </p:nvPicPr>
        <p:blipFill>
          <a:blip r:embed="rId15">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0869" y="5475358"/>
            <a:ext cx="326241" cy="326241"/>
          </a:xfrm>
          <a:prstGeom prst="rect">
            <a:avLst/>
          </a:prstGeom>
        </p:spPr>
      </p:pic>
      <p:pic>
        <p:nvPicPr>
          <p:cNvPr id="17" name="Graphic 42" descr="Badge">
            <a:extLst>
              <a:ext uri="{FF2B5EF4-FFF2-40B4-BE49-F238E27FC236}">
                <a16:creationId xmlns:a16="http://schemas.microsoft.com/office/drawing/2014/main" id="{A2388255-3635-4EED-ABEA-E2EE75752593}"/>
              </a:ext>
            </a:extLst>
          </p:cNvPr>
          <p:cNvPicPr>
            <a:picLocks noChangeAspect="1"/>
          </p:cNvPicPr>
          <p:nvPr/>
        </p:nvPicPr>
        <p:blipFill>
          <a:blip r:embed="rId8">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72706" y="5154008"/>
            <a:ext cx="321350" cy="321350"/>
          </a:xfrm>
          <a:prstGeom prst="rect">
            <a:avLst/>
          </a:prstGeom>
        </p:spPr>
      </p:pic>
      <p:pic>
        <p:nvPicPr>
          <p:cNvPr id="19" name="Graphic 46" descr="Badge 4">
            <a:extLst>
              <a:ext uri="{FF2B5EF4-FFF2-40B4-BE49-F238E27FC236}">
                <a16:creationId xmlns:a16="http://schemas.microsoft.com/office/drawing/2014/main" id="{5DBB0423-5DC2-45C4-BD59-D1DA7276ECEB}"/>
              </a:ext>
            </a:extLst>
          </p:cNvPr>
          <p:cNvPicPr>
            <a:picLocks noChangeAspect="1"/>
          </p:cNvPicPr>
          <p:nvPr/>
        </p:nvPicPr>
        <p:blipFill>
          <a:blip r:embed="rId13">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590632" y="5165983"/>
            <a:ext cx="321350" cy="321350"/>
          </a:xfrm>
          <a:prstGeom prst="rect">
            <a:avLst/>
          </a:prstGeom>
        </p:spPr>
      </p:pic>
      <p:pic>
        <p:nvPicPr>
          <p:cNvPr id="20" name="Graphic 48" descr="Badge 3">
            <a:extLst>
              <a:ext uri="{FF2B5EF4-FFF2-40B4-BE49-F238E27FC236}">
                <a16:creationId xmlns:a16="http://schemas.microsoft.com/office/drawing/2014/main" id="{33A4BC9E-7FB6-4465-A733-84036D239BC2}"/>
              </a:ext>
            </a:extLst>
          </p:cNvPr>
          <p:cNvPicPr>
            <a:picLocks noChangeAspect="1"/>
          </p:cNvPicPr>
          <p:nvPr/>
        </p:nvPicPr>
        <p:blipFill>
          <a:blip r:embed="rId11">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648989" y="5174903"/>
            <a:ext cx="321350" cy="321350"/>
          </a:xfrm>
          <a:prstGeom prst="rect">
            <a:avLst/>
          </a:prstGeom>
        </p:spPr>
      </p:pic>
      <p:pic>
        <p:nvPicPr>
          <p:cNvPr id="21" name="Picture 20"/>
          <p:cNvPicPr>
            <a:picLocks noChangeAspect="1"/>
          </p:cNvPicPr>
          <p:nvPr/>
        </p:nvPicPr>
        <p:blipFill rotWithShape="1">
          <a:blip r:embed="rId16">
            <a:extLst>
              <a:ext uri="{28A0092B-C50C-407E-A947-70E740481C1C}">
                <a14:useLocalDpi xmlns:a14="http://schemas.microsoft.com/office/drawing/2010/main" val="0"/>
              </a:ext>
            </a:extLst>
          </a:blip>
          <a:srcRect t="93402"/>
          <a:stretch/>
        </p:blipFill>
        <p:spPr>
          <a:xfrm>
            <a:off x="791637" y="5487333"/>
            <a:ext cx="11209268" cy="439159"/>
          </a:xfrm>
          <a:prstGeom prst="rect">
            <a:avLst/>
          </a:prstGeom>
        </p:spPr>
      </p:pic>
      <p:sp>
        <p:nvSpPr>
          <p:cNvPr id="5" name="Title 4"/>
          <p:cNvSpPr>
            <a:spLocks noGrp="1"/>
          </p:cNvSpPr>
          <p:nvPr>
            <p:ph type="title"/>
          </p:nvPr>
        </p:nvSpPr>
        <p:spPr/>
        <p:txBody>
          <a:bodyPr>
            <a:normAutofit/>
          </a:bodyPr>
          <a:lstStyle/>
          <a:p>
            <a:r>
              <a:rPr lang="en-US" sz="4400" b="1" dirty="0" smtClean="0">
                <a:solidFill>
                  <a:schemeClr val="tx1"/>
                </a:solidFill>
                <a:ea typeface="Cambria" panose="02040503050406030204" pitchFamily="18" charset="0"/>
              </a:rPr>
              <a:t>Friendly Housekeeping Reminders</a:t>
            </a:r>
            <a:endParaRPr lang="en-US" sz="4400" b="1" dirty="0">
              <a:solidFill>
                <a:schemeClr val="tx1"/>
              </a:solidFill>
            </a:endParaRPr>
          </a:p>
        </p:txBody>
      </p:sp>
    </p:spTree>
    <p:extLst>
      <p:ext uri="{BB962C8B-B14F-4D97-AF65-F5344CB8AC3E}">
        <p14:creationId xmlns:p14="http://schemas.microsoft.com/office/powerpoint/2010/main" val="147840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450757"/>
          </a:xfrm>
        </p:spPr>
        <p:txBody>
          <a:bodyPr/>
          <a:lstStyle/>
          <a:p>
            <a:r>
              <a:rPr lang="en-US" b="1" dirty="0">
                <a:solidFill>
                  <a:schemeClr val="tx1"/>
                </a:solidFill>
              </a:rPr>
              <a:t>Systemic Change to a Systemic Problem</a:t>
            </a:r>
          </a:p>
        </p:txBody>
      </p:sp>
      <p:pic>
        <p:nvPicPr>
          <p:cNvPr id="8" name="Picture 2"/>
          <p:cNvPicPr>
            <a:picLocks noChangeAspect="1" noChangeArrowheads="1"/>
          </p:cNvPicPr>
          <p:nvPr/>
        </p:nvPicPr>
        <p:blipFill>
          <a:blip r:embed="rId3"/>
          <a:stretch>
            <a:fillRect/>
          </a:stretch>
        </p:blipFill>
        <p:spPr bwMode="auto">
          <a:xfrm>
            <a:off x="9369349"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66800" y="1845733"/>
            <a:ext cx="10058400" cy="4114800"/>
          </a:xfrm>
        </p:spPr>
        <p:txBody>
          <a:bodyPr>
            <a:normAutofit/>
          </a:bodyPr>
          <a:lstStyle/>
          <a:p>
            <a:pPr marL="228600" lvl="1" indent="-228600">
              <a:lnSpc>
                <a:spcPct val="100000"/>
              </a:lnSpc>
              <a:spcBef>
                <a:spcPts val="0"/>
              </a:spcBef>
              <a:spcAft>
                <a:spcPts val="0"/>
              </a:spcAft>
              <a:buFont typeface="Arial" panose="020B0604020202020204" pitchFamily="34" charset="0"/>
              <a:buChar char="•"/>
            </a:pPr>
            <a:r>
              <a:rPr lang="en-US" sz="2800" dirty="0">
                <a:solidFill>
                  <a:schemeClr val="tx1"/>
                </a:solidFill>
              </a:rPr>
              <a:t>Contemporary sex trafficking as a symptom of colonization</a:t>
            </a:r>
          </a:p>
          <a:p>
            <a:pPr marL="228600" lvl="1" indent="-228600">
              <a:lnSpc>
                <a:spcPct val="100000"/>
              </a:lnSpc>
              <a:spcBef>
                <a:spcPts val="0"/>
              </a:spcBef>
              <a:spcAft>
                <a:spcPts val="0"/>
              </a:spcAft>
              <a:buFont typeface="Arial" panose="020B0604020202020204" pitchFamily="34" charset="0"/>
              <a:buChar char="•"/>
            </a:pPr>
            <a:r>
              <a:rPr lang="en-US" sz="2800" dirty="0">
                <a:solidFill>
                  <a:schemeClr val="tx1"/>
                </a:solidFill>
              </a:rPr>
              <a:t>Advocates must address societal norms and attitudes</a:t>
            </a:r>
          </a:p>
          <a:p>
            <a:pPr marL="228600" lvl="1" indent="-228600">
              <a:lnSpc>
                <a:spcPct val="100000"/>
              </a:lnSpc>
              <a:spcBef>
                <a:spcPts val="0"/>
              </a:spcBef>
              <a:spcAft>
                <a:spcPts val="0"/>
              </a:spcAft>
              <a:buFont typeface="Arial" panose="020B0604020202020204" pitchFamily="34" charset="0"/>
              <a:buChar char="•"/>
            </a:pPr>
            <a:r>
              <a:rPr lang="en-US" sz="2800" dirty="0">
                <a:solidFill>
                  <a:schemeClr val="tx1"/>
                </a:solidFill>
              </a:rPr>
              <a:t>Identify and dismantle systems that support traffickers</a:t>
            </a:r>
          </a:p>
          <a:p>
            <a:pPr marL="228600" lvl="1" indent="-228600">
              <a:lnSpc>
                <a:spcPct val="100000"/>
              </a:lnSpc>
              <a:spcBef>
                <a:spcPts val="0"/>
              </a:spcBef>
              <a:spcAft>
                <a:spcPts val="0"/>
              </a:spcAft>
              <a:buFont typeface="Arial" panose="020B0604020202020204" pitchFamily="34" charset="0"/>
              <a:buChar char="•"/>
            </a:pPr>
            <a:r>
              <a:rPr lang="en-US" sz="2800" dirty="0">
                <a:solidFill>
                  <a:schemeClr val="tx1"/>
                </a:solidFill>
              </a:rPr>
              <a:t>Look to traditional community values that can be used to support antitrafficking efforts</a:t>
            </a: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411643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Unit 2</a:t>
            </a:r>
            <a:endParaRPr lang="en-US" b="1" dirty="0"/>
          </a:p>
        </p:txBody>
      </p:sp>
      <p:sp>
        <p:nvSpPr>
          <p:cNvPr id="3" name="Content Placeholder 2"/>
          <p:cNvSpPr>
            <a:spLocks noGrp="1"/>
          </p:cNvSpPr>
          <p:nvPr>
            <p:ph idx="1"/>
          </p:nvPr>
        </p:nvSpPr>
        <p:spPr/>
        <p:txBody>
          <a:bodyPr>
            <a:normAutofit/>
          </a:bodyPr>
          <a:lstStyle/>
          <a:p>
            <a:r>
              <a:rPr lang="en-US" sz="2800" dirty="0"/>
              <a:t>This unit will provide tools and information that would </a:t>
            </a:r>
            <a:r>
              <a:rPr lang="en-US" sz="2800" i="1" dirty="0"/>
              <a:t>enable proper and early identification of potential victims of sex </a:t>
            </a:r>
            <a:r>
              <a:rPr lang="en-US" sz="2800" i="1" dirty="0" smtClean="0"/>
              <a:t>trafficking</a:t>
            </a:r>
            <a:r>
              <a:rPr lang="en-US" sz="2800" dirty="0" smtClean="0"/>
              <a:t> </a:t>
            </a:r>
            <a:r>
              <a:rPr lang="en-US" sz="2800" dirty="0"/>
              <a:t>to develop a victim-centered, culturally appropriate response. Emphasize the importance of understanding trafficker behaviors and the methods used to keep victims trapped.</a:t>
            </a:r>
          </a:p>
        </p:txBody>
      </p:sp>
      <p:sp>
        <p:nvSpPr>
          <p:cNvPr id="5" name="Footer Placeholder 4"/>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40616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b="1" dirty="0" smtClean="0">
                <a:solidFill>
                  <a:schemeClr val="tx1"/>
                </a:solidFill>
              </a:rPr>
              <a:t>Unit 2 – Identifying and Screening for Sex Trafficking, Training </a:t>
            </a:r>
            <a:r>
              <a:rPr lang="en-US" sz="4000" b="1" dirty="0">
                <a:solidFill>
                  <a:schemeClr val="tx1"/>
                </a:solidFill>
              </a:rPr>
              <a:t>Agenda</a:t>
            </a:r>
          </a:p>
        </p:txBody>
      </p:sp>
      <p:sp>
        <p:nvSpPr>
          <p:cNvPr id="7" name="Content Placeholder 3"/>
          <p:cNvSpPr>
            <a:spLocks noGrp="1"/>
          </p:cNvSpPr>
          <p:nvPr>
            <p:ph idx="1"/>
          </p:nvPr>
        </p:nvSpPr>
        <p:spPr/>
        <p:txBody>
          <a:bodyPr numCol="2">
            <a:normAutofit/>
          </a:bodyPr>
          <a:lstStyle/>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Introductions, Agenda, Overview of Unit, and Learning Objectives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“Identifying Sex Trafficking”—Video and Large Group Discussion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Who Are Sex Traffickers?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What Do Traffickers Look For?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Risk Factors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Types of Sex Trafficking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Tactics Used by Traffickers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Correlations to Domestic Violence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Sex Trafficking Red Flags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“Fact Patterns”—Small Group Exercise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Interviewing a Victim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Initial Safety Assessment </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Screening Tools</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“Developing a Culturally Appropriate Screening Tool”—Small Group Exercise</a:t>
            </a:r>
          </a:p>
          <a:p>
            <a:pPr marL="231775" indent="-231775">
              <a:lnSpc>
                <a:spcPct val="120000"/>
              </a:lnSpc>
              <a:spcBef>
                <a:spcPts val="0"/>
              </a:spcBef>
              <a:spcAft>
                <a:spcPts val="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Question and Answer </a:t>
            </a: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829330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Unit 3</a:t>
            </a:r>
            <a:endParaRPr lang="en-US" b="1" dirty="0"/>
          </a:p>
        </p:txBody>
      </p:sp>
      <p:sp>
        <p:nvSpPr>
          <p:cNvPr id="3" name="Content Placeholder 2"/>
          <p:cNvSpPr>
            <a:spLocks noGrp="1"/>
          </p:cNvSpPr>
          <p:nvPr>
            <p:ph idx="1"/>
          </p:nvPr>
        </p:nvSpPr>
        <p:spPr/>
        <p:txBody>
          <a:bodyPr/>
          <a:lstStyle/>
          <a:p>
            <a:r>
              <a:rPr lang="en-US" sz="4000" dirty="0"/>
              <a:t>This unit </a:t>
            </a:r>
            <a:r>
              <a:rPr lang="en-US" sz="4000" dirty="0" smtClean="0"/>
              <a:t>will </a:t>
            </a:r>
            <a:r>
              <a:rPr lang="en-US" sz="4000" dirty="0"/>
              <a:t>provide participants with practical tips and guidance for effective advocacy on behalf of sex trafficking victims. </a:t>
            </a:r>
          </a:p>
          <a:p>
            <a:endParaRPr lang="en-US" dirty="0"/>
          </a:p>
        </p:txBody>
      </p:sp>
      <p:sp>
        <p:nvSpPr>
          <p:cNvPr id="6" name="Footer Placeholder 5"/>
          <p:cNvSpPr>
            <a:spLocks noGrp="1"/>
          </p:cNvSpPr>
          <p:nvPr>
            <p:ph type="ftr" sz="quarter" idx="11"/>
          </p:nvPr>
        </p:nvSpPr>
        <p:spPr>
          <a:xfrm>
            <a:off x="0" y="6459785"/>
            <a:ext cx="12192000" cy="365125"/>
          </a:xfrm>
        </p:spPr>
        <p:txBody>
          <a:bodyPr/>
          <a:lstStyle/>
          <a:p>
            <a:r>
              <a:rPr lang="en-US"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449345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normAutofit/>
          </a:bodyPr>
          <a:lstStyle/>
          <a:p>
            <a:r>
              <a:rPr lang="en-US" sz="4000" b="1" dirty="0" smtClean="0">
                <a:solidFill>
                  <a:schemeClr val="tx1"/>
                </a:solidFill>
              </a:rPr>
              <a:t>Unit 3 – Advocacy for Victims of Sex Trafficking, Training </a:t>
            </a:r>
            <a:r>
              <a:rPr lang="en-US" sz="4000" b="1" dirty="0">
                <a:solidFill>
                  <a:schemeClr val="tx1"/>
                </a:solidFill>
              </a:rPr>
              <a:t>Agenda</a:t>
            </a:r>
          </a:p>
        </p:txBody>
      </p:sp>
      <p:sp>
        <p:nvSpPr>
          <p:cNvPr id="9" name="Content Placeholder 3"/>
          <p:cNvSpPr>
            <a:spLocks noGrp="1"/>
          </p:cNvSpPr>
          <p:nvPr>
            <p:ph idx="1"/>
          </p:nvPr>
        </p:nvSpPr>
        <p:spPr/>
        <p:txBody>
          <a:bodyPr>
            <a:normAutofit fontScale="85000" lnSpcReduction="10000"/>
          </a:bodyPr>
          <a:lstStyle/>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Introductions, Agenda, Overview of Unit, and Learning Objectives Using the Medicine Wheel: The Impact of Trauma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“How Might Trauma Impact a Person as a Whole?”—Small Group Exercise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Victim’s Service, Safety, and Long-Term Needs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Establishing and Maintaining Trust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Why Victims May Fear Accessing Services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“Finding Services”—Large Group Demonstration </a:t>
            </a:r>
            <a:endParaRPr lang="en-US" sz="2800" dirty="0">
              <a:solidFill>
                <a:schemeClr val="tx1"/>
              </a:solidFill>
            </a:endParaRP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Remember Poem</a:t>
            </a:r>
          </a:p>
          <a:p>
            <a:pPr marL="342900" indent="-342900">
              <a:lnSpc>
                <a:spcPct val="120000"/>
              </a:lnSpc>
              <a:spcBef>
                <a:spcPts val="0"/>
              </a:spcBef>
              <a:spcAft>
                <a:spcPts val="0"/>
              </a:spcAft>
              <a:buFont typeface="Symbol" panose="05050102010706020507" pitchFamily="18" charset="2"/>
              <a:buChar char=""/>
            </a:pPr>
            <a:r>
              <a:rPr lang="en-US" sz="2800" dirty="0">
                <a:solidFill>
                  <a:schemeClr val="tx1"/>
                </a:solidFill>
                <a:ea typeface="Times New Roman" panose="02020603050405020304" pitchFamily="18" charset="0"/>
              </a:rPr>
              <a:t>Question and Answer </a:t>
            </a:r>
            <a:endParaRPr lang="en-US" sz="2800" dirty="0">
              <a:solidFill>
                <a:schemeClr val="tx1"/>
              </a:solidFill>
            </a:endParaRPr>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157084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6" y="342532"/>
            <a:ext cx="10058400" cy="1450757"/>
          </a:xfrm>
        </p:spPr>
        <p:txBody>
          <a:bodyPr/>
          <a:lstStyle/>
          <a:p>
            <a:r>
              <a:rPr lang="en-US" b="1" dirty="0" smtClean="0"/>
              <a:t>Overview of Unit 4</a:t>
            </a:r>
            <a:endParaRPr lang="en-US" b="1" dirty="0"/>
          </a:p>
        </p:txBody>
      </p:sp>
      <p:sp>
        <p:nvSpPr>
          <p:cNvPr id="6" name="Content Placeholder 5"/>
          <p:cNvSpPr>
            <a:spLocks noGrp="1"/>
          </p:cNvSpPr>
          <p:nvPr>
            <p:ph idx="1"/>
          </p:nvPr>
        </p:nvSpPr>
        <p:spPr>
          <a:xfrm>
            <a:off x="1207362" y="1793289"/>
            <a:ext cx="9951869" cy="4135071"/>
          </a:xfrm>
        </p:spPr>
        <p:txBody>
          <a:bodyPr>
            <a:normAutofit/>
          </a:bodyPr>
          <a:lstStyle/>
          <a:p>
            <a:r>
              <a:rPr lang="en-US" sz="3600" dirty="0" smtClean="0"/>
              <a:t>This unit provides basic information to advocates and others regarding the civil and legal needs that a sex trafficking victim might encounter.  Includes basic legal terminology and Indian country jurisdictional issues that an advocate might be required to navigate.</a:t>
            </a:r>
          </a:p>
        </p:txBody>
      </p:sp>
      <p:sp>
        <p:nvSpPr>
          <p:cNvPr id="7" name="Footer Placeholder 6"/>
          <p:cNvSpPr>
            <a:spLocks noGrp="1"/>
          </p:cNvSpPr>
          <p:nvPr>
            <p:ph type="ftr" sz="quarter" idx="11"/>
          </p:nvPr>
        </p:nvSpPr>
        <p:spPr>
          <a:xfrm>
            <a:off x="0" y="6459785"/>
            <a:ext cx="12192000" cy="365125"/>
          </a:xfrm>
        </p:spPr>
        <p:txBody>
          <a:bodyPr/>
          <a:lstStyle/>
          <a:p>
            <a:r>
              <a:rPr lang="en-US"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19891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normAutofit/>
          </a:bodyPr>
          <a:lstStyle/>
          <a:p>
            <a:r>
              <a:rPr lang="en-US" sz="4000" b="1" dirty="0" smtClean="0">
                <a:solidFill>
                  <a:schemeClr val="tx1"/>
                </a:solidFill>
              </a:rPr>
              <a:t>Unit 4 – Legal Advocacy, Training </a:t>
            </a:r>
            <a:r>
              <a:rPr lang="en-US" sz="4000" b="1" dirty="0">
                <a:solidFill>
                  <a:schemeClr val="tx1"/>
                </a:solidFill>
              </a:rPr>
              <a:t>Agenda</a:t>
            </a:r>
          </a:p>
        </p:txBody>
      </p:sp>
      <p:sp>
        <p:nvSpPr>
          <p:cNvPr id="9" name="Content Placeholder 3"/>
          <p:cNvSpPr>
            <a:spLocks noGrp="1"/>
          </p:cNvSpPr>
          <p:nvPr>
            <p:ph idx="1"/>
          </p:nvPr>
        </p:nvSpPr>
        <p:spPr>
          <a:xfrm>
            <a:off x="1097279" y="1801343"/>
            <a:ext cx="10656755" cy="4484045"/>
          </a:xfrm>
        </p:spPr>
        <p:txBody>
          <a:bodyPr numCol="2">
            <a:noAutofit/>
          </a:bodyPr>
          <a:lstStyle/>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Introductions</a:t>
            </a:r>
            <a:r>
              <a:rPr lang="en-US" dirty="0">
                <a:solidFill>
                  <a:schemeClr val="tx1"/>
                </a:solidFill>
                <a:latin typeface="Calibri" panose="020F0502020204030204" pitchFamily="34" charset="0"/>
                <a:ea typeface="Times New Roman" panose="02020603050405020304" pitchFamily="18" charset="0"/>
              </a:rPr>
              <a:t>, Agenda, Overview of Unit, and Learning Objectives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a:t>
            </a:r>
            <a:r>
              <a:rPr lang="en-US" dirty="0">
                <a:solidFill>
                  <a:schemeClr val="tx1"/>
                </a:solidFill>
                <a:latin typeface="Calibri" panose="020F0502020204030204" pitchFamily="34" charset="0"/>
                <a:ea typeface="Times New Roman" panose="02020603050405020304" pitchFamily="18" charset="0"/>
              </a:rPr>
              <a:t>Meeting Legal Advocacy Needs of Victims” – Small Group Exercise</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Victim </a:t>
            </a:r>
            <a:r>
              <a:rPr lang="en-US" dirty="0">
                <a:solidFill>
                  <a:schemeClr val="tx1"/>
                </a:solidFill>
                <a:latin typeface="Calibri" panose="020F0502020204030204" pitchFamily="34" charset="0"/>
                <a:ea typeface="Times New Roman" panose="02020603050405020304" pitchFamily="18" charset="0"/>
              </a:rPr>
              <a:t>Advocacy Roles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Legal </a:t>
            </a:r>
            <a:r>
              <a:rPr lang="en-US" dirty="0">
                <a:solidFill>
                  <a:schemeClr val="tx1"/>
                </a:solidFill>
                <a:latin typeface="Calibri" panose="020F0502020204030204" pitchFamily="34" charset="0"/>
                <a:ea typeface="Times New Roman" panose="02020603050405020304" pitchFamily="18" charset="0"/>
              </a:rPr>
              <a:t>Advocacy Responsibilities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a:t>
            </a:r>
            <a:r>
              <a:rPr lang="en-US" dirty="0">
                <a:solidFill>
                  <a:schemeClr val="tx1"/>
                </a:solidFill>
                <a:latin typeface="Calibri" panose="020F0502020204030204" pitchFamily="34" charset="0"/>
                <a:ea typeface="Times New Roman" panose="02020603050405020304" pitchFamily="18" charset="0"/>
              </a:rPr>
              <a:t>Meeting the Legal Needs of Victims” – Small Group Exercise</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Overview </a:t>
            </a:r>
            <a:r>
              <a:rPr lang="en-US" dirty="0">
                <a:solidFill>
                  <a:schemeClr val="tx1"/>
                </a:solidFill>
                <a:latin typeface="Calibri" panose="020F0502020204030204" pitchFamily="34" charset="0"/>
                <a:ea typeface="Times New Roman" panose="02020603050405020304" pitchFamily="18" charset="0"/>
              </a:rPr>
              <a:t>of Legal Needs in Criminal Systems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Overview </a:t>
            </a:r>
            <a:r>
              <a:rPr lang="en-US" dirty="0">
                <a:solidFill>
                  <a:schemeClr val="tx1"/>
                </a:solidFill>
                <a:latin typeface="Calibri" panose="020F0502020204030204" pitchFamily="34" charset="0"/>
                <a:ea typeface="Times New Roman" panose="02020603050405020304" pitchFamily="18" charset="0"/>
              </a:rPr>
              <a:t>of Legal Needs in Civil </a:t>
            </a:r>
            <a:r>
              <a:rPr lang="en-US" dirty="0" smtClean="0">
                <a:solidFill>
                  <a:schemeClr val="tx1"/>
                </a:solidFill>
                <a:latin typeface="Calibri" panose="020F0502020204030204" pitchFamily="34" charset="0"/>
                <a:ea typeface="Times New Roman" panose="02020603050405020304" pitchFamily="18" charset="0"/>
              </a:rPr>
              <a:t>Systems</a:t>
            </a:r>
            <a:endParaRPr lang="en-US" dirty="0">
              <a:latin typeface="Calibri" panose="020F0502020204030204" pitchFamily="34" charset="0"/>
              <a:ea typeface="Times New Roman" panose="02020603050405020304" pitchFamily="18" charset="0"/>
            </a:endParaRP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Navigating </a:t>
            </a:r>
            <a:r>
              <a:rPr lang="en-US" dirty="0">
                <a:solidFill>
                  <a:schemeClr val="tx1"/>
                </a:solidFill>
                <a:latin typeface="Calibri" panose="020F0502020204030204" pitchFamily="34" charset="0"/>
                <a:ea typeface="Times New Roman" panose="02020603050405020304" pitchFamily="18" charset="0"/>
              </a:rPr>
              <a:t>Criminal Jurisdiction In </a:t>
            </a:r>
            <a:r>
              <a:rPr lang="en-US" dirty="0" smtClean="0">
                <a:solidFill>
                  <a:schemeClr val="tx1"/>
                </a:solidFill>
                <a:latin typeface="Calibri" panose="020F0502020204030204" pitchFamily="34" charset="0"/>
                <a:ea typeface="Times New Roman" panose="02020603050405020304" pitchFamily="18" charset="0"/>
              </a:rPr>
              <a:t>Indian </a:t>
            </a:r>
            <a:r>
              <a:rPr lang="en-US" dirty="0">
                <a:solidFill>
                  <a:schemeClr val="tx1"/>
                </a:solidFill>
                <a:latin typeface="Calibri" panose="020F0502020204030204" pitchFamily="34" charset="0"/>
                <a:ea typeface="Times New Roman" panose="02020603050405020304" pitchFamily="18" charset="0"/>
              </a:rPr>
              <a:t>country</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Criminal </a:t>
            </a:r>
            <a:r>
              <a:rPr lang="en-US" dirty="0">
                <a:solidFill>
                  <a:schemeClr val="tx1"/>
                </a:solidFill>
                <a:latin typeface="Calibri" panose="020F0502020204030204" pitchFamily="34" charset="0"/>
                <a:ea typeface="Times New Roman" panose="02020603050405020304" pitchFamily="18" charset="0"/>
              </a:rPr>
              <a:t>Legal Advocacy</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Victim’s </a:t>
            </a:r>
            <a:r>
              <a:rPr lang="en-US" dirty="0">
                <a:solidFill>
                  <a:schemeClr val="tx1"/>
                </a:solidFill>
                <a:latin typeface="Calibri" panose="020F0502020204030204" pitchFamily="34" charset="0"/>
                <a:ea typeface="Times New Roman" panose="02020603050405020304" pitchFamily="18" charset="0"/>
              </a:rPr>
              <a:t>Rights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Navigating </a:t>
            </a:r>
            <a:r>
              <a:rPr lang="en-US" dirty="0">
                <a:solidFill>
                  <a:schemeClr val="tx1"/>
                </a:solidFill>
                <a:latin typeface="Calibri" panose="020F0502020204030204" pitchFamily="34" charset="0"/>
                <a:ea typeface="Times New Roman" panose="02020603050405020304" pitchFamily="18" charset="0"/>
              </a:rPr>
              <a:t>Civil Jurisdiction in Indian country</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Times New Roman" panose="02020603050405020304" pitchFamily="18" charset="0"/>
              </a:rPr>
              <a:t> Civil </a:t>
            </a:r>
            <a:r>
              <a:rPr lang="en-US" dirty="0">
                <a:solidFill>
                  <a:schemeClr val="tx1"/>
                </a:solidFill>
                <a:latin typeface="Calibri" panose="020F0502020204030204" pitchFamily="34" charset="0"/>
                <a:ea typeface="Times New Roman" panose="02020603050405020304" pitchFamily="18" charset="0"/>
              </a:rPr>
              <a:t>Legal Advocacy </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rPr>
              <a:t> Civil </a:t>
            </a:r>
            <a:r>
              <a:rPr lang="en-US" dirty="0">
                <a:solidFill>
                  <a:schemeClr val="tx1"/>
                </a:solidFill>
                <a:latin typeface="Calibri" panose="020F0502020204030204" pitchFamily="34" charset="0"/>
              </a:rPr>
              <a:t>Protection Orders </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rPr>
              <a:t> Enforcing </a:t>
            </a:r>
            <a:r>
              <a:rPr lang="en-US" dirty="0">
                <a:solidFill>
                  <a:schemeClr val="tx1"/>
                </a:solidFill>
                <a:latin typeface="Calibri" panose="020F0502020204030204" pitchFamily="34" charset="0"/>
              </a:rPr>
              <a:t>Tribal Protection Orders</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rPr>
              <a:t> Full </a:t>
            </a:r>
            <a:r>
              <a:rPr lang="en-US" dirty="0">
                <a:solidFill>
                  <a:schemeClr val="tx1"/>
                </a:solidFill>
                <a:latin typeface="Calibri" panose="020F0502020204030204" pitchFamily="34" charset="0"/>
              </a:rPr>
              <a:t>Faith and Credit</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rPr>
              <a:t> Advocate’s </a:t>
            </a:r>
            <a:r>
              <a:rPr lang="en-US" dirty="0">
                <a:solidFill>
                  <a:schemeClr val="tx1"/>
                </a:solidFill>
                <a:latin typeface="Calibri" panose="020F0502020204030204" pitchFamily="34" charset="0"/>
              </a:rPr>
              <a:t>PO Checklist</a:t>
            </a:r>
          </a:p>
          <a:p>
            <a:pPr>
              <a:lnSpc>
                <a:spcPct val="120000"/>
              </a:lnSpc>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rPr>
              <a:t> Question </a:t>
            </a:r>
            <a:r>
              <a:rPr lang="en-US" dirty="0">
                <a:solidFill>
                  <a:schemeClr val="tx1"/>
                </a:solidFill>
                <a:latin typeface="Calibri" panose="020F0502020204030204" pitchFamily="34" charset="0"/>
              </a:rPr>
              <a:t>and Answer</a:t>
            </a:r>
          </a:p>
          <a:p>
            <a:pPr marL="342900" indent="-342900">
              <a:lnSpc>
                <a:spcPct val="120000"/>
              </a:lnSpc>
              <a:spcBef>
                <a:spcPts val="0"/>
              </a:spcBef>
              <a:spcAft>
                <a:spcPts val="0"/>
              </a:spcAft>
              <a:buClr>
                <a:srgbClr val="7030A0"/>
              </a:buClr>
              <a:buFont typeface="Symbol" panose="05050102010706020507" pitchFamily="18" charset="2"/>
              <a:buChar char=""/>
            </a:pPr>
            <a:endParaRPr lang="en-US" dirty="0"/>
          </a:p>
        </p:txBody>
      </p:sp>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1789163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766301"/>
            <a:ext cx="10058400" cy="1000659"/>
          </a:xfrm>
        </p:spPr>
        <p:txBody>
          <a:bodyPr>
            <a:noAutofit/>
          </a:bodyPr>
          <a:lstStyle/>
          <a:p>
            <a:pPr algn="ctr"/>
            <a:r>
              <a:rPr lang="en-US" b="1" dirty="0">
                <a:solidFill>
                  <a:schemeClr val="tx1"/>
                </a:solidFill>
              </a:rPr>
              <a:t/>
            </a:r>
            <a:br>
              <a:rPr lang="en-US" b="1" dirty="0">
                <a:solidFill>
                  <a:schemeClr val="tx1"/>
                </a:solidFill>
              </a:rPr>
            </a:br>
            <a:r>
              <a:rPr lang="en-US" b="1" i="1" dirty="0">
                <a:solidFill>
                  <a:schemeClr val="tx1"/>
                </a:solidFill>
              </a:rPr>
              <a:t>Finding </a:t>
            </a:r>
            <a:r>
              <a:rPr lang="en-US" b="1" i="1" dirty="0" smtClean="0">
                <a:solidFill>
                  <a:schemeClr val="tx1"/>
                </a:solidFill>
              </a:rPr>
              <a:t>Services – </a:t>
            </a:r>
            <a:r>
              <a:rPr lang="en-US" b="1" i="1" dirty="0" smtClean="0">
                <a:solidFill>
                  <a:schemeClr val="tx1"/>
                </a:solidFill>
                <a:hlinkClick r:id="rId3"/>
              </a:rPr>
              <a:t>www.tribaltrafficking.org</a:t>
            </a:r>
            <a:endParaRPr lang="en-US" b="1" dirty="0">
              <a:solidFill>
                <a:schemeClr val="tx1"/>
              </a:solidFill>
            </a:endParaRPr>
          </a:p>
        </p:txBody>
      </p:sp>
      <p:pic>
        <p:nvPicPr>
          <p:cNvPr id="4" name="Content Placeholder 3">
            <a:extLst>
              <a:ext uri="{FF2B5EF4-FFF2-40B4-BE49-F238E27FC236}">
                <a16:creationId xmlns:a16="http://schemas.microsoft.com/office/drawing/2014/main" id="{786217FF-A9F4-453B-A7B6-BDB66B28BA06}"/>
              </a:ext>
            </a:extLst>
          </p:cNvPr>
          <p:cNvPicPr>
            <a:picLocks noGrp="1" noChangeAspect="1"/>
          </p:cNvPicPr>
          <p:nvPr>
            <p:ph idx="1"/>
          </p:nvPr>
        </p:nvPicPr>
        <p:blipFill>
          <a:blip r:embed="rId4"/>
          <a:stretch>
            <a:fillRect/>
          </a:stretch>
        </p:blipFill>
        <p:spPr>
          <a:xfrm>
            <a:off x="1004190" y="1810751"/>
            <a:ext cx="10314838" cy="4561453"/>
          </a:xfrm>
          <a:prstGeom prst="rect">
            <a:avLst/>
          </a:prstGeom>
        </p:spPr>
      </p:pic>
      <p:sp>
        <p:nvSpPr>
          <p:cNvPr id="3" name="Footer Placeholder 2"/>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405563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algn="ctr"/>
            <a:r>
              <a:rPr lang="en-US" b="1" dirty="0" smtClean="0">
                <a:solidFill>
                  <a:schemeClr val="bg1"/>
                </a:solidFill>
              </a:rPr>
              <a:t>Download the Sex Trafficking in Indian Country: Advocacy Curriculum</a:t>
            </a:r>
            <a:endParaRPr lang="en-US" b="1" dirty="0">
              <a:solidFill>
                <a:schemeClr val="bg1"/>
              </a:solidFill>
            </a:endParaRPr>
          </a:p>
        </p:txBody>
      </p:sp>
      <p:sp>
        <p:nvSpPr>
          <p:cNvPr id="13" name="Content Placeholder 12"/>
          <p:cNvSpPr>
            <a:spLocks noGrp="1"/>
          </p:cNvSpPr>
          <p:nvPr>
            <p:ph idx="1"/>
          </p:nvPr>
        </p:nvSpPr>
        <p:spPr/>
        <p:txBody>
          <a:bodyPr>
            <a:normAutofit/>
          </a:bodyPr>
          <a:lstStyle/>
          <a:p>
            <a:pPr algn="ctr"/>
            <a:r>
              <a:rPr lang="en-US" sz="3200" dirty="0">
                <a:hlinkClick r:id="rId3"/>
              </a:rPr>
              <a:t>https://</a:t>
            </a:r>
            <a:r>
              <a:rPr lang="en-US" sz="3200" dirty="0" smtClean="0">
                <a:hlinkClick r:id="rId3"/>
              </a:rPr>
              <a:t>www.home.tlpi.org/sex-trafficking</a:t>
            </a:r>
            <a:endParaRPr lang="en-US" sz="3200" dirty="0" smtClean="0"/>
          </a:p>
          <a:p>
            <a:pPr algn="ctr"/>
            <a:endParaRPr lang="en-US" sz="3200" dirty="0"/>
          </a:p>
          <a:p>
            <a:pPr algn="ctr"/>
            <a:r>
              <a:rPr lang="en-US" sz="3200" dirty="0" smtClean="0"/>
              <a:t>or visit</a:t>
            </a:r>
          </a:p>
          <a:p>
            <a:pPr algn="ctr"/>
            <a:endParaRPr lang="en-US" sz="3200" dirty="0"/>
          </a:p>
          <a:p>
            <a:pPr algn="ctr"/>
            <a:r>
              <a:rPr lang="en-US" sz="3200" dirty="0">
                <a:hlinkClick r:id="rId4"/>
              </a:rPr>
              <a:t>https://</a:t>
            </a:r>
            <a:r>
              <a:rPr lang="en-US" sz="3200" dirty="0" smtClean="0">
                <a:hlinkClick r:id="rId4"/>
              </a:rPr>
              <a:t>www.tribaltrafficking.org/sex-trafficking-advocacy-curriculum</a:t>
            </a:r>
            <a:r>
              <a:rPr lang="en-US" sz="3200" dirty="0" smtClean="0"/>
              <a:t> </a:t>
            </a:r>
            <a:endParaRPr lang="en-US" sz="3200" dirty="0"/>
          </a:p>
        </p:txBody>
      </p:sp>
      <p:sp>
        <p:nvSpPr>
          <p:cNvPr id="5" name="Footer Placeholder 4"/>
          <p:cNvSpPr>
            <a:spLocks noGrp="1"/>
          </p:cNvSpPr>
          <p:nvPr>
            <p:ph type="ftr" sz="quarter" idx="11"/>
          </p:nvPr>
        </p:nvSpPr>
        <p:spPr/>
        <p:txBody>
          <a:bodyPr/>
          <a:lstStyle/>
          <a:p>
            <a:pPr algn="ctr"/>
            <a:r>
              <a:rPr lang="en-US" dirty="0" smtClean="0"/>
              <a:t>Sex Trafficking in Indian Country: Advocacy Curriculum  | Introduction to Curriculum | Tribal Law and Policy Institute </a:t>
            </a:r>
            <a:endParaRPr lang="en-US" dirty="0"/>
          </a:p>
        </p:txBody>
      </p:sp>
      <p:pic>
        <p:nvPicPr>
          <p:cNvPr id="17" name="Picture 16"/>
          <p:cNvPicPr>
            <a:picLocks noChangeAspect="1"/>
          </p:cNvPicPr>
          <p:nvPr/>
        </p:nvPicPr>
        <p:blipFill>
          <a:blip r:embed="rId5"/>
          <a:stretch>
            <a:fillRect/>
          </a:stretch>
        </p:blipFill>
        <p:spPr>
          <a:xfrm>
            <a:off x="1057275" y="3360420"/>
            <a:ext cx="2000250" cy="2057400"/>
          </a:xfrm>
          <a:prstGeom prst="rect">
            <a:avLst/>
          </a:prstGeom>
        </p:spPr>
      </p:pic>
    </p:spTree>
    <p:extLst>
      <p:ext uri="{BB962C8B-B14F-4D97-AF65-F5344CB8AC3E}">
        <p14:creationId xmlns:p14="http://schemas.microsoft.com/office/powerpoint/2010/main" val="1578116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 Wednesday Series</a:t>
            </a:r>
            <a:endParaRPr lang="en-US" b="1"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a:t>Wednesday, October 14: Introduction to Advocacy </a:t>
            </a:r>
            <a:r>
              <a:rPr lang="en-US" dirty="0" smtClean="0"/>
              <a:t>Curriculum (90 min)</a:t>
            </a:r>
          </a:p>
          <a:p>
            <a:pPr marL="457200" lvl="0" indent="-457200">
              <a:buFont typeface="+mj-lt"/>
              <a:buAutoNum type="arabicPeriod"/>
            </a:pPr>
            <a:r>
              <a:rPr lang="en-US" dirty="0" smtClean="0"/>
              <a:t>Wednesday</a:t>
            </a:r>
            <a:r>
              <a:rPr lang="en-US" dirty="0"/>
              <a:t>, October 28: Unit 1 - Introduction to Sex Trafficking in Indian </a:t>
            </a:r>
            <a:r>
              <a:rPr lang="en-US" dirty="0" smtClean="0"/>
              <a:t>Country (90 min)</a:t>
            </a:r>
          </a:p>
          <a:p>
            <a:pPr marL="457200" lvl="0" indent="-457200">
              <a:buFont typeface="+mj-lt"/>
              <a:buAutoNum type="arabicPeriod"/>
            </a:pPr>
            <a:r>
              <a:rPr lang="en-US" dirty="0" smtClean="0"/>
              <a:t>Wednesday</a:t>
            </a:r>
            <a:r>
              <a:rPr lang="en-US" dirty="0"/>
              <a:t>, November 11: Unit 2 - Identifying and Screening for Sex </a:t>
            </a:r>
            <a:r>
              <a:rPr lang="en-US" dirty="0" smtClean="0"/>
              <a:t>Trafficking (105 min)</a:t>
            </a:r>
          </a:p>
          <a:p>
            <a:pPr marL="457200" lvl="0" indent="-457200">
              <a:buFont typeface="+mj-lt"/>
              <a:buAutoNum type="arabicPeriod"/>
            </a:pPr>
            <a:r>
              <a:rPr lang="en-US" dirty="0" smtClean="0"/>
              <a:t>Wednesday</a:t>
            </a:r>
            <a:r>
              <a:rPr lang="en-US" dirty="0"/>
              <a:t>, November 25: Unit 3 - Advocacy for Victims of Sex </a:t>
            </a:r>
            <a:r>
              <a:rPr lang="en-US" dirty="0" smtClean="0"/>
              <a:t>Trafficking (90 min)</a:t>
            </a:r>
          </a:p>
          <a:p>
            <a:pPr marL="457200" lvl="0" indent="-457200">
              <a:buFont typeface="+mj-lt"/>
              <a:buAutoNum type="arabicPeriod"/>
            </a:pPr>
            <a:r>
              <a:rPr lang="en-US" dirty="0" smtClean="0"/>
              <a:t>Wednesday</a:t>
            </a:r>
            <a:r>
              <a:rPr lang="en-US" dirty="0"/>
              <a:t>, December 9: Unit 4 - Legal Advocacy, Part </a:t>
            </a:r>
            <a:r>
              <a:rPr lang="en-US" dirty="0" smtClean="0"/>
              <a:t>I (90 min)</a:t>
            </a:r>
          </a:p>
          <a:p>
            <a:pPr marL="457200" lvl="0" indent="-457200">
              <a:buFont typeface="+mj-lt"/>
              <a:buAutoNum type="arabicPeriod"/>
            </a:pPr>
            <a:r>
              <a:rPr lang="en-US" dirty="0" smtClean="0"/>
              <a:t>Wednesday</a:t>
            </a:r>
            <a:r>
              <a:rPr lang="en-US" dirty="0"/>
              <a:t>, December 23: Unit 4 - Legal Advocacy, Part </a:t>
            </a:r>
            <a:r>
              <a:rPr lang="en-US" dirty="0" smtClean="0"/>
              <a:t>II (90 min)</a:t>
            </a:r>
          </a:p>
          <a:p>
            <a:pPr marL="0" lvl="0" indent="0">
              <a:buNone/>
            </a:pPr>
            <a:endParaRPr lang="en-US" dirty="0" smtClean="0"/>
          </a:p>
          <a:p>
            <a:pPr lvl="0">
              <a:buFont typeface="Wingdings" panose="05000000000000000000" pitchFamily="2" charset="2"/>
              <a:buChar char="Ø"/>
            </a:pPr>
            <a:r>
              <a:rPr lang="en-US" dirty="0"/>
              <a:t> </a:t>
            </a:r>
            <a:r>
              <a:rPr lang="en-US" dirty="0" smtClean="0"/>
              <a:t>All webinars </a:t>
            </a:r>
            <a:r>
              <a:rPr lang="en-US" dirty="0"/>
              <a:t>will begin at 11:00am PT/12:00pm MT/1:00pm CT/2:00pm </a:t>
            </a:r>
            <a:r>
              <a:rPr lang="en-US" dirty="0" smtClean="0"/>
              <a:t>ET.</a:t>
            </a:r>
            <a:endParaRPr lang="en-US" dirty="0"/>
          </a:p>
          <a:p>
            <a:pPr lvl="0">
              <a:buFont typeface="Wingdings" panose="05000000000000000000" pitchFamily="2" charset="2"/>
              <a:buChar char="Ø"/>
            </a:pPr>
            <a:r>
              <a:rPr lang="en-US" b="1" dirty="0" smtClean="0"/>
              <a:t> Register </a:t>
            </a:r>
            <a:r>
              <a:rPr lang="en-US" b="1" dirty="0"/>
              <a:t>for the Webinar Wednesday Series on Zoom: </a:t>
            </a:r>
            <a:r>
              <a:rPr lang="en-US" u="sng" dirty="0">
                <a:hlinkClick r:id="rId3"/>
              </a:rPr>
              <a:t>https://rb.gy/rhdef2</a:t>
            </a:r>
            <a:endParaRPr lang="en-US" dirty="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197498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Introductions of Presenters and Tech Support</a:t>
            </a:r>
            <a:endParaRPr lang="en-US" sz="4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2800" dirty="0" smtClean="0"/>
          </a:p>
          <a:p>
            <a:pPr>
              <a:buFont typeface="Arial" panose="020B0604020202020204" pitchFamily="34" charset="0"/>
              <a:buChar char="•"/>
            </a:pPr>
            <a:r>
              <a:rPr lang="en-US" sz="2800" dirty="0" smtClean="0"/>
              <a:t>Bonnie Clairmont, Victim Advocacy Specialist</a:t>
            </a:r>
          </a:p>
          <a:p>
            <a:pPr>
              <a:buFont typeface="Arial" panose="020B0604020202020204" pitchFamily="34" charset="0"/>
              <a:buChar char="•"/>
            </a:pPr>
            <a:r>
              <a:rPr lang="en-US" sz="2800" dirty="0" smtClean="0"/>
              <a:t>Kelly Gaines Stoner, Victim Advocacy Legal Specialist</a:t>
            </a:r>
          </a:p>
          <a:p>
            <a:pPr>
              <a:buFont typeface="Arial" panose="020B0604020202020204" pitchFamily="34" charset="0"/>
              <a:buChar char="•"/>
            </a:pPr>
            <a:r>
              <a:rPr lang="en-US" sz="2800" dirty="0" smtClean="0"/>
              <a:t>Heather Torres, Program Director</a:t>
            </a:r>
          </a:p>
          <a:p>
            <a:pPr>
              <a:buFont typeface="Arial" panose="020B0604020202020204" pitchFamily="34" charset="0"/>
              <a:buChar char="•"/>
            </a:pPr>
            <a:r>
              <a:rPr lang="en-US" sz="2800" dirty="0" smtClean="0"/>
              <a:t>Abby </a:t>
            </a:r>
            <a:r>
              <a:rPr lang="en-US" sz="2800" dirty="0" err="1" smtClean="0"/>
              <a:t>Thoennes</a:t>
            </a:r>
            <a:r>
              <a:rPr lang="en-US" sz="2800" dirty="0" smtClean="0"/>
              <a:t>, Program Assistant</a:t>
            </a:r>
            <a:endParaRPr lang="en-US" sz="2800" dirty="0"/>
          </a:p>
        </p:txBody>
      </p:sp>
      <p:sp>
        <p:nvSpPr>
          <p:cNvPr id="4" name="Footer Placeholder 3"/>
          <p:cNvSpPr>
            <a:spLocks noGrp="1"/>
          </p:cNvSpPr>
          <p:nvPr>
            <p:ph type="ftr" sz="quarter" idx="11"/>
          </p:nvPr>
        </p:nvSpPr>
        <p:spPr>
          <a:xfrm>
            <a:off x="0" y="6459785"/>
            <a:ext cx="12192000" cy="365125"/>
          </a:xfrm>
        </p:spPr>
        <p:txBody>
          <a:bodyPr/>
          <a:lstStyle/>
          <a:p>
            <a:pPr lvl="0">
              <a:tabLst>
                <a:tab pos="8856663" algn="l"/>
              </a:tabLst>
              <a:defRPr/>
            </a:pPr>
            <a:r>
              <a:rPr lang="en-US" dirty="0"/>
              <a:t>Sex Trafficking in Indian Country: Advocacy Curriculum  | Introduction to Curriculum | Tribal Law and Policy Institute </a:t>
            </a:r>
          </a:p>
        </p:txBody>
      </p:sp>
    </p:spTree>
    <p:extLst>
      <p:ext uri="{BB962C8B-B14F-4D97-AF65-F5344CB8AC3E}">
        <p14:creationId xmlns:p14="http://schemas.microsoft.com/office/powerpoint/2010/main" val="3296568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Sex Trafficking in Indian Country: Advocacy Curriculum  | Introduction to Curriculum | Tribal Law and Policy Institute </a:t>
            </a:r>
            <a:endParaRPr lang="en-US" dirty="0"/>
          </a:p>
        </p:txBody>
      </p:sp>
      <p:sp>
        <p:nvSpPr>
          <p:cNvPr id="2" name="Title 1"/>
          <p:cNvSpPr>
            <a:spLocks noGrp="1"/>
          </p:cNvSpPr>
          <p:nvPr>
            <p:ph type="title" idx="4294967295"/>
          </p:nvPr>
        </p:nvSpPr>
        <p:spPr>
          <a:xfrm>
            <a:off x="7064375" y="635000"/>
            <a:ext cx="5127625" cy="1450975"/>
          </a:xfrm>
        </p:spPr>
        <p:txBody>
          <a:bodyPr vert="horz" lIns="91440" tIns="45720" rIns="91440" bIns="45720" rtlCol="0" anchor="b">
            <a:normAutofit/>
          </a:bodyPr>
          <a:lstStyle/>
          <a:p>
            <a:pPr algn="ctr"/>
            <a:r>
              <a:rPr lang="en-US" b="1" dirty="0" smtClean="0">
                <a:solidFill>
                  <a:schemeClr val="tx1"/>
                </a:solidFill>
              </a:rPr>
              <a:t>Questions?</a:t>
            </a:r>
            <a:endParaRPr lang="en-US" b="1" dirty="0">
              <a:solidFill>
                <a:schemeClr val="tx1"/>
              </a:solidFill>
            </a:endParaRPr>
          </a:p>
        </p:txBody>
      </p:sp>
      <p:pic>
        <p:nvPicPr>
          <p:cNvPr id="14" name="Picture 13"/>
          <p:cNvPicPr>
            <a:picLocks noChangeAspect="1"/>
          </p:cNvPicPr>
          <p:nvPr/>
        </p:nvPicPr>
        <p:blipFill>
          <a:blip r:embed="rId3"/>
          <a:stretch>
            <a:fillRect/>
          </a:stretch>
        </p:blipFill>
        <p:spPr>
          <a:xfrm>
            <a:off x="815168" y="757333"/>
            <a:ext cx="5133975" cy="4819650"/>
          </a:xfrm>
          <a:prstGeom prst="rect">
            <a:avLst/>
          </a:prstGeom>
        </p:spPr>
      </p:pic>
      <p:sp>
        <p:nvSpPr>
          <p:cNvPr id="15" name="TextBox 14"/>
          <p:cNvSpPr txBox="1"/>
          <p:nvPr/>
        </p:nvSpPr>
        <p:spPr>
          <a:xfrm>
            <a:off x="6207404" y="2316603"/>
            <a:ext cx="4748807" cy="2901307"/>
          </a:xfrm>
          <a:prstGeom prst="rect">
            <a:avLst/>
          </a:prstGeom>
          <a:noFill/>
        </p:spPr>
        <p:txBody>
          <a:bodyPr wrap="square" rtlCol="0">
            <a:spAutoFit/>
          </a:bodyPr>
          <a:lstStyle/>
          <a:p>
            <a:pPr marL="457200" lvl="0" indent="-457200">
              <a:lnSpc>
                <a:spcPct val="90000"/>
              </a:lnSpc>
              <a:spcBef>
                <a:spcPts val="1200"/>
              </a:spcBef>
              <a:spcAft>
                <a:spcPts val="200"/>
              </a:spcAft>
              <a:buClr>
                <a:schemeClr val="accent6"/>
              </a:buClr>
              <a:buSzPct val="100000"/>
              <a:buFont typeface="Arial" panose="020B0604020202020204" pitchFamily="34" charset="0"/>
              <a:buChar char="•"/>
            </a:pPr>
            <a:r>
              <a:rPr lang="en-US" sz="2800" dirty="0" smtClean="0">
                <a:solidFill>
                  <a:srgbClr val="000000">
                    <a:lumMod val="75000"/>
                    <a:lumOff val="25000"/>
                  </a:srgbClr>
                </a:solidFill>
              </a:rPr>
              <a:t>Bonnie </a:t>
            </a:r>
            <a:r>
              <a:rPr lang="en-US" sz="2800" dirty="0">
                <a:solidFill>
                  <a:srgbClr val="000000">
                    <a:lumMod val="75000"/>
                    <a:lumOff val="25000"/>
                  </a:srgbClr>
                </a:solidFill>
              </a:rPr>
              <a:t>Clairmont, Victim Advocacy </a:t>
            </a:r>
            <a:r>
              <a:rPr lang="en-US" sz="2800" dirty="0" smtClean="0">
                <a:solidFill>
                  <a:srgbClr val="000000">
                    <a:lumMod val="75000"/>
                    <a:lumOff val="25000"/>
                  </a:srgbClr>
                </a:solidFill>
              </a:rPr>
              <a:t>Specialist, </a:t>
            </a:r>
            <a:r>
              <a:rPr lang="en-US" sz="2800" dirty="0" smtClean="0">
                <a:solidFill>
                  <a:srgbClr val="000000">
                    <a:lumMod val="75000"/>
                    <a:lumOff val="25000"/>
                  </a:srgbClr>
                </a:solidFill>
                <a:hlinkClick r:id="rId4"/>
              </a:rPr>
              <a:t>bonnie@tlpi.org</a:t>
            </a:r>
            <a:r>
              <a:rPr lang="en-US" sz="2800" dirty="0" smtClean="0">
                <a:solidFill>
                  <a:srgbClr val="000000">
                    <a:lumMod val="75000"/>
                    <a:lumOff val="25000"/>
                  </a:srgbClr>
                </a:solidFill>
              </a:rPr>
              <a:t> </a:t>
            </a:r>
            <a:endParaRPr lang="en-US" sz="2800" dirty="0">
              <a:solidFill>
                <a:srgbClr val="000000">
                  <a:lumMod val="75000"/>
                  <a:lumOff val="25000"/>
                </a:srgbClr>
              </a:solidFill>
            </a:endParaRPr>
          </a:p>
          <a:p>
            <a:pPr marL="457200" lvl="0" indent="-457200">
              <a:lnSpc>
                <a:spcPct val="90000"/>
              </a:lnSpc>
              <a:spcBef>
                <a:spcPts val="1200"/>
              </a:spcBef>
              <a:spcAft>
                <a:spcPts val="200"/>
              </a:spcAft>
              <a:buClr>
                <a:schemeClr val="accent6"/>
              </a:buClr>
              <a:buSzPct val="100000"/>
              <a:buFont typeface="Arial" panose="020B0604020202020204" pitchFamily="34" charset="0"/>
              <a:buChar char="•"/>
            </a:pPr>
            <a:r>
              <a:rPr lang="en-US" sz="2800" dirty="0" smtClean="0">
                <a:solidFill>
                  <a:srgbClr val="000000">
                    <a:lumMod val="75000"/>
                    <a:lumOff val="25000"/>
                  </a:srgbClr>
                </a:solidFill>
              </a:rPr>
              <a:t>Kelly </a:t>
            </a:r>
            <a:r>
              <a:rPr lang="en-US" sz="2800" dirty="0">
                <a:solidFill>
                  <a:srgbClr val="000000">
                    <a:lumMod val="75000"/>
                    <a:lumOff val="25000"/>
                  </a:srgbClr>
                </a:solidFill>
              </a:rPr>
              <a:t>Gaines Stoner, Victim Advocacy Legal </a:t>
            </a:r>
            <a:r>
              <a:rPr lang="en-US" sz="2800" dirty="0" smtClean="0">
                <a:solidFill>
                  <a:srgbClr val="000000">
                    <a:lumMod val="75000"/>
                    <a:lumOff val="25000"/>
                  </a:srgbClr>
                </a:solidFill>
              </a:rPr>
              <a:t>Specialist, </a:t>
            </a:r>
            <a:r>
              <a:rPr lang="en-US" sz="2800" dirty="0" smtClean="0">
                <a:solidFill>
                  <a:srgbClr val="000000">
                    <a:lumMod val="75000"/>
                    <a:lumOff val="25000"/>
                  </a:srgbClr>
                </a:solidFill>
                <a:hlinkClick r:id="rId5"/>
              </a:rPr>
              <a:t>kelly@tlpi.org</a:t>
            </a:r>
            <a:r>
              <a:rPr lang="en-US" sz="2800" dirty="0" smtClean="0">
                <a:solidFill>
                  <a:srgbClr val="000000">
                    <a:lumMod val="75000"/>
                    <a:lumOff val="25000"/>
                  </a:srgbClr>
                </a:solidFill>
              </a:rPr>
              <a:t> </a:t>
            </a:r>
            <a:endParaRPr lang="en-US" sz="28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424421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 Agenda</a:t>
            </a:r>
            <a:endParaRPr lang="en-US"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smtClean="0"/>
              <a:t> History of Curriculum</a:t>
            </a:r>
          </a:p>
          <a:p>
            <a:pPr>
              <a:buFont typeface="Arial" panose="020B0604020202020204" pitchFamily="34" charset="0"/>
              <a:buChar char="•"/>
            </a:pPr>
            <a:r>
              <a:rPr lang="en-US" sz="2800" dirty="0" smtClean="0"/>
              <a:t> How the Curriculum Works</a:t>
            </a:r>
          </a:p>
          <a:p>
            <a:pPr>
              <a:buFont typeface="Arial" panose="020B0604020202020204" pitchFamily="34" charset="0"/>
              <a:buChar char="•"/>
            </a:pPr>
            <a:r>
              <a:rPr lang="en-US" sz="2800" dirty="0" smtClean="0"/>
              <a:t> Overview of Each Unit and Highlights of Unit 1</a:t>
            </a:r>
          </a:p>
          <a:p>
            <a:pPr>
              <a:buFont typeface="Arial" panose="020B0604020202020204" pitchFamily="34" charset="0"/>
              <a:buChar char="•"/>
            </a:pPr>
            <a:r>
              <a:rPr lang="en-US" sz="2800" dirty="0"/>
              <a:t> </a:t>
            </a:r>
            <a:r>
              <a:rPr lang="en-US" sz="2800" dirty="0" smtClean="0"/>
              <a:t>Finding Services on Website – </a:t>
            </a:r>
            <a:r>
              <a:rPr lang="en-US" sz="2800" dirty="0" smtClean="0">
                <a:hlinkClick r:id="rId3"/>
              </a:rPr>
              <a:t>www.tribaltrafficking.org</a:t>
            </a:r>
            <a:endParaRPr lang="en-US" sz="2800" dirty="0" smtClean="0"/>
          </a:p>
          <a:p>
            <a:pPr>
              <a:buFont typeface="Arial" panose="020B0604020202020204" pitchFamily="34" charset="0"/>
              <a:buChar char="•"/>
            </a:pPr>
            <a:r>
              <a:rPr lang="en-US" sz="2800" dirty="0"/>
              <a:t> </a:t>
            </a:r>
            <a:r>
              <a:rPr lang="en-US" sz="2800" dirty="0" smtClean="0"/>
              <a:t>Overview of Upcoming Webinars and Registration Information</a:t>
            </a:r>
          </a:p>
          <a:p>
            <a:pPr>
              <a:buFont typeface="Arial" panose="020B0604020202020204" pitchFamily="34" charset="0"/>
              <a:buChar char="•"/>
            </a:pPr>
            <a:r>
              <a:rPr lang="en-US" sz="2800" dirty="0" smtClean="0"/>
              <a:t> Q &amp; A</a:t>
            </a:r>
          </a:p>
          <a:p>
            <a:pPr marL="0" indent="0">
              <a:buNone/>
            </a:pPr>
            <a:endParaRPr lang="en-US" dirty="0" smtClean="0"/>
          </a:p>
          <a:p>
            <a:pPr marL="0" indent="0">
              <a:buNone/>
            </a:pPr>
            <a:r>
              <a:rPr lang="en-US" dirty="0"/>
              <a:t> </a:t>
            </a:r>
          </a:p>
          <a:p>
            <a:pPr marL="0" indent="0">
              <a:buNone/>
            </a:pPr>
            <a:endParaRPr lang="en-US" dirty="0" smtClean="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256631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 Question	</a:t>
            </a:r>
            <a:endParaRPr lang="en-US" b="1" dirty="0"/>
          </a:p>
        </p:txBody>
      </p:sp>
      <p:sp>
        <p:nvSpPr>
          <p:cNvPr id="3" name="Content Placeholder 2"/>
          <p:cNvSpPr>
            <a:spLocks noGrp="1"/>
          </p:cNvSpPr>
          <p:nvPr>
            <p:ph idx="1"/>
          </p:nvPr>
        </p:nvSpPr>
        <p:spPr/>
        <p:txBody>
          <a:bodyPr>
            <a:normAutofit/>
          </a:bodyPr>
          <a:lstStyle/>
          <a:p>
            <a:pPr algn="ctr"/>
            <a:endParaRPr lang="en-US" sz="4400" i="1" dirty="0" smtClean="0"/>
          </a:p>
          <a:p>
            <a:pPr algn="ctr"/>
            <a:r>
              <a:rPr lang="en-US" sz="3000" dirty="0" smtClean="0"/>
              <a:t>Do you believe sex </a:t>
            </a:r>
            <a:r>
              <a:rPr lang="en-US" sz="3000" dirty="0"/>
              <a:t>t</a:t>
            </a:r>
            <a:r>
              <a:rPr lang="en-US" sz="3000" dirty="0" smtClean="0"/>
              <a:t>rafficking is a problem in your community?</a:t>
            </a:r>
            <a:endParaRPr lang="en-US" sz="3000" dirty="0"/>
          </a:p>
        </p:txBody>
      </p:sp>
      <p:sp>
        <p:nvSpPr>
          <p:cNvPr id="4" name="Footer Placeholder 3"/>
          <p:cNvSpPr>
            <a:spLocks noGrp="1"/>
          </p:cNvSpPr>
          <p:nvPr>
            <p:ph type="ftr" sz="quarter" idx="11"/>
          </p:nvPr>
        </p:nvSpPr>
        <p:spPr>
          <a:xfrm>
            <a:off x="0" y="6424616"/>
            <a:ext cx="12191999" cy="39821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60599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the Curriculum: A Long and Winding Road </a:t>
            </a:r>
            <a:endParaRPr lang="en-US" b="1" dirty="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8680" y="1882779"/>
            <a:ext cx="6814640" cy="4359269"/>
          </a:xfrm>
        </p:spPr>
      </p:pic>
    </p:spTree>
    <p:extLst>
      <p:ext uri="{BB962C8B-B14F-4D97-AF65-F5344CB8AC3E}">
        <p14:creationId xmlns:p14="http://schemas.microsoft.com/office/powerpoint/2010/main" val="197456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a:t>Dedicated to Tribal Coalitions in honor of their dedication and tireless efforts to advance system change for victims and for training tribal advocates and others seeking to promote safety for all victims of domestic violence, sexual assault, dating violence, stalking and sex trafficking</a:t>
            </a:r>
          </a:p>
          <a:p>
            <a:endParaRPr lang="en-US" sz="3200" i="1" dirty="0"/>
          </a:p>
        </p:txBody>
      </p:sp>
      <p:sp>
        <p:nvSpPr>
          <p:cNvPr id="4" name="Footer Placeholder 3"/>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199812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Pilot Testing of Curriculum</a:t>
            </a:r>
            <a:endParaRPr lang="en-US" b="1" dirty="0"/>
          </a:p>
        </p:txBody>
      </p:sp>
      <p:sp>
        <p:nvSpPr>
          <p:cNvPr id="3" name="Content Placeholder 2"/>
          <p:cNvSpPr>
            <a:spLocks noGrp="1"/>
          </p:cNvSpPr>
          <p:nvPr>
            <p:ph idx="1"/>
          </p:nvPr>
        </p:nvSpPr>
        <p:spPr>
          <a:xfrm>
            <a:off x="1097280" y="1845734"/>
            <a:ext cx="10058400" cy="4023360"/>
          </a:xfrm>
        </p:spPr>
        <p:txBody>
          <a:bodyPr>
            <a:noAutofit/>
          </a:bodyPr>
          <a:lstStyle/>
          <a:p>
            <a:pPr>
              <a:buFont typeface="Arial" panose="020B0604020202020204" pitchFamily="34" charset="0"/>
              <a:buChar char="•"/>
            </a:pPr>
            <a:r>
              <a:rPr lang="en-US" sz="3200" dirty="0" smtClean="0"/>
              <a:t> </a:t>
            </a:r>
            <a:r>
              <a:rPr lang="en-US" sz="2800" dirty="0" smtClean="0"/>
              <a:t>Why pilot test?</a:t>
            </a:r>
          </a:p>
          <a:p>
            <a:pPr>
              <a:buFont typeface="Arial" panose="020B0604020202020204" pitchFamily="34" charset="0"/>
              <a:buChar char="•"/>
            </a:pPr>
            <a:r>
              <a:rPr lang="en-US" sz="2800" dirty="0" smtClean="0"/>
              <a:t> The curriculum originally contained an advocacy issues curriculum and a legal issues curriculum.</a:t>
            </a:r>
          </a:p>
          <a:p>
            <a:pPr lvl="1">
              <a:buFont typeface="Arial" panose="020B0604020202020204" pitchFamily="34" charset="0"/>
              <a:buChar char="•"/>
            </a:pPr>
            <a:r>
              <a:rPr lang="en-US" sz="2800" dirty="0" smtClean="0"/>
              <a:t>Albuquerque, NM – Advocacy Issues Curriculum</a:t>
            </a:r>
          </a:p>
          <a:p>
            <a:pPr lvl="1">
              <a:buFont typeface="Arial" panose="020B0604020202020204" pitchFamily="34" charset="0"/>
              <a:buChar char="•"/>
            </a:pPr>
            <a:r>
              <a:rPr lang="en-US" sz="2800" dirty="0" smtClean="0"/>
              <a:t>Coachella Valley, CA – Legal Issues Curriculum</a:t>
            </a:r>
          </a:p>
          <a:p>
            <a:pPr>
              <a:buFont typeface="Arial" panose="020B0604020202020204" pitchFamily="34" charset="0"/>
              <a:buChar char="•"/>
            </a:pPr>
            <a:r>
              <a:rPr lang="en-US" sz="2800" dirty="0" smtClean="0"/>
              <a:t> Evaluations were compiled and Units were revised based on the evaluations.</a:t>
            </a:r>
          </a:p>
          <a:p>
            <a:pPr marL="0" indent="0">
              <a:buNone/>
            </a:pPr>
            <a:endParaRPr lang="en-US" sz="3200" dirty="0"/>
          </a:p>
        </p:txBody>
      </p:sp>
      <p:sp>
        <p:nvSpPr>
          <p:cNvPr id="5" name="Footer Placeholder 4"/>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68233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Pilot Testing of Curriculum</a:t>
            </a:r>
            <a:endParaRPr lang="en-US" b="1" dirty="0"/>
          </a:p>
        </p:txBody>
      </p:sp>
      <p:sp>
        <p:nvSpPr>
          <p:cNvPr id="3" name="Content Placeholder 2"/>
          <p:cNvSpPr>
            <a:spLocks noGrp="1"/>
          </p:cNvSpPr>
          <p:nvPr>
            <p:ph idx="1"/>
          </p:nvPr>
        </p:nvSpPr>
        <p:spPr>
          <a:xfrm>
            <a:off x="1097280" y="1845734"/>
            <a:ext cx="10058400" cy="4023360"/>
          </a:xfrm>
        </p:spPr>
        <p:txBody>
          <a:bodyPr>
            <a:noAutofit/>
          </a:bodyPr>
          <a:lstStyle/>
          <a:p>
            <a:pPr>
              <a:buFont typeface="Arial" panose="020B0604020202020204" pitchFamily="34" charset="0"/>
              <a:buChar char="•"/>
            </a:pPr>
            <a:r>
              <a:rPr lang="en-US" sz="2800" dirty="0" smtClean="0"/>
              <a:t> Focus should be on advocacy, a resource for advocates.</a:t>
            </a:r>
          </a:p>
          <a:p>
            <a:pPr>
              <a:buFont typeface="Arial" panose="020B0604020202020204" pitchFamily="34" charset="0"/>
              <a:buChar char="•"/>
            </a:pPr>
            <a:r>
              <a:rPr lang="en-US" sz="2800" dirty="0"/>
              <a:t> </a:t>
            </a:r>
            <a:r>
              <a:rPr lang="en-US" sz="2800" dirty="0" smtClean="0"/>
              <a:t>A legal advocacy unit was added into the advocacy issues curriculum. Currently, Unit 4.</a:t>
            </a:r>
          </a:p>
          <a:p>
            <a:pPr>
              <a:buFont typeface="Arial" panose="020B0604020202020204" pitchFamily="34" charset="0"/>
              <a:buChar char="•"/>
            </a:pPr>
            <a:r>
              <a:rPr lang="en-US" sz="2800" dirty="0"/>
              <a:t> </a:t>
            </a:r>
            <a:r>
              <a:rPr lang="en-US" sz="2800" dirty="0" smtClean="0"/>
              <a:t>The legal issues curriculum focused on sex trafficking laws at the tribal, state, and federal level.</a:t>
            </a:r>
          </a:p>
          <a:p>
            <a:pPr lvl="1">
              <a:buFont typeface="Arial" panose="020B0604020202020204" pitchFamily="34" charset="0"/>
              <a:buChar char="•"/>
            </a:pPr>
            <a:r>
              <a:rPr lang="en-US" sz="2800" dirty="0" smtClean="0"/>
              <a:t>That curriculum is now in the process of being reworked into a supplemental reading to support the Advocacy Curriculum. Stay posted!!</a:t>
            </a:r>
          </a:p>
          <a:p>
            <a:pPr marL="0" indent="0">
              <a:buNone/>
            </a:pPr>
            <a:endParaRPr lang="en-US" sz="3200" dirty="0"/>
          </a:p>
        </p:txBody>
      </p:sp>
      <p:sp>
        <p:nvSpPr>
          <p:cNvPr id="5" name="Footer Placeholder 4"/>
          <p:cNvSpPr>
            <a:spLocks noGrp="1"/>
          </p:cNvSpPr>
          <p:nvPr>
            <p:ph type="ftr" sz="quarter" idx="11"/>
          </p:nvPr>
        </p:nvSpPr>
        <p:spPr>
          <a:xfrm>
            <a:off x="0" y="6459785"/>
            <a:ext cx="12192000" cy="365125"/>
          </a:xfrm>
        </p:spPr>
        <p:txBody>
          <a:bodyPr/>
          <a:lstStyle/>
          <a:p>
            <a:r>
              <a:rPr lang="en-US" dirty="0" smtClean="0"/>
              <a:t>Sex Trafficking in Indian Country: Advocacy Curriculum  | Introduction to Curriculum | Tribal Law and Policy Institute </a:t>
            </a:r>
            <a:endParaRPr lang="en-US" dirty="0"/>
          </a:p>
        </p:txBody>
      </p:sp>
    </p:spTree>
    <p:extLst>
      <p:ext uri="{BB962C8B-B14F-4D97-AF65-F5344CB8AC3E}">
        <p14:creationId xmlns:p14="http://schemas.microsoft.com/office/powerpoint/2010/main" val="341491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32E62"/>
      </a:dk2>
      <a:lt2>
        <a:srgbClr val="EAE5EB"/>
      </a:lt2>
      <a:accent1>
        <a:srgbClr val="7030A0"/>
      </a:accent1>
      <a:accent2>
        <a:srgbClr val="7030A0"/>
      </a:accent2>
      <a:accent3>
        <a:srgbClr val="7030A0"/>
      </a:accent3>
      <a:accent4>
        <a:srgbClr val="7030A0"/>
      </a:accent4>
      <a:accent5>
        <a:srgbClr val="7030A0"/>
      </a:accent5>
      <a:accent6>
        <a:srgbClr val="7030A0"/>
      </a:accent6>
      <a:hlink>
        <a:srgbClr val="542378"/>
      </a:hlink>
      <a:folHlink>
        <a:srgbClr val="542378"/>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11893</TotalTime>
  <Words>2841</Words>
  <Application>Microsoft Office PowerPoint</Application>
  <PresentationFormat>Widescreen</PresentationFormat>
  <Paragraphs>297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vt:lpstr>
      <vt:lpstr>Symbol</vt:lpstr>
      <vt:lpstr>Times New Roman</vt:lpstr>
      <vt:lpstr>Wingdings</vt:lpstr>
      <vt:lpstr>Retrospect</vt:lpstr>
      <vt:lpstr>Sex Trafficking in Indian Country  Introduction to Advocacy Curriculum Webinar Wednesday Series</vt:lpstr>
      <vt:lpstr>Friendly Housekeeping Reminders</vt:lpstr>
      <vt:lpstr>Introductions of Presenters and Tech Support</vt:lpstr>
      <vt:lpstr>Webinar Agenda</vt:lpstr>
      <vt:lpstr>Poll Question </vt:lpstr>
      <vt:lpstr>History of the Curriculum: A Long and Winding Road </vt:lpstr>
      <vt:lpstr>PowerPoint Presentation</vt:lpstr>
      <vt:lpstr>Pilot Testing of Curriculum</vt:lpstr>
      <vt:lpstr>Pilot Testing of Curriculum</vt:lpstr>
      <vt:lpstr>How the Curriculum Works: The Purpose</vt:lpstr>
      <vt:lpstr>How the Curriculum Works: 3 Parts</vt:lpstr>
      <vt:lpstr>Sex Trafficking in Indian Country: Advocacy Curriculum Contains 4 Units</vt:lpstr>
      <vt:lpstr>Units Include </vt:lpstr>
      <vt:lpstr>Overview of Unit 1</vt:lpstr>
      <vt:lpstr>Unit 1 – Introduction to Sex Trafficking in Indian Country, Training Agenda</vt:lpstr>
      <vt:lpstr>Highlights of Unit 1</vt:lpstr>
      <vt:lpstr>Common Misconceptions</vt:lpstr>
      <vt:lpstr>Colonization and Sex Trafficking</vt:lpstr>
      <vt:lpstr>PowerPoint Presentation</vt:lpstr>
      <vt:lpstr>Systemic Change to a Systemic Problem</vt:lpstr>
      <vt:lpstr>Overview of Unit 2</vt:lpstr>
      <vt:lpstr>Unit 2 – Identifying and Screening for Sex Trafficking, Training Agenda</vt:lpstr>
      <vt:lpstr>Overview of Unit 3</vt:lpstr>
      <vt:lpstr>Unit 3 – Advocacy for Victims of Sex Trafficking, Training Agenda</vt:lpstr>
      <vt:lpstr>Overview of Unit 4</vt:lpstr>
      <vt:lpstr>Unit 4 – Legal Advocacy, Training Agenda</vt:lpstr>
      <vt:lpstr> Finding Services – www.tribaltrafficking.org</vt:lpstr>
      <vt:lpstr>Download the Sex Trafficking in Indian Country: Advocacy Curriculum</vt:lpstr>
      <vt:lpstr>Webinar Wednesday Series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Train-the Trainer: Sex Trafficking in Indian Country</dc:title>
  <dc:creator>MCMILIN - ERICA</dc:creator>
  <cp:lastModifiedBy>Abby Thoennes</cp:lastModifiedBy>
  <cp:revision>478</cp:revision>
  <cp:lastPrinted>2017-07-07T00:17:12Z</cp:lastPrinted>
  <dcterms:created xsi:type="dcterms:W3CDTF">2016-09-12T17:14:24Z</dcterms:created>
  <dcterms:modified xsi:type="dcterms:W3CDTF">2021-05-03T14:54:21Z</dcterms:modified>
</cp:coreProperties>
</file>