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7" r:id="rId2"/>
    <p:sldId id="312" r:id="rId3"/>
    <p:sldId id="313" r:id="rId4"/>
    <p:sldId id="329" r:id="rId5"/>
    <p:sldId id="258" r:id="rId6"/>
    <p:sldId id="259" r:id="rId7"/>
    <p:sldId id="321" r:id="rId8"/>
    <p:sldId id="316" r:id="rId9"/>
    <p:sldId id="317" r:id="rId10"/>
    <p:sldId id="318" r:id="rId11"/>
    <p:sldId id="287" r:id="rId12"/>
    <p:sldId id="288" r:id="rId13"/>
    <p:sldId id="289" r:id="rId14"/>
    <p:sldId id="290" r:id="rId15"/>
    <p:sldId id="320" r:id="rId16"/>
    <p:sldId id="323" r:id="rId17"/>
    <p:sldId id="291" r:id="rId18"/>
    <p:sldId id="292" r:id="rId19"/>
    <p:sldId id="293" r:id="rId20"/>
    <p:sldId id="294" r:id="rId21"/>
    <p:sldId id="295" r:id="rId22"/>
    <p:sldId id="324" r:id="rId23"/>
    <p:sldId id="296" r:id="rId24"/>
    <p:sldId id="297" r:id="rId25"/>
    <p:sldId id="298" r:id="rId26"/>
    <p:sldId id="299" r:id="rId27"/>
    <p:sldId id="300" r:id="rId28"/>
    <p:sldId id="325" r:id="rId29"/>
    <p:sldId id="301" r:id="rId30"/>
    <p:sldId id="302" r:id="rId31"/>
    <p:sldId id="326" r:id="rId32"/>
    <p:sldId id="303" r:id="rId33"/>
    <p:sldId id="304" r:id="rId34"/>
    <p:sldId id="305" r:id="rId35"/>
    <p:sldId id="306" r:id="rId36"/>
    <p:sldId id="307" r:id="rId37"/>
    <p:sldId id="308" r:id="rId38"/>
    <p:sldId id="330" r:id="rId39"/>
    <p:sldId id="327" r:id="rId40"/>
    <p:sldId id="328" r:id="rId41"/>
    <p:sldId id="309" r:id="rId42"/>
    <p:sldId id="322" r:id="rId43"/>
    <p:sldId id="315" r:id="rId44"/>
    <p:sldId id="314" r:id="rId45"/>
    <p:sldId id="31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2" autoAdjust="0"/>
    <p:restoredTop sz="77306" autoAdjust="0"/>
  </p:normalViewPr>
  <p:slideViewPr>
    <p:cSldViewPr snapToGrid="0">
      <p:cViewPr varScale="1">
        <p:scale>
          <a:sx n="87" d="100"/>
          <a:sy n="87" d="100"/>
        </p:scale>
        <p:origin x="14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AF719-E3B9-4F32-AF84-6EB0743C8460}" type="datetimeFigureOut">
              <a:rPr lang="en-US" smtClean="0"/>
              <a:t>12/23/2020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BCEEB-3858-4378-B890-D1788A57CD98}" type="slidenum">
              <a:rPr lang="en-US" smtClean="0"/>
              <a:t>‹#›</a:t>
            </a:fld>
            <a:endParaRPr lang="en-US"/>
          </a:p>
        </p:txBody>
      </p:sp>
    </p:spTree>
    <p:extLst>
      <p:ext uri="{BB962C8B-B14F-4D97-AF65-F5344CB8AC3E}">
        <p14:creationId xmlns:p14="http://schemas.microsoft.com/office/powerpoint/2010/main" val="51757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ribal-institute.org/lists/pl_280.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tribal-institute.org/articles/gardner1.htm#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97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10</a:t>
            </a:fld>
            <a:endParaRPr lang="en-US"/>
          </a:p>
        </p:txBody>
      </p:sp>
    </p:spTree>
    <p:extLst>
      <p:ext uri="{BB962C8B-B14F-4D97-AF65-F5344CB8AC3E}">
        <p14:creationId xmlns:p14="http://schemas.microsoft.com/office/powerpoint/2010/main" val="125549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11</a:t>
            </a:fld>
            <a:endParaRPr lang="en-US"/>
          </a:p>
        </p:txBody>
      </p:sp>
    </p:spTree>
    <p:extLst>
      <p:ext uri="{BB962C8B-B14F-4D97-AF65-F5344CB8AC3E}">
        <p14:creationId xmlns:p14="http://schemas.microsoft.com/office/powerpoint/2010/main" val="228448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 will do the lead in and Kelly will cover the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12</a:t>
            </a:fld>
            <a:endParaRPr lang="en-US"/>
          </a:p>
        </p:txBody>
      </p:sp>
    </p:spTree>
    <p:extLst>
      <p:ext uri="{BB962C8B-B14F-4D97-AF65-F5344CB8AC3E}">
        <p14:creationId xmlns:p14="http://schemas.microsoft.com/office/powerpoint/2010/main" val="395196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13</a:t>
            </a:fld>
            <a:endParaRPr lang="en-US"/>
          </a:p>
        </p:txBody>
      </p:sp>
    </p:spTree>
    <p:extLst>
      <p:ext uri="{BB962C8B-B14F-4D97-AF65-F5344CB8AC3E}">
        <p14:creationId xmlns:p14="http://schemas.microsoft.com/office/powerpoint/2010/main" val="402861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14</a:t>
            </a:fld>
            <a:endParaRPr lang="en-US"/>
          </a:p>
        </p:txBody>
      </p:sp>
    </p:spTree>
    <p:extLst>
      <p:ext uri="{BB962C8B-B14F-4D97-AF65-F5344CB8AC3E}">
        <p14:creationId xmlns:p14="http://schemas.microsoft.com/office/powerpoint/2010/main" val="13569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a:t>
            </a:r>
          </a:p>
          <a:p>
            <a:endParaRPr lang="en-US" dirty="0" smtClean="0"/>
          </a:p>
          <a:p>
            <a:r>
              <a:rPr lang="en-US" dirty="0" smtClean="0"/>
              <a:t>Link in chat - http://www.tribal-institute.org/lists/pl280.htm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Another comment - I am excited to hear about legal advocacy and the differences between PL-280 states and not a PL-280. I live in MN a mostly PL280 state.</a:t>
            </a:r>
          </a:p>
          <a:p>
            <a:endParaRPr lang="en-US" dirty="0" smtClean="0"/>
          </a:p>
          <a:p>
            <a:r>
              <a:rPr lang="en-US" sz="1200" b="0" i="0" u="sng" kern="1200" dirty="0" smtClean="0">
                <a:solidFill>
                  <a:schemeClr val="tx1"/>
                </a:solidFill>
                <a:effectLst/>
                <a:latin typeface="+mn-lt"/>
                <a:ea typeface="+mn-ea"/>
                <a:cs typeface="+mn-cs"/>
                <a:hlinkClick r:id="rId3"/>
              </a:rPr>
              <a:t>Public Law 83- 280</a:t>
            </a:r>
            <a:r>
              <a:rPr lang="en-US" sz="1200" b="0" i="0" kern="1200" dirty="0" smtClean="0">
                <a:solidFill>
                  <a:schemeClr val="tx1"/>
                </a:solidFill>
                <a:effectLst/>
                <a:latin typeface="+mn-lt"/>
                <a:ea typeface="+mn-ea"/>
                <a:cs typeface="+mn-cs"/>
              </a:rPr>
              <a:t> (commonly referred to as Public Law 280 or PL 280) was a</a:t>
            </a:r>
            <a:r>
              <a:rPr lang="en-US" sz="1200" b="0" i="0" kern="1200" baseline="0" dirty="0" smtClean="0">
                <a:solidFill>
                  <a:schemeClr val="tx1"/>
                </a:solidFill>
                <a:effectLst/>
                <a:latin typeface="+mn-lt"/>
                <a:ea typeface="+mn-ea"/>
                <a:cs typeface="+mn-cs"/>
              </a:rPr>
              <a:t> federal statute that</a:t>
            </a:r>
            <a:r>
              <a:rPr lang="en-US" sz="1200" b="0" i="0" kern="1200" dirty="0" smtClean="0">
                <a:solidFill>
                  <a:schemeClr val="tx1"/>
                </a:solidFill>
                <a:effectLst/>
                <a:latin typeface="+mn-lt"/>
                <a:ea typeface="+mn-ea"/>
                <a:cs typeface="+mn-cs"/>
              </a:rPr>
              <a:t> transferred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legal authority (jurisdiction) from the federal government to state governments which significantly changed the division of legal authority among tribal, federal, and state governments. Before Public Law 280 was enacted, the federal government and Indian tribal courts shared jurisdiction over almost all civil and criminal matters </a:t>
            </a:r>
            <a:r>
              <a:rPr lang="en-US" sz="1200" b="0" i="0" u="sng" kern="1200" dirty="0" smtClean="0">
                <a:solidFill>
                  <a:schemeClr val="tx1"/>
                </a:solidFill>
                <a:effectLst/>
                <a:latin typeface="+mn-lt"/>
                <a:ea typeface="+mn-ea"/>
                <a:cs typeface="+mn-cs"/>
                <a:hlinkClick r:id="rId4"/>
              </a:rPr>
              <a:t>(3)</a:t>
            </a:r>
            <a:r>
              <a:rPr lang="en-US" sz="1200" b="0" i="0" kern="1200" dirty="0" smtClean="0">
                <a:solidFill>
                  <a:schemeClr val="tx1"/>
                </a:solidFill>
                <a:effectLst/>
                <a:latin typeface="+mn-lt"/>
                <a:ea typeface="+mn-ea"/>
                <a:cs typeface="+mn-cs"/>
              </a:rPr>
              <a:t> involving Indians in Indian country. The states had no jurisdiction. With the enactment of Public Law 280, affected states received criminal jurisdiction over reservation Indians. Furthermore, Public Law 280 opened state courts to civil litigation that previously had been possible only in tribal or federal courts. Some states</a:t>
            </a:r>
            <a:r>
              <a:rPr lang="en-US" sz="1200" b="0" i="0" kern="1200" baseline="0" dirty="0" smtClean="0">
                <a:solidFill>
                  <a:schemeClr val="tx1"/>
                </a:solidFill>
                <a:effectLst/>
                <a:latin typeface="+mn-lt"/>
                <a:ea typeface="+mn-ea"/>
                <a:cs typeface="+mn-cs"/>
              </a:rPr>
              <a:t> have legislated PL-280 like statutes with a similar effect. However, this does not necessarily mean all tribes in the state are covered. Advocates should investigate the legal landscape of their particular state.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Public Law 280 has generally brought about:</a:t>
            </a:r>
          </a:p>
          <a:p>
            <a:r>
              <a:rPr lang="en-US" sz="1200" b="0" i="0" kern="1200" dirty="0" smtClean="0">
                <a:solidFill>
                  <a:schemeClr val="tx1"/>
                </a:solidFill>
                <a:effectLst/>
                <a:latin typeface="+mn-lt"/>
                <a:ea typeface="+mn-ea"/>
                <a:cs typeface="+mn-cs"/>
              </a:rPr>
              <a:t>- an increased role for state criminal justice systems in "Indian country" (a term which is specifically defined in federal statutes),</a:t>
            </a:r>
          </a:p>
          <a:p>
            <a:r>
              <a:rPr lang="en-US" sz="1200" b="0" i="0" kern="1200" dirty="0" smtClean="0">
                <a:solidFill>
                  <a:schemeClr val="tx1"/>
                </a:solidFill>
                <a:effectLst/>
                <a:latin typeface="+mn-lt"/>
                <a:ea typeface="+mn-ea"/>
                <a:cs typeface="+mn-cs"/>
              </a:rPr>
              <a:t>- a virtual elimination of the special federal criminal justice role (and a consequent diminishment of the special relationship between Indian Nations and the federal government),</a:t>
            </a:r>
          </a:p>
          <a:p>
            <a:r>
              <a:rPr lang="en-US" sz="1200" b="0" i="0" kern="1200" dirty="0" smtClean="0">
                <a:solidFill>
                  <a:schemeClr val="tx1"/>
                </a:solidFill>
                <a:effectLst/>
                <a:latin typeface="+mn-lt"/>
                <a:ea typeface="+mn-ea"/>
                <a:cs typeface="+mn-cs"/>
              </a:rPr>
              <a:t>- numerous obstacles to individual Nations in their development of tribal criminal justice systems, and</a:t>
            </a:r>
          </a:p>
          <a:p>
            <a:pPr marL="171450" indent="-171450">
              <a:buFontTx/>
              <a:buChar char="-"/>
            </a:pPr>
            <a:r>
              <a:rPr lang="en-US" sz="1200" b="0" i="0" kern="1200" dirty="0" smtClean="0">
                <a:solidFill>
                  <a:schemeClr val="tx1"/>
                </a:solidFill>
                <a:effectLst/>
                <a:latin typeface="+mn-lt"/>
                <a:ea typeface="+mn-ea"/>
                <a:cs typeface="+mn-cs"/>
              </a:rPr>
              <a:t>an increased and confusing state role in civil related matters.</a:t>
            </a:r>
          </a:p>
          <a:p>
            <a:endParaRPr lang="en-US" dirty="0" smtClean="0"/>
          </a:p>
          <a:p>
            <a:r>
              <a:rPr lang="en-US" dirty="0" smtClean="0"/>
              <a:t>As</a:t>
            </a:r>
            <a:r>
              <a:rPr lang="en-US" baseline="0" dirty="0" smtClean="0"/>
              <a:t> you can imagine from hearing this baseline information, serving victims in a PL 280 state can have some unique challenges 1) PL 280 diminishes the nation to nation relationship implying attitudes that tribes are not governments or qualified to govern themselves and their lands which can be embodied in state, county or even local bodies which affects responses to violence 2) could lead to misconceptions regarding prevalence of the occurrence of trafficking – with states handling cases or collecting data without coordination with or sharing information with tribes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makes relationships between state and local agencies of critical importance in PL 280</a:t>
            </a:r>
            <a:r>
              <a:rPr lang="en-US" sz="1200" b="0" i="0" kern="1200" baseline="0" dirty="0" smtClean="0">
                <a:solidFill>
                  <a:schemeClr val="tx1"/>
                </a:solidFill>
                <a:effectLst/>
                <a:latin typeface="+mn-lt"/>
                <a:ea typeface="+mn-ea"/>
                <a:cs typeface="+mn-cs"/>
              </a:rPr>
              <a:t> or PL 280 like states.</a:t>
            </a:r>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15</a:t>
            </a:fld>
            <a:endParaRPr lang="en-US"/>
          </a:p>
        </p:txBody>
      </p:sp>
    </p:spTree>
    <p:extLst>
      <p:ext uri="{BB962C8B-B14F-4D97-AF65-F5344CB8AC3E}">
        <p14:creationId xmlns:p14="http://schemas.microsoft.com/office/powerpoint/2010/main" val="267693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a:t>
            </a:r>
          </a:p>
          <a:p>
            <a:r>
              <a:rPr lang="en-US" dirty="0" smtClean="0"/>
              <a:t>A:</a:t>
            </a:r>
            <a:r>
              <a:rPr lang="en-US" baseline="0" dirty="0" smtClean="0"/>
              <a:t> 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16</a:t>
            </a:fld>
            <a:endParaRPr lang="en-US"/>
          </a:p>
        </p:txBody>
      </p:sp>
    </p:spTree>
    <p:extLst>
      <p:ext uri="{BB962C8B-B14F-4D97-AF65-F5344CB8AC3E}">
        <p14:creationId xmlns:p14="http://schemas.microsoft.com/office/powerpoint/2010/main" val="297978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p>
          <a:p>
            <a:endParaRPr lang="en-US" dirty="0" smtClean="0"/>
          </a:p>
          <a:p>
            <a:r>
              <a:rPr lang="en-US" dirty="0" smtClean="0"/>
              <a:t>Can we say Victims may fear possible arrest...?</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17</a:t>
            </a:fld>
            <a:endParaRPr lang="en-US"/>
          </a:p>
        </p:txBody>
      </p:sp>
    </p:spTree>
    <p:extLst>
      <p:ext uri="{BB962C8B-B14F-4D97-AF65-F5344CB8AC3E}">
        <p14:creationId xmlns:p14="http://schemas.microsoft.com/office/powerpoint/2010/main" val="57663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18</a:t>
            </a:fld>
            <a:endParaRPr lang="en-US"/>
          </a:p>
        </p:txBody>
      </p:sp>
    </p:spTree>
    <p:extLst>
      <p:ext uri="{BB962C8B-B14F-4D97-AF65-F5344CB8AC3E}">
        <p14:creationId xmlns:p14="http://schemas.microsoft.com/office/powerpoint/2010/main" val="44540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Abby</a:t>
            </a:r>
          </a:p>
          <a:p>
            <a:endParaRPr lang="en-US" dirty="0" smtClean="0"/>
          </a:p>
          <a:p>
            <a:r>
              <a:rPr lang="en-US" dirty="0" smtClean="0"/>
              <a:t>Announce that previous videos</a:t>
            </a:r>
            <a:r>
              <a:rPr lang="en-US" baseline="0" dirty="0" smtClean="0"/>
              <a:t> are also posted.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Certificate</a:t>
            </a:r>
            <a:r>
              <a:rPr lang="en-US" baseline="0" dirty="0" smtClean="0"/>
              <a:t> of Attendance – all webinars in the series </a:t>
            </a:r>
            <a:endParaRPr lang="en-US" dirty="0" smtClean="0"/>
          </a:p>
          <a:p>
            <a:r>
              <a:rPr lang="en-US" baseline="0" dirty="0" smtClean="0"/>
              <a:t>We have made the videos available for anyone that has missed a previous webinar. Unfortunately, we cannot track those that watch the recordings and are only able to issue a Certificate of Attendance to those that have attended the full length of all the webinars live. </a:t>
            </a:r>
          </a:p>
          <a:p>
            <a:r>
              <a:rPr lang="en-US" baseline="0" dirty="0" smtClean="0"/>
              <a:t>Will be sent out in January.</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74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33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765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r>
              <a:rPr lang="en-US" baseline="0" dirty="0" smtClean="0"/>
              <a:t> </a:t>
            </a:r>
          </a:p>
          <a:p>
            <a:r>
              <a:rPr lang="en-US" dirty="0" smtClean="0"/>
              <a:t>A:</a:t>
            </a:r>
            <a:r>
              <a:rPr lang="en-US" baseline="0" dirty="0" smtClean="0"/>
              <a:t> 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22</a:t>
            </a:fld>
            <a:endParaRPr lang="en-US"/>
          </a:p>
        </p:txBody>
      </p:sp>
    </p:spTree>
    <p:extLst>
      <p:ext uri="{BB962C8B-B14F-4D97-AF65-F5344CB8AC3E}">
        <p14:creationId xmlns:p14="http://schemas.microsoft.com/office/powerpoint/2010/main" val="2941264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23</a:t>
            </a:fld>
            <a:endParaRPr lang="en-US"/>
          </a:p>
        </p:txBody>
      </p:sp>
    </p:spTree>
    <p:extLst>
      <p:ext uri="{BB962C8B-B14F-4D97-AF65-F5344CB8AC3E}">
        <p14:creationId xmlns:p14="http://schemas.microsoft.com/office/powerpoint/2010/main" val="3966471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Bonnie</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24</a:t>
            </a:fld>
            <a:endParaRPr lang="en-US"/>
          </a:p>
        </p:txBody>
      </p:sp>
    </p:spTree>
    <p:extLst>
      <p:ext uri="{BB962C8B-B14F-4D97-AF65-F5344CB8AC3E}">
        <p14:creationId xmlns:p14="http://schemas.microsoft.com/office/powerpoint/2010/main" val="1368139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Bonnie</a:t>
            </a:r>
          </a:p>
          <a:p>
            <a:endParaRPr lang="en-US" dirty="0" smtClean="0"/>
          </a:p>
          <a:p>
            <a:r>
              <a:rPr lang="en-US" dirty="0" smtClean="0"/>
              <a:t>BC: I always say prior to making referrals, advocates need to know the individuals in these agencies, by name, types of cases they take and specialize in, etc.</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25</a:t>
            </a:fld>
            <a:endParaRPr lang="en-US"/>
          </a:p>
        </p:txBody>
      </p:sp>
    </p:spTree>
    <p:extLst>
      <p:ext uri="{BB962C8B-B14F-4D97-AF65-F5344CB8AC3E}">
        <p14:creationId xmlns:p14="http://schemas.microsoft.com/office/powerpoint/2010/main" val="3200711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 go over slide then toss</a:t>
            </a:r>
            <a:r>
              <a:rPr lang="en-US" baseline="0" dirty="0" smtClean="0"/>
              <a:t> over to Bonnie </a:t>
            </a:r>
            <a:endParaRPr lang="en-US" dirty="0" smtClean="0"/>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26</a:t>
            </a:fld>
            <a:endParaRPr lang="en-US"/>
          </a:p>
        </p:txBody>
      </p:sp>
    </p:spTree>
    <p:extLst>
      <p:ext uri="{BB962C8B-B14F-4D97-AF65-F5344CB8AC3E}">
        <p14:creationId xmlns:p14="http://schemas.microsoft.com/office/powerpoint/2010/main" val="1556373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27</a:t>
            </a:fld>
            <a:endParaRPr lang="en-US"/>
          </a:p>
        </p:txBody>
      </p:sp>
    </p:spTree>
    <p:extLst>
      <p:ext uri="{BB962C8B-B14F-4D97-AF65-F5344CB8AC3E}">
        <p14:creationId xmlns:p14="http://schemas.microsoft.com/office/powerpoint/2010/main" val="35000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a:t>
            </a:r>
          </a:p>
          <a:p>
            <a:r>
              <a:rPr lang="en-US" dirty="0" smtClean="0"/>
              <a:t>Answer: 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28</a:t>
            </a:fld>
            <a:endParaRPr lang="en-US"/>
          </a:p>
        </p:txBody>
      </p:sp>
    </p:spTree>
    <p:extLst>
      <p:ext uri="{BB962C8B-B14F-4D97-AF65-F5344CB8AC3E}">
        <p14:creationId xmlns:p14="http://schemas.microsoft.com/office/powerpoint/2010/main" val="2417465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29</a:t>
            </a:fld>
            <a:endParaRPr lang="en-US"/>
          </a:p>
        </p:txBody>
      </p:sp>
    </p:spTree>
    <p:extLst>
      <p:ext uri="{BB962C8B-B14F-4D97-AF65-F5344CB8AC3E}">
        <p14:creationId xmlns:p14="http://schemas.microsoft.com/office/powerpoint/2010/main" val="29887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Footer Placeholder 3"/>
          <p:cNvSpPr>
            <a:spLocks noGrp="1"/>
          </p:cNvSpPr>
          <p:nvPr>
            <p:ph type="ftr" sz="quarter" idx="10"/>
          </p:nvPr>
        </p:nvSpPr>
        <p:spPr/>
        <p:txBody>
          <a:bodyPr/>
          <a:lstStyle/>
          <a:p>
            <a:r>
              <a:rPr lang="en-US" dirty="0" smtClean="0"/>
              <a:t>Sex Trafficking in Indian Country: Advocacy Issues Train the Trainer Curriculum</a:t>
            </a:r>
            <a:endParaRPr lang="en-US" dirty="0"/>
          </a:p>
        </p:txBody>
      </p:sp>
    </p:spTree>
    <p:extLst>
      <p:ext uri="{BB962C8B-B14F-4D97-AF65-F5344CB8AC3E}">
        <p14:creationId xmlns:p14="http://schemas.microsoft.com/office/powerpoint/2010/main" val="169374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30</a:t>
            </a:fld>
            <a:endParaRPr lang="en-US"/>
          </a:p>
        </p:txBody>
      </p:sp>
    </p:spTree>
    <p:extLst>
      <p:ext uri="{BB962C8B-B14F-4D97-AF65-F5344CB8AC3E}">
        <p14:creationId xmlns:p14="http://schemas.microsoft.com/office/powerpoint/2010/main" val="1547166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r>
              <a:rPr lang="en-US" dirty="0" smtClean="0"/>
              <a:t>Answer: 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31</a:t>
            </a:fld>
            <a:endParaRPr lang="en-US"/>
          </a:p>
        </p:txBody>
      </p:sp>
    </p:spTree>
    <p:extLst>
      <p:ext uri="{BB962C8B-B14F-4D97-AF65-F5344CB8AC3E}">
        <p14:creationId xmlns:p14="http://schemas.microsoft.com/office/powerpoint/2010/main" val="1881190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32</a:t>
            </a:fld>
            <a:endParaRPr lang="en-US"/>
          </a:p>
        </p:txBody>
      </p:sp>
    </p:spTree>
    <p:extLst>
      <p:ext uri="{BB962C8B-B14F-4D97-AF65-F5344CB8AC3E}">
        <p14:creationId xmlns:p14="http://schemas.microsoft.com/office/powerpoint/2010/main" val="3350349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33</a:t>
            </a:fld>
            <a:endParaRPr lang="en-US"/>
          </a:p>
        </p:txBody>
      </p:sp>
    </p:spTree>
    <p:extLst>
      <p:ext uri="{BB962C8B-B14F-4D97-AF65-F5344CB8AC3E}">
        <p14:creationId xmlns:p14="http://schemas.microsoft.com/office/powerpoint/2010/main" val="302148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34</a:t>
            </a:fld>
            <a:endParaRPr lang="en-US"/>
          </a:p>
        </p:txBody>
      </p:sp>
    </p:spTree>
    <p:extLst>
      <p:ext uri="{BB962C8B-B14F-4D97-AF65-F5344CB8AC3E}">
        <p14:creationId xmlns:p14="http://schemas.microsoft.com/office/powerpoint/2010/main" val="4024677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35</a:t>
            </a:fld>
            <a:endParaRPr lang="en-US"/>
          </a:p>
        </p:txBody>
      </p:sp>
    </p:spTree>
    <p:extLst>
      <p:ext uri="{BB962C8B-B14F-4D97-AF65-F5344CB8AC3E}">
        <p14:creationId xmlns:p14="http://schemas.microsoft.com/office/powerpoint/2010/main" val="2808618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36</a:t>
            </a:fld>
            <a:endParaRPr lang="en-US"/>
          </a:p>
        </p:txBody>
      </p:sp>
    </p:spTree>
    <p:extLst>
      <p:ext uri="{BB962C8B-B14F-4D97-AF65-F5344CB8AC3E}">
        <p14:creationId xmlns:p14="http://schemas.microsoft.com/office/powerpoint/2010/main" val="3532054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Advocates</a:t>
            </a:r>
            <a:r>
              <a:rPr lang="en-US" baseline="0" dirty="0" smtClean="0"/>
              <a:t> checklist starts at page 148 in Participant Workbook </a:t>
            </a:r>
            <a:endParaRPr lang="en-US" dirty="0" smtClean="0"/>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37</a:t>
            </a:fld>
            <a:endParaRPr lang="en-US"/>
          </a:p>
        </p:txBody>
      </p:sp>
    </p:spTree>
    <p:extLst>
      <p:ext uri="{BB962C8B-B14F-4D97-AF65-F5344CB8AC3E}">
        <p14:creationId xmlns:p14="http://schemas.microsoft.com/office/powerpoint/2010/main" val="103827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Advocates</a:t>
            </a:r>
            <a:r>
              <a:rPr lang="en-US" baseline="0" dirty="0" smtClean="0"/>
              <a:t> checklist starts at page 148 in Participant Workbook </a:t>
            </a:r>
            <a:endParaRPr lang="en-US" dirty="0" smtClean="0"/>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38</a:t>
            </a:fld>
            <a:endParaRPr lang="en-US"/>
          </a:p>
        </p:txBody>
      </p:sp>
    </p:spTree>
    <p:extLst>
      <p:ext uri="{BB962C8B-B14F-4D97-AF65-F5344CB8AC3E}">
        <p14:creationId xmlns:p14="http://schemas.microsoft.com/office/powerpoint/2010/main" val="1270091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39</a:t>
            </a:fld>
            <a:endParaRPr lang="en-US"/>
          </a:p>
        </p:txBody>
      </p:sp>
    </p:spTree>
    <p:extLst>
      <p:ext uri="{BB962C8B-B14F-4D97-AF65-F5344CB8AC3E}">
        <p14:creationId xmlns:p14="http://schemas.microsoft.com/office/powerpoint/2010/main" val="172220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Heather </a:t>
            </a:r>
          </a:p>
          <a:p>
            <a:r>
              <a:rPr lang="en-US" sz="1200" b="0" i="0" u="none" strike="noStrike" kern="1200" baseline="0" dirty="0" smtClean="0">
                <a:solidFill>
                  <a:schemeClr val="tx1"/>
                </a:solidFill>
                <a:latin typeface="+mn-lt"/>
                <a:ea typeface="+mn-ea"/>
                <a:cs typeface="+mn-cs"/>
              </a:rPr>
              <a:t>Question</a:t>
            </a:r>
            <a:r>
              <a:rPr lang="en-US" sz="1200" b="0" i="0" u="none" strike="noStrike" kern="1200" baseline="0" dirty="0" smtClean="0">
                <a:solidFill>
                  <a:schemeClr val="tx1"/>
                </a:solidFill>
                <a:latin typeface="+mn-lt"/>
                <a:ea typeface="+mn-ea"/>
                <a:cs typeface="+mn-cs"/>
              </a:rPr>
              <a:t>: I'd like to see stats re various Hwy systems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4</a:t>
            </a:fld>
            <a:endParaRPr lang="en-US"/>
          </a:p>
        </p:txBody>
      </p:sp>
    </p:spTree>
    <p:extLst>
      <p:ext uri="{BB962C8B-B14F-4D97-AF65-F5344CB8AC3E}">
        <p14:creationId xmlns:p14="http://schemas.microsoft.com/office/powerpoint/2010/main" val="3967872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40</a:t>
            </a:fld>
            <a:endParaRPr lang="en-US"/>
          </a:p>
        </p:txBody>
      </p:sp>
    </p:spTree>
    <p:extLst>
      <p:ext uri="{BB962C8B-B14F-4D97-AF65-F5344CB8AC3E}">
        <p14:creationId xmlns:p14="http://schemas.microsoft.com/office/powerpoint/2010/main" val="2954692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Kelly</a:t>
            </a:r>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41</a:t>
            </a:fld>
            <a:endParaRPr lang="en-US"/>
          </a:p>
        </p:txBody>
      </p:sp>
    </p:spTree>
    <p:extLst>
      <p:ext uri="{BB962C8B-B14F-4D97-AF65-F5344CB8AC3E}">
        <p14:creationId xmlns:p14="http://schemas.microsoft.com/office/powerpoint/2010/main" val="890212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42</a:t>
            </a:fld>
            <a:endParaRPr lang="en-US"/>
          </a:p>
        </p:txBody>
      </p:sp>
    </p:spTree>
    <p:extLst>
      <p:ext uri="{BB962C8B-B14F-4D97-AF65-F5344CB8AC3E}">
        <p14:creationId xmlns:p14="http://schemas.microsoft.com/office/powerpoint/2010/main" val="3417926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Bonnie</a:t>
            </a:r>
          </a:p>
          <a:p>
            <a:endParaRPr lang="en-US" dirty="0" smtClean="0"/>
          </a:p>
          <a:p>
            <a:r>
              <a:rPr lang="en-US" dirty="0" err="1" smtClean="0"/>
              <a:t>TribalResourceTool</a:t>
            </a:r>
            <a:r>
              <a:rPr lang="en-US" baseline="0" dirty="0" smtClean="0"/>
              <a:t> has Sex Trafficking resources by state/location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607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endParaRPr lang="en-US" dirty="0" smtClean="0"/>
          </a:p>
          <a:p>
            <a:r>
              <a:rPr lang="en-US" dirty="0" smtClean="0"/>
              <a:t>Mention</a:t>
            </a:r>
            <a:r>
              <a:rPr lang="en-US" baseline="0" dirty="0" smtClean="0"/>
              <a:t> Certificate of Attendance </a:t>
            </a:r>
            <a:endParaRPr lang="en-US" dirty="0"/>
          </a:p>
        </p:txBody>
      </p:sp>
      <p:sp>
        <p:nvSpPr>
          <p:cNvPr id="4" name="Footer Placeholder 3"/>
          <p:cNvSpPr>
            <a:spLocks noGrp="1"/>
          </p:cNvSpPr>
          <p:nvPr>
            <p:ph type="ftr" sz="quarter" idx="10"/>
          </p:nvPr>
        </p:nvSpPr>
        <p:spPr/>
        <p:txBody>
          <a:bodyPr/>
          <a:lstStyle/>
          <a:p>
            <a:r>
              <a:rPr lang="en-US" dirty="0" smtClean="0"/>
              <a:t>Sex Trafficking in Indian Country: Advocacy Issues Train the Trainer Curriculum</a:t>
            </a:r>
            <a:endParaRPr lang="en-US" dirty="0"/>
          </a:p>
        </p:txBody>
      </p:sp>
    </p:spTree>
    <p:extLst>
      <p:ext uri="{BB962C8B-B14F-4D97-AF65-F5344CB8AC3E}">
        <p14:creationId xmlns:p14="http://schemas.microsoft.com/office/powerpoint/2010/main" val="44739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45</a:t>
            </a:fld>
            <a:endParaRPr lang="en-US"/>
          </a:p>
        </p:txBody>
      </p:sp>
    </p:spTree>
    <p:extLst>
      <p:ext uri="{BB962C8B-B14F-4D97-AF65-F5344CB8AC3E}">
        <p14:creationId xmlns:p14="http://schemas.microsoft.com/office/powerpoint/2010/main" val="12898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p>
          <a:p>
            <a:endParaRPr lang="en-US" dirty="0" smtClean="0"/>
          </a:p>
          <a:p>
            <a:r>
              <a:rPr lang="en-US" dirty="0" smtClean="0"/>
              <a:t>Today</a:t>
            </a:r>
            <a:r>
              <a:rPr lang="en-US" baseline="0" dirty="0" smtClean="0"/>
              <a:t> is Part II of Unit 4: Legal Advocacy – we will be doing a brief overview of legal needs in both criminal and civil systems and then we will focus on the topics outlined on the right. </a:t>
            </a:r>
          </a:p>
          <a:p>
            <a:endParaRPr lang="en-US" baseline="0" dirty="0" smtClean="0"/>
          </a:p>
          <a:p>
            <a:r>
              <a:rPr lang="en-US" baseline="0" dirty="0" smtClean="0"/>
              <a:t>What navigating both systems looks like, Victim’s Rights, Civil Protections Orders including enforcement and FFC</a:t>
            </a:r>
            <a:endParaRPr lang="en-US" dirty="0" smtClean="0"/>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5</a:t>
            </a:fld>
            <a:endParaRPr lang="en-US"/>
          </a:p>
        </p:txBody>
      </p:sp>
    </p:spTree>
    <p:extLst>
      <p:ext uri="{BB962C8B-B14F-4D97-AF65-F5344CB8AC3E}">
        <p14:creationId xmlns:p14="http://schemas.microsoft.com/office/powerpoint/2010/main" val="288362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Heather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62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7</a:t>
            </a:fld>
            <a:endParaRPr lang="en-US"/>
          </a:p>
        </p:txBody>
      </p:sp>
    </p:spTree>
    <p:extLst>
      <p:ext uri="{BB962C8B-B14F-4D97-AF65-F5344CB8AC3E}">
        <p14:creationId xmlns:p14="http://schemas.microsoft.com/office/powerpoint/2010/main" val="416736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endParaRPr lang="en-US" dirty="0" smtClean="0"/>
          </a:p>
          <a:p>
            <a:r>
              <a:rPr lang="en-US" dirty="0" smtClean="0"/>
              <a:t>Throughout</a:t>
            </a:r>
            <a:r>
              <a:rPr lang="en-US" baseline="0" dirty="0" smtClean="0"/>
              <a:t> </a:t>
            </a:r>
            <a:r>
              <a:rPr lang="en-US" dirty="0" smtClean="0"/>
              <a:t>the criminal proceedings, advocate needs to be aware of safety needs of victim. Its a given but critically important to mention somewhere.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8</a:t>
            </a:fld>
            <a:endParaRPr lang="en-US"/>
          </a:p>
        </p:txBody>
      </p:sp>
    </p:spTree>
    <p:extLst>
      <p:ext uri="{BB962C8B-B14F-4D97-AF65-F5344CB8AC3E}">
        <p14:creationId xmlns:p14="http://schemas.microsoft.com/office/powerpoint/2010/main" val="305766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9</a:t>
            </a:fld>
            <a:endParaRPr lang="en-US"/>
          </a:p>
        </p:txBody>
      </p:sp>
    </p:spTree>
    <p:extLst>
      <p:ext uri="{BB962C8B-B14F-4D97-AF65-F5344CB8AC3E}">
        <p14:creationId xmlns:p14="http://schemas.microsoft.com/office/powerpoint/2010/main" val="14497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1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9B3EDB6-B7BB-40DA-AAC2-693093E243FA}" type="datetime1">
              <a:rPr lang="en-US" smtClean="0"/>
              <a:t>12/23/2020</a:t>
            </a:fld>
            <a:endParaRPr lang="en-US"/>
          </a:p>
        </p:txBody>
      </p:sp>
      <p:sp>
        <p:nvSpPr>
          <p:cNvPr id="5" name="Footer Placeholder 4"/>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258253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08F7F70-A6E9-4309-9067-78DFC1B84C47}" type="datetime1">
              <a:rPr lang="en-US" smtClean="0"/>
              <a:t>12/23/2020</a:t>
            </a:fld>
            <a:endParaRPr lang="en-US"/>
          </a:p>
        </p:txBody>
      </p:sp>
      <p:sp>
        <p:nvSpPr>
          <p:cNvPr id="5" name="Footer Placeholder 4"/>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883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32897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A836CFB9-A6AD-4BBF-B8D6-1E6CD44794A3}" type="datetime1">
              <a:rPr lang="en-US" smtClean="0"/>
              <a:t>12/23/2020</a:t>
            </a:fld>
            <a:endParaRPr lang="en-US"/>
          </a:p>
        </p:txBody>
      </p:sp>
      <p:sp>
        <p:nvSpPr>
          <p:cNvPr id="6" name="Footer Placeholder 5"/>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7" name="Slide Number Placeholder 6"/>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98719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9" name="Slide Number Placeholder 8"/>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128560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5CC3D80C-F928-43BF-AF03-E37C763EA573}" type="datetime1">
              <a:rPr lang="en-US" smtClean="0"/>
              <a:t>12/23/2020</a:t>
            </a:fld>
            <a:endParaRPr lang="en-US"/>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5" name="Slide Number Placeholder 4"/>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130361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56F7E3B-D4CD-46B7-A8EF-646C69ABF8E0}" type="datetime1">
              <a:rPr lang="en-US" smtClean="0"/>
              <a:t>12/23/2020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Sex Trafficking in Indian Country: Advocacy Curriculum | Unit 4 | Tribal Law and Policy Institute |</a:t>
            </a:r>
            <a:endParaRPr lang="en-US"/>
          </a:p>
        </p:txBody>
      </p:sp>
      <p:sp>
        <p:nvSpPr>
          <p:cNvPr id="9" name="Slide Number Placeholder 8"/>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424098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0CE2663F-3B09-432F-9082-ED541534967C}" type="datetime1">
              <a:rPr lang="en-US" smtClean="0"/>
              <a:t>12/23/2020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Sex Trafficking in Indian Country: Advocacy Curriculum | Unit 4 | Tribal Law and Policy Institute |</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3BEC4E-0D62-49E0-B2BB-0603C4D6642E}" type="slidenum">
              <a:rPr lang="en-US" smtClean="0"/>
              <a:t>‹#›</a:t>
            </a:fld>
            <a:endParaRPr lang="en-US"/>
          </a:p>
        </p:txBody>
      </p:sp>
    </p:spTree>
    <p:extLst>
      <p:ext uri="{BB962C8B-B14F-4D97-AF65-F5344CB8AC3E}">
        <p14:creationId xmlns:p14="http://schemas.microsoft.com/office/powerpoint/2010/main" val="248969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D2300755-472C-4882-9A54-F81FA7E3EAAD}" type="datetime1">
              <a:rPr lang="en-US" smtClean="0"/>
              <a:t>12/23/2020</a:t>
            </a:fld>
            <a:endParaRPr lang="en-US"/>
          </a:p>
        </p:txBody>
      </p:sp>
      <p:sp>
        <p:nvSpPr>
          <p:cNvPr id="6" name="Footer Placeholder 5"/>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7" name="Slide Number Placeholder 6"/>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3558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0" y="6333830"/>
            <a:ext cx="10780295" cy="524169"/>
          </a:xfrm>
          <a:prstGeom prst="rect">
            <a:avLst/>
          </a:prstGeom>
        </p:spPr>
        <p:txBody>
          <a:bodyPr vert="horz" lIns="91440" tIns="45720" rIns="91440" bIns="45720" rtlCol="0" anchor="ctr"/>
          <a:lstStyle>
            <a:lvl1pPr algn="l">
              <a:defRPr sz="1600" cap="all" baseline="0">
                <a:solidFill>
                  <a:srgbClr val="FFFFFF"/>
                </a:solidFill>
              </a:defRPr>
            </a:lvl1p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600">
                <a:solidFill>
                  <a:srgbClr val="FFFFFF"/>
                </a:solidFill>
              </a:defRPr>
            </a:lvl1pPr>
          </a:lstStyle>
          <a:p>
            <a:fld id="{9B3BEC4E-0D62-49E0-B2BB-0603C4D6642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9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38.svg"/><Relationship Id="rId12" Type="http://schemas.openxmlformats.org/officeDocument/2006/relationships/image" Target="../media/image42.svg"/><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40.svg"/><Relationship Id="rId4" Type="http://schemas.openxmlformats.org/officeDocument/2006/relationships/image" Target="../media/image5.png"/><Relationship Id="rId14" Type="http://schemas.openxmlformats.org/officeDocument/2006/relationships/image" Target="../media/image44.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tribaltrafficking.org/sex-trafficking-advocacy-curriculum" TargetMode="External"/><Relationship Id="rId4" Type="http://schemas.openxmlformats.org/officeDocument/2006/relationships/hyperlink" Target="https://www.home.tlpi.org/sex-traffick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3fb28d6f-a96e-45cf-86bb-2bfb9f1b6453.usrfiles.com/ugd/3fb28d_f7a0937b32e94150885fb1c6716ed240.pdf" TargetMode="External"/><Relationship Id="rId3" Type="http://schemas.openxmlformats.org/officeDocument/2006/relationships/hyperlink" Target="https://www.transportation.gov/sites/dot.gov/files/docs/mission/international-policy-and-trade/against-human-trafficking/338066/acht-draft-final-report.pdf" TargetMode="External"/><Relationship Id="rId7" Type="http://schemas.openxmlformats.org/officeDocument/2006/relationships/hyperlink" Target="https://3fb28d6f-a96e-45cf-86bb-2bfb9f1b6453.usrfiles.com/ugd/3fb28d_d999505e9d114b4982613bdfd3f9773b.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uckersagainsttrafficking.org/wp-content/uploads/2020/06/BOTLtoolkit_transit_FINAL.pdf" TargetMode="External"/><Relationship Id="rId5" Type="http://schemas.openxmlformats.org/officeDocument/2006/relationships/hyperlink" Target="https://polarisproject.org/the-typology-of-modern-slavery/" TargetMode="External"/><Relationship Id="rId4" Type="http://schemas.openxmlformats.org/officeDocument/2006/relationships/hyperlink" Target="https://polarisproject.org/human-trafficking-and-the-transportation-industr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www.tribalprotectionorder.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victimlaw.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hyperlink" Target="http://www.tribaltrafficking.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mailto:kelly@tlpi.org" TargetMode="External"/><Relationship Id="rId4" Type="http://schemas.openxmlformats.org/officeDocument/2006/relationships/hyperlink" Target="mailto:bonnie@tlpi.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b="1" dirty="0" smtClean="0"/>
              <a:t>Sex Trafficking in Indian Country, Legal Advocacy, Part II</a:t>
            </a:r>
            <a:br>
              <a:rPr lang="en-US" sz="5400" b="1" dirty="0" smtClean="0"/>
            </a:br>
            <a:r>
              <a:rPr lang="en-US" sz="5400" b="1" dirty="0" smtClean="0"/>
              <a:t>Webinar Wednesday Series </a:t>
            </a:r>
            <a:endParaRPr lang="en-US" sz="5400" b="1" dirty="0"/>
          </a:p>
        </p:txBody>
      </p:sp>
      <p:pic>
        <p:nvPicPr>
          <p:cNvPr id="4" name="Picture 3"/>
          <p:cNvPicPr>
            <a:picLocks noChangeAspect="1"/>
          </p:cNvPicPr>
          <p:nvPr/>
        </p:nvPicPr>
        <p:blipFill>
          <a:blip r:embed="rId3"/>
          <a:stretch>
            <a:fillRect/>
          </a:stretch>
        </p:blipFill>
        <p:spPr>
          <a:xfrm>
            <a:off x="194385" y="187011"/>
            <a:ext cx="2371379" cy="2232663"/>
          </a:xfrm>
          <a:prstGeom prst="rect">
            <a:avLst/>
          </a:prstGeom>
        </p:spPr>
      </p:pic>
      <p:sp>
        <p:nvSpPr>
          <p:cNvPr id="5" name="TextBox 4">
            <a:extLst>
              <a:ext uri="{FF2B5EF4-FFF2-40B4-BE49-F238E27FC236}">
                <a16:creationId xmlns:a16="http://schemas.microsoft.com/office/drawing/2014/main" id="{95D5C6BC-2EC8-4D31-9F61-9F49CC535477}"/>
              </a:ext>
            </a:extLst>
          </p:cNvPr>
          <p:cNvSpPr txBox="1"/>
          <p:nvPr/>
        </p:nvSpPr>
        <p:spPr>
          <a:xfrm>
            <a:off x="194385" y="4325112"/>
            <a:ext cx="12079704" cy="2000548"/>
          </a:xfrm>
          <a:prstGeom prst="rect">
            <a:avLst/>
          </a:prstGeom>
          <a:noFill/>
        </p:spPr>
        <p:txBody>
          <a:bodyPr wrap="square" rtlCol="0">
            <a:spAutoFit/>
          </a:bodyPr>
          <a:lstStyle/>
          <a:p>
            <a:pPr algn="ctr"/>
            <a:r>
              <a:rPr lang="en-US" dirty="0" smtClean="0"/>
              <a:t>Wednesday, December 23, </a:t>
            </a:r>
            <a:r>
              <a:rPr lang="en-US" dirty="0"/>
              <a:t>2020</a:t>
            </a:r>
          </a:p>
          <a:p>
            <a:pPr algn="ctr"/>
            <a:endParaRPr lang="en-US" dirty="0"/>
          </a:p>
          <a:p>
            <a:pPr algn="ctr"/>
            <a:r>
              <a:rPr lang="en-US" dirty="0"/>
              <a:t>Prepared by the Tribal Law and Policy Institute </a:t>
            </a:r>
          </a:p>
          <a:p>
            <a:pPr algn="ctr"/>
            <a:r>
              <a:rPr lang="en-US" dirty="0"/>
              <a:t>in collaboration with the Minnesota Indian Women’s Sexual Assault Coalition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rPr>
              <a:t>This </a:t>
            </a:r>
            <a:r>
              <a:rPr kumimoji="0" lang="en-US" sz="12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resource was supported by Grant No. 2013-TA-AX-K025, awarded by the Office on Violence Against Women, U.S. Department of Justice. The opinions, findings, conclusions, and recommendations expressed in </a:t>
            </a:r>
            <a:r>
              <a:rPr kumimoji="0" lang="en-US" sz="12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rPr>
              <a:t>this</a:t>
            </a:r>
            <a:r>
              <a:rPr kumimoji="0" lang="en-US" sz="1200" b="0" i="1" u="none" strike="noStrike" kern="1200" cap="none" spc="0" normalizeH="0" noProof="0" dirty="0" smtClean="0">
                <a:ln>
                  <a:noFill/>
                </a:ln>
                <a:solidFill>
                  <a:srgbClr val="000000">
                    <a:lumMod val="95000"/>
                    <a:lumOff val="5000"/>
                  </a:srgbClr>
                </a:solidFill>
                <a:effectLst/>
                <a:uLnTx/>
                <a:uFillTx/>
                <a:latin typeface="Calibri" panose="020F0502020204030204"/>
                <a:ea typeface="+mn-ea"/>
                <a:cs typeface="+mn-cs"/>
              </a:rPr>
              <a:t> </a:t>
            </a:r>
            <a:r>
              <a:rPr kumimoji="0" lang="en-US" sz="12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rPr>
              <a:t>publication/program/exhibition </a:t>
            </a:r>
            <a:r>
              <a:rPr kumimoji="0" lang="en-US" sz="12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are those of the author(s) and do not necessarily reflect the views of the Department of Justice, Office on Violence Against Women.</a:t>
            </a:r>
          </a:p>
        </p:txBody>
      </p:sp>
      <p:pic>
        <p:nvPicPr>
          <p:cNvPr id="9" name="Picture 8"/>
          <p:cNvPicPr>
            <a:picLocks noChangeAspect="1"/>
          </p:cNvPicPr>
          <p:nvPr/>
        </p:nvPicPr>
        <p:blipFill>
          <a:blip r:embed="rId4"/>
          <a:stretch>
            <a:fillRect/>
          </a:stretch>
        </p:blipFill>
        <p:spPr>
          <a:xfrm>
            <a:off x="9699790" y="187011"/>
            <a:ext cx="1994905" cy="1802259"/>
          </a:xfrm>
          <a:prstGeom prst="rect">
            <a:avLst/>
          </a:prstGeom>
        </p:spPr>
      </p:pic>
    </p:spTree>
    <p:extLst>
      <p:ext uri="{BB962C8B-B14F-4D97-AF65-F5344CB8AC3E}">
        <p14:creationId xmlns:p14="http://schemas.microsoft.com/office/powerpoint/2010/main" val="10841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Overview of Legal Needs in Civil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dirty="0" smtClean="0"/>
              <a:t>In </a:t>
            </a:r>
            <a:r>
              <a:rPr lang="en-US" sz="4000" b="1" i="1" dirty="0" smtClean="0"/>
              <a:t>civil legal systems</a:t>
            </a:r>
            <a:r>
              <a:rPr lang="en-US" sz="4000" dirty="0" smtClean="0"/>
              <a:t>, a civil legal remedy is simply using the law or authority of the court to enforce a legal right or other legal relief to the victim. Victim compensation and protection orders are types of legal relief.</a:t>
            </a:r>
            <a:endParaRPr lang="en-US" sz="40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10</a:t>
            </a:fld>
            <a:endParaRPr lang="en-US" noProof="0" dirty="0"/>
          </a:p>
        </p:txBody>
      </p:sp>
    </p:spTree>
    <p:extLst>
      <p:ext uri="{BB962C8B-B14F-4D97-AF65-F5344CB8AC3E}">
        <p14:creationId xmlns:p14="http://schemas.microsoft.com/office/powerpoint/2010/main" val="70497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The Basics of Civil and Criminal Jurisdiction</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lnSpcReduction="10000"/>
          </a:bodyPr>
          <a:lstStyle/>
          <a:p>
            <a:r>
              <a:rPr lang="en-US" sz="2900" b="1" i="1" dirty="0" smtClean="0"/>
              <a:t>Criminal jurisdiction </a:t>
            </a:r>
            <a:r>
              <a:rPr lang="en-US" sz="2900" dirty="0" smtClean="0"/>
              <a:t>refers to the power of a court to prosecute a crime. Criminal cases are initiated by governments; Native Nations, states, or the federal government may be the prosecuting party. Those found guilty of a crime may be incarcerated and/or fined.</a:t>
            </a:r>
          </a:p>
          <a:p>
            <a:endParaRPr lang="en-US" sz="2900" dirty="0" smtClean="0"/>
          </a:p>
          <a:p>
            <a:r>
              <a:rPr lang="en-US" sz="2900" b="1" i="1" dirty="0" smtClean="0"/>
              <a:t>Civil jurisdiction</a:t>
            </a:r>
            <a:r>
              <a:rPr lang="en-US" sz="2900" dirty="0" smtClean="0"/>
              <a:t> generally refers to the power of a court to handle lawsuits or actions between two private persons or parties. Generally, there is no risk of incarceration in a civil lawsuit.</a:t>
            </a:r>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11</a:t>
            </a:fld>
            <a:endParaRPr lang="en-US" noProof="0" dirty="0"/>
          </a:p>
        </p:txBody>
      </p:sp>
    </p:spTree>
    <p:extLst>
      <p:ext uri="{BB962C8B-B14F-4D97-AF65-F5344CB8AC3E}">
        <p14:creationId xmlns:p14="http://schemas.microsoft.com/office/powerpoint/2010/main" val="3418408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Civil and Criminal Jurisdiction</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3200" b="1" i="1" dirty="0" smtClean="0"/>
              <a:t>Subject matter jurisdiction </a:t>
            </a:r>
            <a:r>
              <a:rPr lang="en-US" sz="3200" dirty="0" smtClean="0"/>
              <a:t>generally refers to a court’s authority over a particular type of case. </a:t>
            </a:r>
          </a:p>
          <a:p>
            <a:endParaRPr lang="en-US" sz="3200" dirty="0" smtClean="0"/>
          </a:p>
          <a:p>
            <a:r>
              <a:rPr lang="en-US" sz="3200" b="1" i="1" dirty="0" smtClean="0"/>
              <a:t>Personal jurisdiction </a:t>
            </a:r>
            <a:r>
              <a:rPr lang="en-US" sz="3200" dirty="0" smtClean="0"/>
              <a:t>refers to a court’s authority over specific people. Not all cases required personal jurisdiction as a prerequisite to a court exercising jurisdiction. And, individuals can consent to a court’s jurisdiction. </a:t>
            </a:r>
            <a:endParaRPr lang="en-US" sz="32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12</a:t>
            </a:fld>
            <a:endParaRPr lang="en-US" noProof="0" dirty="0"/>
          </a:p>
        </p:txBody>
      </p:sp>
    </p:spTree>
    <p:extLst>
      <p:ext uri="{BB962C8B-B14F-4D97-AF65-F5344CB8AC3E}">
        <p14:creationId xmlns:p14="http://schemas.microsoft.com/office/powerpoint/2010/main" val="276054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Navigating Criminal Jurisdiction </a:t>
            </a:r>
            <a:br>
              <a:rPr lang="en-US" smtClean="0"/>
            </a:br>
            <a:r>
              <a:rPr lang="en-US" smtClean="0"/>
              <a:t>in Indian country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3600" dirty="0" smtClean="0"/>
              <a:t>Three sovereigns may be involved in sex trafficking cases involving Native people: </a:t>
            </a:r>
            <a:r>
              <a:rPr lang="en-US" sz="3600" b="1" i="1" dirty="0" smtClean="0"/>
              <a:t>tribes, federal government, and states. </a:t>
            </a:r>
          </a:p>
          <a:p>
            <a:endParaRPr lang="en-US" sz="3600" dirty="0" smtClean="0"/>
          </a:p>
          <a:p>
            <a:r>
              <a:rPr lang="en-US" sz="3600" dirty="0" smtClean="0"/>
              <a:t>Generally, Native Nations that create tribal trafficking laws will be able to prosecute Indian sex traffickers within the limits of their tribal criminal jurisdiction.</a:t>
            </a:r>
            <a:endParaRPr lang="en-US" sz="36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13</a:t>
            </a:fld>
            <a:endParaRPr lang="en-US" noProof="0" dirty="0"/>
          </a:p>
        </p:txBody>
      </p:sp>
    </p:spTree>
    <p:extLst>
      <p:ext uri="{BB962C8B-B14F-4D97-AF65-F5344CB8AC3E}">
        <p14:creationId xmlns:p14="http://schemas.microsoft.com/office/powerpoint/2010/main" val="134082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Navigating Criminal Jurisdiction </a:t>
            </a:r>
            <a:br>
              <a:rPr lang="en-US" smtClean="0"/>
            </a:br>
            <a:r>
              <a:rPr lang="en-US" smtClean="0"/>
              <a:t>in Indian country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pPr>
              <a:spcBef>
                <a:spcPts val="0"/>
              </a:spcBef>
              <a:spcAft>
                <a:spcPts val="0"/>
              </a:spcAft>
              <a:buFont typeface="Arial" panose="020B0604020202020204" pitchFamily="34" charset="0"/>
              <a:buChar char="•"/>
            </a:pPr>
            <a:r>
              <a:rPr lang="en-US" sz="3100" dirty="0" smtClean="0"/>
              <a:t> In tribal court, the question of which sovereign(s) may have jurisdiction over a crime is a complex one that asks a series of </a:t>
            </a:r>
            <a:r>
              <a:rPr lang="en-US" sz="3100" dirty="0" err="1" smtClean="0"/>
              <a:t>subquestions</a:t>
            </a:r>
            <a:r>
              <a:rPr lang="en-US" sz="3100" dirty="0" smtClean="0"/>
              <a:t>: </a:t>
            </a:r>
          </a:p>
          <a:p>
            <a:pPr lvl="1">
              <a:spcBef>
                <a:spcPts val="0"/>
              </a:spcBef>
              <a:spcAft>
                <a:spcPts val="0"/>
              </a:spcAft>
              <a:buFont typeface="Arial" panose="020B0604020202020204" pitchFamily="34" charset="0"/>
              <a:buChar char="•"/>
            </a:pPr>
            <a:r>
              <a:rPr lang="en-US" sz="2900" dirty="0" smtClean="0"/>
              <a:t>Was the perpetrator Indian or non-Indian? </a:t>
            </a:r>
          </a:p>
          <a:p>
            <a:pPr lvl="1">
              <a:spcBef>
                <a:spcPts val="0"/>
              </a:spcBef>
              <a:spcAft>
                <a:spcPts val="0"/>
              </a:spcAft>
              <a:buFont typeface="Arial" panose="020B0604020202020204" pitchFamily="34" charset="0"/>
              <a:buChar char="•"/>
            </a:pPr>
            <a:r>
              <a:rPr lang="en-US" sz="2900" dirty="0" smtClean="0"/>
              <a:t>Was the victim Indian or non-Indian? </a:t>
            </a:r>
          </a:p>
          <a:p>
            <a:pPr lvl="1">
              <a:spcBef>
                <a:spcPts val="0"/>
              </a:spcBef>
              <a:spcAft>
                <a:spcPts val="0"/>
              </a:spcAft>
              <a:buFont typeface="Arial" panose="020B0604020202020204" pitchFamily="34" charset="0"/>
              <a:buChar char="•"/>
            </a:pPr>
            <a:r>
              <a:rPr lang="en-US" sz="2900" dirty="0" smtClean="0"/>
              <a:t>What was the crime?</a:t>
            </a:r>
          </a:p>
          <a:p>
            <a:pPr lvl="1">
              <a:spcBef>
                <a:spcPts val="0"/>
              </a:spcBef>
              <a:spcAft>
                <a:spcPts val="0"/>
              </a:spcAft>
              <a:buFont typeface="Arial" panose="020B0604020202020204" pitchFamily="34" charset="0"/>
              <a:buChar char="•"/>
            </a:pPr>
            <a:r>
              <a:rPr lang="en-US" sz="2900" dirty="0" smtClean="0"/>
              <a:t>Where did the crime occur?</a:t>
            </a:r>
          </a:p>
          <a:p>
            <a:pPr>
              <a:spcBef>
                <a:spcPts val="0"/>
              </a:spcBef>
              <a:spcAft>
                <a:spcPts val="0"/>
              </a:spcAft>
              <a:buFont typeface="Arial" panose="020B0604020202020204" pitchFamily="34" charset="0"/>
              <a:buChar char="•"/>
            </a:pPr>
            <a:endParaRPr lang="en-US" sz="3100" dirty="0" smtClean="0"/>
          </a:p>
          <a:p>
            <a:pPr>
              <a:spcBef>
                <a:spcPts val="0"/>
              </a:spcBef>
              <a:spcAft>
                <a:spcPts val="0"/>
              </a:spcAft>
              <a:buFont typeface="Arial" panose="020B0604020202020204" pitchFamily="34" charset="0"/>
              <a:buChar char="•"/>
            </a:pPr>
            <a:r>
              <a:rPr lang="en-US" sz="3100" dirty="0" smtClean="0"/>
              <a:t> The Indian law jurisdictional analysis provided above will apply only to crimes being prosecuted in tribal court.</a:t>
            </a:r>
            <a:endParaRPr lang="en-US" sz="31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14</a:t>
            </a:fld>
            <a:endParaRPr lang="en-US" noProof="0" dirty="0"/>
          </a:p>
        </p:txBody>
      </p:sp>
    </p:spTree>
    <p:extLst>
      <p:ext uri="{BB962C8B-B14F-4D97-AF65-F5344CB8AC3E}">
        <p14:creationId xmlns:p14="http://schemas.microsoft.com/office/powerpoint/2010/main" val="31295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from previous webinar</a:t>
            </a:r>
            <a:endParaRPr lang="en-US" dirty="0"/>
          </a:p>
        </p:txBody>
      </p:sp>
      <p:sp>
        <p:nvSpPr>
          <p:cNvPr id="3" name="Content Placeholder 2"/>
          <p:cNvSpPr>
            <a:spLocks noGrp="1"/>
          </p:cNvSpPr>
          <p:nvPr>
            <p:ph idx="1"/>
          </p:nvPr>
        </p:nvSpPr>
        <p:spPr/>
        <p:txBody>
          <a:bodyPr>
            <a:normAutofit/>
          </a:bodyPr>
          <a:lstStyle/>
          <a:p>
            <a:pPr algn="ctr"/>
            <a:r>
              <a:rPr lang="en-US" sz="3600" dirty="0"/>
              <a:t>W</a:t>
            </a:r>
            <a:r>
              <a:rPr lang="en-US" sz="3600" dirty="0" smtClean="0"/>
              <a:t>hat </a:t>
            </a:r>
            <a:r>
              <a:rPr lang="en-US" sz="3600" dirty="0"/>
              <a:t>is the difference in Prosecuting Trafficking in PL 280 States v. Non-PL 280 States? Is it easier to prosecute</a:t>
            </a:r>
            <a:r>
              <a:rPr lang="en-US" sz="3600" dirty="0" smtClean="0"/>
              <a:t>?</a:t>
            </a:r>
          </a:p>
          <a:p>
            <a:pPr algn="ctr"/>
            <a:endParaRPr lang="en-US" sz="3600"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15</a:t>
            </a:fld>
            <a:endParaRPr lang="en-US"/>
          </a:p>
        </p:txBody>
      </p:sp>
    </p:spTree>
    <p:extLst>
      <p:ext uri="{BB962C8B-B14F-4D97-AF65-F5344CB8AC3E}">
        <p14:creationId xmlns:p14="http://schemas.microsoft.com/office/powerpoint/2010/main" val="283762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normAutofit/>
          </a:bodyPr>
          <a:lstStyle/>
          <a:p>
            <a:pPr algn="ctr"/>
            <a:r>
              <a:rPr lang="en-US" sz="3600" i="1" dirty="0" smtClean="0"/>
              <a:t>Do you provide courtroom advocacy in CRIMINAL </a:t>
            </a:r>
            <a:r>
              <a:rPr lang="en-US" sz="3600" i="1" dirty="0"/>
              <a:t>c</a:t>
            </a:r>
            <a:r>
              <a:rPr lang="en-US" sz="3600" i="1" dirty="0" smtClean="0"/>
              <a:t>ases? </a:t>
            </a:r>
            <a:endParaRPr lang="en-US" sz="36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16</a:t>
            </a:fld>
            <a:endParaRPr lang="en-US"/>
          </a:p>
        </p:txBody>
      </p:sp>
    </p:spTree>
    <p:extLst>
      <p:ext uri="{BB962C8B-B14F-4D97-AF65-F5344CB8AC3E}">
        <p14:creationId xmlns:p14="http://schemas.microsoft.com/office/powerpoint/2010/main" val="73890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Criminal Legal Advocacy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3200" dirty="0" smtClean="0"/>
              <a:t>Victims can enter the criminal justice system in one of two ways: being charged with a crime or being the victim of a crime. </a:t>
            </a:r>
          </a:p>
          <a:p>
            <a:endParaRPr lang="en-US" sz="3200" dirty="0" smtClean="0"/>
          </a:p>
          <a:p>
            <a:r>
              <a:rPr lang="en-US" sz="3200" dirty="0" smtClean="0"/>
              <a:t>Victims fear possible arrest and criminal prosecution resulting from reporting sex trafficking. </a:t>
            </a:r>
            <a:endParaRPr lang="en-US" sz="32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17</a:t>
            </a:fld>
            <a:endParaRPr lang="en-US" noProof="0" dirty="0"/>
          </a:p>
        </p:txBody>
      </p:sp>
    </p:spTree>
    <p:extLst>
      <p:ext uri="{BB962C8B-B14F-4D97-AF65-F5344CB8AC3E}">
        <p14:creationId xmlns:p14="http://schemas.microsoft.com/office/powerpoint/2010/main" val="90947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Overview of the Criminal Process</a:t>
            </a:r>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18</a:t>
            </a:fld>
            <a:endParaRPr lang="en-US" noProof="0" dirty="0"/>
          </a:p>
        </p:txBody>
      </p:sp>
      <p:pic>
        <p:nvPicPr>
          <p:cNvPr id="3" name="Picture 2"/>
          <p:cNvPicPr>
            <a:picLocks noChangeAspect="1"/>
          </p:cNvPicPr>
          <p:nvPr/>
        </p:nvPicPr>
        <p:blipFill>
          <a:blip r:embed="rId4"/>
          <a:stretch>
            <a:fillRect/>
          </a:stretch>
        </p:blipFill>
        <p:spPr>
          <a:xfrm>
            <a:off x="225043" y="1915613"/>
            <a:ext cx="11741914" cy="4200508"/>
          </a:xfrm>
          <a:prstGeom prst="rect">
            <a:avLst/>
          </a:prstGeom>
        </p:spPr>
      </p:pic>
    </p:spTree>
    <p:extLst>
      <p:ext uri="{BB962C8B-B14F-4D97-AF65-F5344CB8AC3E}">
        <p14:creationId xmlns:p14="http://schemas.microsoft.com/office/powerpoint/2010/main" val="294415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Victim’s Rights Laws</a:t>
            </a:r>
            <a:endParaRPr lang="en-US" dirty="0"/>
          </a:p>
        </p:txBody>
      </p:sp>
      <p:sp>
        <p:nvSpPr>
          <p:cNvPr id="4" name="Content Placeholder 3"/>
          <p:cNvSpPr>
            <a:spLocks noGrp="1"/>
          </p:cNvSpPr>
          <p:nvPr>
            <p:ph idx="1"/>
          </p:nvPr>
        </p:nvSpPr>
        <p:spPr/>
        <p:txBody>
          <a:bodyPr>
            <a:normAutofit fontScale="92500" lnSpcReduction="10000"/>
          </a:bodyPr>
          <a:lstStyle/>
          <a:p>
            <a:pPr lvl="1">
              <a:buFont typeface="Arial" panose="020B0604020202020204" pitchFamily="34" charset="0"/>
              <a:buChar char="•"/>
            </a:pPr>
            <a:r>
              <a:rPr lang="en-US" sz="3200" dirty="0" smtClean="0"/>
              <a:t>Every state (plus Washington, D.C., and several territories) has created a body of law granting basic rights and protections for victims of crimes during the criminal process.</a:t>
            </a:r>
          </a:p>
          <a:p>
            <a:pPr lvl="1">
              <a:buFont typeface="Arial" panose="020B0604020202020204" pitchFamily="34" charset="0"/>
              <a:buChar char="•"/>
            </a:pPr>
            <a:endParaRPr lang="en-US" sz="3200" dirty="0" smtClean="0"/>
          </a:p>
          <a:p>
            <a:pPr lvl="1">
              <a:buFont typeface="Arial" panose="020B0604020202020204" pitchFamily="34" charset="0"/>
              <a:buChar char="•"/>
            </a:pPr>
            <a:r>
              <a:rPr lang="en-US" sz="3200" dirty="0" smtClean="0"/>
              <a:t>Access to victim’s rights laws are important because they ensure that victims are informed of, and allowed to participate in, state and federal criminal processes.</a:t>
            </a:r>
          </a:p>
          <a:p>
            <a:pPr lvl="1">
              <a:buFont typeface="Arial" panose="020B0604020202020204" pitchFamily="34" charset="0"/>
              <a:buChar char="•"/>
            </a:pPr>
            <a:endParaRPr lang="en-US" sz="3200" dirty="0" smtClean="0"/>
          </a:p>
          <a:p>
            <a:pPr lvl="1">
              <a:buFont typeface="Arial" panose="020B0604020202020204" pitchFamily="34" charset="0"/>
              <a:buChar char="•"/>
            </a:pPr>
            <a:r>
              <a:rPr lang="en-US" sz="3200" dirty="0" smtClean="0"/>
              <a:t>Several Native Nations have victim’s rights laws.</a:t>
            </a:r>
          </a:p>
          <a:p>
            <a:pPr lvl="1"/>
            <a:endParaRPr lang="en-US" dirty="0"/>
          </a:p>
        </p:txBody>
      </p:sp>
      <p:sp>
        <p:nvSpPr>
          <p:cNvPr id="7"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19</a:t>
            </a:fld>
            <a:endParaRPr lang="en-US" noProof="0" dirty="0"/>
          </a:p>
        </p:txBody>
      </p:sp>
    </p:spTree>
    <p:extLst>
      <p:ext uri="{BB962C8B-B14F-4D97-AF65-F5344CB8AC3E}">
        <p14:creationId xmlns:p14="http://schemas.microsoft.com/office/powerpoint/2010/main" val="229294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10306774" y="3808630"/>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Friendly Housekeeping Reminders</a:t>
            </a:r>
            <a:endParaRPr lang="en-US" dirty="0"/>
          </a:p>
        </p:txBody>
      </p:sp>
      <p:sp>
        <p:nvSpPr>
          <p:cNvPr id="7" name="Content Placeholder 3"/>
          <p:cNvSpPr>
            <a:spLocks noGrp="1"/>
          </p:cNvSpPr>
          <p:nvPr>
            <p:ph idx="1"/>
          </p:nvPr>
        </p:nvSpPr>
        <p:spPr/>
        <p:txBody>
          <a:bodyPr/>
          <a:lstStyle/>
          <a:p>
            <a:r>
              <a:rPr lang="en-US" altLang="en-US" dirty="0" smtClean="0"/>
              <a:t> Your control panel will appear at the bottom of your user screen. (As shown below)</a:t>
            </a:r>
          </a:p>
          <a:p>
            <a:r>
              <a:rPr lang="en-US" altLang="en-US" dirty="0" smtClean="0"/>
              <a:t> All attendees will be muted during the presentation.</a:t>
            </a:r>
          </a:p>
          <a:p>
            <a:r>
              <a:rPr lang="en-US" altLang="en-US" dirty="0" smtClean="0"/>
              <a:t> Use the Chat box to submit a comment to “All Presenters” or “Presenters &amp; Everyone”</a:t>
            </a:r>
          </a:p>
          <a:p>
            <a:r>
              <a:rPr lang="en-US" altLang="en-US" dirty="0" smtClean="0"/>
              <a:t> If you have a question, please type it in the Q&amp;A box.</a:t>
            </a:r>
          </a:p>
          <a:p>
            <a:pPr>
              <a:buFont typeface="Arial" panose="020B0604020202020204" pitchFamily="34" charset="0"/>
              <a:buChar char="•"/>
            </a:pPr>
            <a:r>
              <a:rPr lang="en-US" altLang="en-US" dirty="0"/>
              <a:t> </a:t>
            </a:r>
            <a:r>
              <a:rPr lang="en-US" altLang="en-US" dirty="0" smtClean="0"/>
              <a:t>Please complete the evaluation survey, a link will be loaded in the chat box at the end of the webinar. </a:t>
            </a:r>
          </a:p>
          <a:p>
            <a:pPr lvl="1">
              <a:buFont typeface="Arial" panose="020B0604020202020204" pitchFamily="34" charset="0"/>
              <a:buChar char="•"/>
            </a:pPr>
            <a:r>
              <a:rPr lang="en-US" altLang="en-US" dirty="0" smtClean="0"/>
              <a:t>The survey will also popup in your web browser when the session ends. </a:t>
            </a:r>
          </a:p>
          <a:p>
            <a:pPr lvl="1">
              <a:buFont typeface="Arial" panose="020B0604020202020204" pitchFamily="34" charset="0"/>
              <a:buChar char="•"/>
            </a:pPr>
            <a:r>
              <a:rPr lang="en-US" altLang="en-US" dirty="0" smtClean="0"/>
              <a:t>It will also be in the follow-up email you receive from Zoom following the webinar.</a:t>
            </a:r>
          </a:p>
          <a:p>
            <a:pPr>
              <a:buFont typeface="Arial" panose="020B0604020202020204" pitchFamily="34" charset="0"/>
              <a:buChar char="•"/>
            </a:pPr>
            <a:r>
              <a:rPr lang="en-US" altLang="en-US" dirty="0" smtClean="0"/>
              <a:t> This session is being recorded. </a:t>
            </a:r>
            <a:r>
              <a:rPr lang="en-US" altLang="en-US" dirty="0"/>
              <a:t>The video will be posted on www.TribalTrafficking.org</a:t>
            </a:r>
          </a:p>
          <a:p>
            <a:pPr>
              <a:buFont typeface="Arial" panose="020B0604020202020204" pitchFamily="34" charset="0"/>
              <a:buChar char="•"/>
            </a:pPr>
            <a:endParaRPr lang="en-US" altLang="en-US" dirty="0" smtClean="0"/>
          </a:p>
          <a:p>
            <a:endParaRPr lang="en-US" dirty="0"/>
          </a:p>
        </p:txBody>
      </p:sp>
      <p:sp>
        <p:nvSpPr>
          <p:cNvPr id="6" name="Slide Number Placeholder 5"/>
          <p:cNvSpPr>
            <a:spLocks noGrp="1"/>
          </p:cNvSpPr>
          <p:nvPr>
            <p:ph type="sldNum" sz="quarter" idx="12"/>
          </p:nvPr>
        </p:nvSpPr>
        <p:spPr/>
        <p:txBody>
          <a:bodyPr/>
          <a:lstStyle/>
          <a:p>
            <a:pPr lvl="0"/>
            <a:fld id="{C32386EC-8D38-014F-9E5D-625236B796BC}" type="slidenum">
              <a:rPr lang="en-US" sz="1600" noProof="0" smtClean="0"/>
              <a:pPr lvl="0"/>
              <a:t>2</a:t>
            </a:fld>
            <a:endParaRPr lang="en-US" sz="1600" noProof="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93402"/>
          <a:stretch/>
        </p:blipFill>
        <p:spPr>
          <a:xfrm>
            <a:off x="385524" y="5633657"/>
            <a:ext cx="11231709" cy="497177"/>
          </a:xfrm>
          <a:prstGeom prst="rect">
            <a:avLst/>
          </a:prstGeom>
        </p:spPr>
      </p:pic>
      <p:pic>
        <p:nvPicPr>
          <p:cNvPr id="11" name="Graphic 40" descr="Badge 1">
            <a:extLst>
              <a:ext uri="{FF2B5EF4-FFF2-40B4-BE49-F238E27FC236}">
                <a16:creationId xmlns:a16="http://schemas.microsoft.com/office/drawing/2014/main" id="{88AD5C86-C0CD-4814-A94D-AC564651C88E}"/>
              </a:ext>
            </a:extLst>
          </p:cNvPr>
          <p:cNvPicPr>
            <a:picLocks noChangeAspect="1"/>
          </p:cNvPicPr>
          <p:nvPr/>
        </p:nvPicPr>
        <p:blipFill>
          <a:blip r:embed="rId5"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344" y="5694233"/>
            <a:ext cx="326241" cy="326241"/>
          </a:xfrm>
          <a:prstGeom prst="rect">
            <a:avLst/>
          </a:prstGeom>
        </p:spPr>
      </p:pic>
      <p:pic>
        <p:nvPicPr>
          <p:cNvPr id="12" name="Graphic 40" descr="Badge 1">
            <a:extLst>
              <a:ext uri="{FF2B5EF4-FFF2-40B4-BE49-F238E27FC236}">
                <a16:creationId xmlns:a16="http://schemas.microsoft.com/office/drawing/2014/main" id="{88AD5C86-C0CD-4814-A94D-AC564651C88E}"/>
              </a:ext>
            </a:extLst>
          </p:cNvPr>
          <p:cNvPicPr>
            <a:picLocks noChangeAspect="1"/>
          </p:cNvPicPr>
          <p:nvPr/>
        </p:nvPicPr>
        <p:blipFill>
          <a:blip r:embed="rId5"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1039" y="1848139"/>
            <a:ext cx="326241" cy="326241"/>
          </a:xfrm>
          <a:prstGeom prst="rect">
            <a:avLst/>
          </a:prstGeom>
        </p:spPr>
      </p:pic>
      <p:pic>
        <p:nvPicPr>
          <p:cNvPr id="13" name="Graphic 42" descr="Badge">
            <a:extLst>
              <a:ext uri="{FF2B5EF4-FFF2-40B4-BE49-F238E27FC236}">
                <a16:creationId xmlns:a16="http://schemas.microsoft.com/office/drawing/2014/main" id="{A2388255-3635-4EED-ABEA-E2EE75752593}"/>
              </a:ext>
            </a:extLst>
          </p:cNvPr>
          <p:cNvPicPr>
            <a:picLocks noChangeAspect="1"/>
          </p:cNvPicPr>
          <p:nvPr/>
        </p:nvPicPr>
        <p:blipFill>
          <a:blip r:embed="rId8"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49689" y="5312307"/>
            <a:ext cx="321350" cy="321350"/>
          </a:xfrm>
          <a:prstGeom prst="rect">
            <a:avLst/>
          </a:prstGeom>
        </p:spPr>
      </p:pic>
      <p:pic>
        <p:nvPicPr>
          <p:cNvPr id="14" name="Graphic 42" descr="Badge">
            <a:extLst>
              <a:ext uri="{FF2B5EF4-FFF2-40B4-BE49-F238E27FC236}">
                <a16:creationId xmlns:a16="http://schemas.microsoft.com/office/drawing/2014/main" id="{A2388255-3635-4EED-ABEA-E2EE75752593}"/>
              </a:ext>
            </a:extLst>
          </p:cNvPr>
          <p:cNvPicPr>
            <a:picLocks noChangeAspect="1"/>
          </p:cNvPicPr>
          <p:nvPr/>
        </p:nvPicPr>
        <p:blipFill>
          <a:blip r:embed="rId8"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64674" y="2249150"/>
            <a:ext cx="321350" cy="321350"/>
          </a:xfrm>
          <a:prstGeom prst="rect">
            <a:avLst/>
          </a:prstGeom>
        </p:spPr>
      </p:pic>
      <p:pic>
        <p:nvPicPr>
          <p:cNvPr id="15" name="Graphic 21" descr="Badge 3">
            <a:extLst>
              <a:ext uri="{FF2B5EF4-FFF2-40B4-BE49-F238E27FC236}">
                <a16:creationId xmlns:a16="http://schemas.microsoft.com/office/drawing/2014/main" id="{2EB38BBC-8CC8-4229-B492-3E8EC5B2D500}"/>
              </a:ext>
            </a:extLst>
          </p:cNvPr>
          <p:cNvPicPr>
            <a:picLocks noChangeAspect="1"/>
          </p:cNvPicPr>
          <p:nvPr/>
        </p:nvPicPr>
        <p:blipFill>
          <a:blip r:embed="rId11" cstate="print">
            <a:duotone>
              <a:prstClr val="black"/>
              <a:srgbClr val="0F503A">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64674" y="2713523"/>
            <a:ext cx="321350" cy="321350"/>
          </a:xfrm>
          <a:prstGeom prst="rect">
            <a:avLst/>
          </a:prstGeom>
        </p:spPr>
      </p:pic>
      <p:pic>
        <p:nvPicPr>
          <p:cNvPr id="16" name="Graphic 21" descr="Badge 3">
            <a:extLst>
              <a:ext uri="{FF2B5EF4-FFF2-40B4-BE49-F238E27FC236}">
                <a16:creationId xmlns:a16="http://schemas.microsoft.com/office/drawing/2014/main" id="{2EB38BBC-8CC8-4229-B492-3E8EC5B2D500}"/>
              </a:ext>
            </a:extLst>
          </p:cNvPr>
          <p:cNvPicPr>
            <a:picLocks noChangeAspect="1"/>
          </p:cNvPicPr>
          <p:nvPr/>
        </p:nvPicPr>
        <p:blipFill>
          <a:blip r:embed="rId11" cstate="print">
            <a:duotone>
              <a:prstClr val="black"/>
              <a:srgbClr val="0F503A">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252289" y="5312307"/>
            <a:ext cx="321350" cy="321350"/>
          </a:xfrm>
          <a:prstGeom prst="rect">
            <a:avLst/>
          </a:prstGeom>
        </p:spPr>
      </p:pic>
      <p:pic>
        <p:nvPicPr>
          <p:cNvPr id="17" name="Graphic 46" descr="Badge 4">
            <a:extLst>
              <a:ext uri="{FF2B5EF4-FFF2-40B4-BE49-F238E27FC236}">
                <a16:creationId xmlns:a16="http://schemas.microsoft.com/office/drawing/2014/main" id="{5DBB0423-5DC2-45C4-BD59-D1DA7276ECEB}"/>
              </a:ext>
            </a:extLst>
          </p:cNvPr>
          <p:cNvPicPr>
            <a:picLocks noChangeAspect="1"/>
          </p:cNvPicPr>
          <p:nvPr/>
        </p:nvPicPr>
        <p:blipFill>
          <a:blip r:embed="rId13"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64674" y="3165402"/>
            <a:ext cx="321350" cy="321350"/>
          </a:xfrm>
          <a:prstGeom prst="rect">
            <a:avLst/>
          </a:prstGeom>
        </p:spPr>
      </p:pic>
      <p:pic>
        <p:nvPicPr>
          <p:cNvPr id="18" name="Graphic 46" descr="Badge 4">
            <a:extLst>
              <a:ext uri="{FF2B5EF4-FFF2-40B4-BE49-F238E27FC236}">
                <a16:creationId xmlns:a16="http://schemas.microsoft.com/office/drawing/2014/main" id="{5DBB0423-5DC2-45C4-BD59-D1DA7276ECEB}"/>
              </a:ext>
            </a:extLst>
          </p:cNvPr>
          <p:cNvPicPr>
            <a:picLocks noChangeAspect="1"/>
          </p:cNvPicPr>
          <p:nvPr/>
        </p:nvPicPr>
        <p:blipFill>
          <a:blip r:embed="rId13"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259150" y="5309119"/>
            <a:ext cx="321350" cy="321350"/>
          </a:xfrm>
          <a:prstGeom prst="rect">
            <a:avLst/>
          </a:prstGeom>
        </p:spPr>
      </p:pic>
      <p:sp>
        <p:nvSpPr>
          <p:cNvPr id="20" name="Footer Placeholder 19"/>
          <p:cNvSpPr>
            <a:spLocks noGrp="1"/>
          </p:cNvSpPr>
          <p:nvPr>
            <p:ph type="ftr" sz="quarter" idx="11"/>
          </p:nvPr>
        </p:nvSpPr>
        <p:spPr>
          <a:xfrm>
            <a:off x="0" y="6459785"/>
            <a:ext cx="11031794" cy="365125"/>
          </a:xfrm>
        </p:spPr>
        <p:txBody>
          <a:bodyPr/>
          <a:lstStyle/>
          <a:p>
            <a:pPr algn="l"/>
            <a:r>
              <a:rPr lang="en-US" sz="1600" dirty="0" smtClean="0"/>
              <a:t>Sex Trafficking in Indian Country: Advocacy Curriculum | Unit 4 | Tribal Law and Policy Institute | </a:t>
            </a:r>
            <a:endParaRPr lang="en-US" sz="1600" dirty="0"/>
          </a:p>
        </p:txBody>
      </p:sp>
    </p:spTree>
    <p:extLst>
      <p:ext uri="{BB962C8B-B14F-4D97-AF65-F5344CB8AC3E}">
        <p14:creationId xmlns:p14="http://schemas.microsoft.com/office/powerpoint/2010/main" val="379914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Victim’s Rights Laws</a:t>
            </a:r>
            <a:endParaRPr lang="en-US" dirty="0"/>
          </a:p>
        </p:txBody>
      </p:sp>
      <p:sp>
        <p:nvSpPr>
          <p:cNvPr id="4" name="Content Placeholder 3"/>
          <p:cNvSpPr>
            <a:spLocks noGrp="1"/>
          </p:cNvSpPr>
          <p:nvPr>
            <p:ph idx="1"/>
          </p:nvPr>
        </p:nvSpPr>
        <p:spPr/>
        <p:txBody>
          <a:bodyPr>
            <a:noAutofit/>
          </a:bodyPr>
          <a:lstStyle/>
          <a:p>
            <a:pPr marL="201168" lvl="1" indent="0">
              <a:buNone/>
            </a:pPr>
            <a:r>
              <a:rPr lang="en-US" sz="4000" dirty="0" smtClean="0"/>
              <a:t>Generally, sex trafficking victims’ rights may include the following: </a:t>
            </a:r>
          </a:p>
          <a:p>
            <a:pPr lvl="1">
              <a:buFont typeface="Arial" panose="020B0604020202020204" pitchFamily="34" charset="0"/>
              <a:buChar char="•"/>
            </a:pPr>
            <a:r>
              <a:rPr lang="en-US" sz="4000" dirty="0" smtClean="0"/>
              <a:t> Right to attend hearings;</a:t>
            </a:r>
          </a:p>
          <a:p>
            <a:pPr lvl="1">
              <a:buFont typeface="Arial" panose="020B0604020202020204" pitchFamily="34" charset="0"/>
              <a:buChar char="•"/>
            </a:pPr>
            <a:r>
              <a:rPr lang="en-US" sz="4000" dirty="0" smtClean="0"/>
              <a:t> Right to compensation;</a:t>
            </a:r>
          </a:p>
          <a:p>
            <a:pPr lvl="1">
              <a:buFont typeface="Arial" panose="020B0604020202020204" pitchFamily="34" charset="0"/>
              <a:buChar char="•"/>
            </a:pPr>
            <a:r>
              <a:rPr lang="en-US" sz="4000" dirty="0" smtClean="0"/>
              <a:t> Right to be heard; and</a:t>
            </a:r>
          </a:p>
          <a:p>
            <a:pPr lvl="1">
              <a:buFont typeface="Arial" panose="020B0604020202020204" pitchFamily="34" charset="0"/>
              <a:buChar char="•"/>
            </a:pPr>
            <a:r>
              <a:rPr lang="en-US" sz="4000" dirty="0" smtClean="0"/>
              <a:t> Right to be informed.</a:t>
            </a:r>
            <a:endParaRPr lang="en-US" sz="4000" dirty="0"/>
          </a:p>
        </p:txBody>
      </p:sp>
      <p:sp>
        <p:nvSpPr>
          <p:cNvPr id="7"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20</a:t>
            </a:fld>
            <a:endParaRPr lang="en-US" noProof="0" dirty="0"/>
          </a:p>
        </p:txBody>
      </p:sp>
    </p:spTree>
    <p:extLst>
      <p:ext uri="{BB962C8B-B14F-4D97-AF65-F5344CB8AC3E}">
        <p14:creationId xmlns:p14="http://schemas.microsoft.com/office/powerpoint/2010/main" val="319387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Victim’s Rights Laws</a:t>
            </a:r>
            <a:endParaRPr lang="en-US" dirty="0"/>
          </a:p>
        </p:txBody>
      </p:sp>
      <p:sp>
        <p:nvSpPr>
          <p:cNvPr id="4" name="Content Placeholder 3"/>
          <p:cNvSpPr>
            <a:spLocks noGrp="1"/>
          </p:cNvSpPr>
          <p:nvPr>
            <p:ph idx="1"/>
          </p:nvPr>
        </p:nvSpPr>
        <p:spPr/>
        <p:txBody>
          <a:bodyPr>
            <a:noAutofit/>
          </a:bodyPr>
          <a:lstStyle/>
          <a:p>
            <a:pPr marL="0" lvl="1" indent="0">
              <a:spcBef>
                <a:spcPts val="0"/>
              </a:spcBef>
              <a:spcAft>
                <a:spcPts val="0"/>
              </a:spcAft>
              <a:buNone/>
            </a:pPr>
            <a:r>
              <a:rPr lang="en-US" sz="3400" dirty="0" smtClean="0"/>
              <a:t>Generally, sex trafficking victims’ rights may include the following: </a:t>
            </a:r>
          </a:p>
          <a:p>
            <a:pPr marL="182880" lvl="2">
              <a:spcBef>
                <a:spcPts val="0"/>
              </a:spcBef>
              <a:spcAft>
                <a:spcPts val="0"/>
              </a:spcAft>
              <a:buFont typeface="Arial" panose="020B0604020202020204" pitchFamily="34" charset="0"/>
              <a:buChar char="•"/>
            </a:pPr>
            <a:r>
              <a:rPr lang="en-US" sz="3000" dirty="0" smtClean="0"/>
              <a:t> Right to privacy;</a:t>
            </a:r>
          </a:p>
          <a:p>
            <a:pPr marL="182880" lvl="2">
              <a:spcBef>
                <a:spcPts val="0"/>
              </a:spcBef>
              <a:spcAft>
                <a:spcPts val="0"/>
              </a:spcAft>
              <a:buFont typeface="Arial" panose="020B0604020202020204" pitchFamily="34" charset="0"/>
              <a:buChar char="•"/>
            </a:pPr>
            <a:r>
              <a:rPr lang="en-US" sz="3000" dirty="0" smtClean="0"/>
              <a:t> Right to protection;</a:t>
            </a:r>
          </a:p>
          <a:p>
            <a:pPr marL="182880" lvl="2">
              <a:spcBef>
                <a:spcPts val="0"/>
              </a:spcBef>
              <a:spcAft>
                <a:spcPts val="0"/>
              </a:spcAft>
              <a:buFont typeface="Arial" panose="020B0604020202020204" pitchFamily="34" charset="0"/>
              <a:buChar char="•"/>
            </a:pPr>
            <a:r>
              <a:rPr lang="en-US" sz="3000" dirty="0" smtClean="0"/>
              <a:t> Right to restitution;</a:t>
            </a:r>
          </a:p>
          <a:p>
            <a:pPr marL="182880" lvl="2">
              <a:spcBef>
                <a:spcPts val="0"/>
              </a:spcBef>
              <a:spcAft>
                <a:spcPts val="0"/>
              </a:spcAft>
              <a:buFont typeface="Arial" panose="020B0604020202020204" pitchFamily="34" charset="0"/>
              <a:buChar char="•"/>
            </a:pPr>
            <a:r>
              <a:rPr lang="en-US" sz="3000" dirty="0" smtClean="0"/>
              <a:t> Right to return of property;</a:t>
            </a:r>
          </a:p>
          <a:p>
            <a:pPr marL="182880" lvl="2">
              <a:spcBef>
                <a:spcPts val="0"/>
              </a:spcBef>
              <a:spcAft>
                <a:spcPts val="0"/>
              </a:spcAft>
              <a:buFont typeface="Arial" panose="020B0604020202020204" pitchFamily="34" charset="0"/>
              <a:buChar char="•"/>
            </a:pPr>
            <a:r>
              <a:rPr lang="en-US" sz="3000" dirty="0" smtClean="0"/>
              <a:t> Right to a speedy trial; and</a:t>
            </a:r>
          </a:p>
          <a:p>
            <a:pPr marL="182880" lvl="2">
              <a:spcBef>
                <a:spcPts val="0"/>
              </a:spcBef>
              <a:spcAft>
                <a:spcPts val="0"/>
              </a:spcAft>
              <a:buFont typeface="Arial" panose="020B0604020202020204" pitchFamily="34" charset="0"/>
              <a:buChar char="•"/>
            </a:pPr>
            <a:r>
              <a:rPr lang="en-US" sz="3000" dirty="0" smtClean="0"/>
              <a:t> Right to enforcement/remedies.</a:t>
            </a:r>
            <a:endParaRPr lang="en-US" sz="3000" dirty="0"/>
          </a:p>
        </p:txBody>
      </p:sp>
      <p:sp>
        <p:nvSpPr>
          <p:cNvPr id="7"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21</a:t>
            </a:fld>
            <a:endParaRPr lang="en-US" noProof="0" dirty="0"/>
          </a:p>
        </p:txBody>
      </p:sp>
    </p:spTree>
    <p:extLst>
      <p:ext uri="{BB962C8B-B14F-4D97-AF65-F5344CB8AC3E}">
        <p14:creationId xmlns:p14="http://schemas.microsoft.com/office/powerpoint/2010/main" val="15884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normAutofit/>
          </a:bodyPr>
          <a:lstStyle/>
          <a:p>
            <a:pPr algn="ctr"/>
            <a:r>
              <a:rPr lang="en-US" sz="3600" i="1" dirty="0" smtClean="0"/>
              <a:t>Do you provide courtroom advocacy in CIVIL cases? </a:t>
            </a:r>
            <a:endParaRPr lang="en-US" sz="36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22</a:t>
            </a:fld>
            <a:endParaRPr lang="en-US"/>
          </a:p>
        </p:txBody>
      </p:sp>
    </p:spTree>
    <p:extLst>
      <p:ext uri="{BB962C8B-B14F-4D97-AF65-F5344CB8AC3E}">
        <p14:creationId xmlns:p14="http://schemas.microsoft.com/office/powerpoint/2010/main" val="115471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Navigating Tribal Civil Jurisdiction</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3200" dirty="0" smtClean="0"/>
              <a:t>For tribal civil matters arising in Indian country on tribal lands, it is well settled that tribes </a:t>
            </a:r>
            <a:r>
              <a:rPr lang="en-US" sz="3200" b="1" i="1" dirty="0" smtClean="0"/>
              <a:t>have the power to issue civil tribal protection orders in matters involving tribal members.  </a:t>
            </a:r>
          </a:p>
          <a:p>
            <a:r>
              <a:rPr lang="en-US" sz="3200" dirty="0" smtClean="0"/>
              <a:t>VAWA 2013 also directly endorses tribal civil jurisdiction over all persons when issuing tribal protection when matters arose in Indian country or otherwise was within the authority of the tribe.</a:t>
            </a:r>
            <a:endParaRPr lang="en-US" sz="32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23</a:t>
            </a:fld>
            <a:endParaRPr lang="en-US" noProof="0" dirty="0"/>
          </a:p>
        </p:txBody>
      </p:sp>
    </p:spTree>
    <p:extLst>
      <p:ext uri="{BB962C8B-B14F-4D97-AF65-F5344CB8AC3E}">
        <p14:creationId xmlns:p14="http://schemas.microsoft.com/office/powerpoint/2010/main" val="314472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Navigating Tribal Civil Jurisdiction</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3800" dirty="0" smtClean="0"/>
              <a:t>Tip: It is important for advocates to </a:t>
            </a:r>
            <a:r>
              <a:rPr lang="en-US" sz="3800" b="1" i="1" dirty="0" smtClean="0"/>
              <a:t>consult the tribal constitutions and codes of the tribe </a:t>
            </a:r>
            <a:r>
              <a:rPr lang="en-US" sz="3800" dirty="0" smtClean="0"/>
              <a:t>to determine how the laws of the tribe exercising civil jurisdiction over a type of case sets jurisdictional parameters. The advocate may need to consult with a legal expert, preferably one familiar with federal Indian law and the tribal court at issue. </a:t>
            </a:r>
            <a:endParaRPr lang="en-US" sz="38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24</a:t>
            </a:fld>
            <a:endParaRPr lang="en-US" noProof="0" dirty="0"/>
          </a:p>
        </p:txBody>
      </p:sp>
    </p:spTree>
    <p:extLst>
      <p:ext uri="{BB962C8B-B14F-4D97-AF65-F5344CB8AC3E}">
        <p14:creationId xmlns:p14="http://schemas.microsoft.com/office/powerpoint/2010/main" val="39748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Civil Legal Advocacy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2800" dirty="0" smtClean="0"/>
              <a:t>Because many common civil legal needs will require specialized legal expertise, an advocate should: </a:t>
            </a:r>
          </a:p>
          <a:p>
            <a:endParaRPr lang="en-US" sz="2800" dirty="0" smtClean="0"/>
          </a:p>
          <a:p>
            <a:pPr>
              <a:spcBef>
                <a:spcPts val="0"/>
              </a:spcBef>
              <a:spcAft>
                <a:spcPts val="0"/>
              </a:spcAft>
              <a:buFont typeface="Arial" panose="020B0604020202020204" pitchFamily="34" charset="0"/>
              <a:buChar char="•"/>
            </a:pPr>
            <a:r>
              <a:rPr lang="en-US" sz="2800" dirty="0" smtClean="0"/>
              <a:t> Know your local civil legal resources and their intake processes;</a:t>
            </a:r>
          </a:p>
          <a:p>
            <a:pPr>
              <a:spcBef>
                <a:spcPts val="0"/>
              </a:spcBef>
              <a:spcAft>
                <a:spcPts val="0"/>
              </a:spcAft>
              <a:buFont typeface="Arial" panose="020B0604020202020204" pitchFamily="34" charset="0"/>
              <a:buChar char="•"/>
            </a:pPr>
            <a:r>
              <a:rPr lang="en-US" sz="2800" dirty="0" smtClean="0"/>
              <a:t> Refer your clients; </a:t>
            </a:r>
          </a:p>
          <a:p>
            <a:pPr>
              <a:spcBef>
                <a:spcPts val="0"/>
              </a:spcBef>
              <a:spcAft>
                <a:spcPts val="0"/>
              </a:spcAft>
              <a:buFont typeface="Arial" panose="020B0604020202020204" pitchFamily="34" charset="0"/>
              <a:buChar char="•"/>
            </a:pPr>
            <a:r>
              <a:rPr lang="en-US" sz="2800" dirty="0" smtClean="0"/>
              <a:t> Accompany your client to initial appointments; and</a:t>
            </a:r>
          </a:p>
          <a:p>
            <a:pPr>
              <a:spcBef>
                <a:spcPts val="0"/>
              </a:spcBef>
              <a:spcAft>
                <a:spcPts val="0"/>
              </a:spcAft>
              <a:buFont typeface="Arial" panose="020B0604020202020204" pitchFamily="34" charset="0"/>
              <a:buChar char="•"/>
            </a:pPr>
            <a:r>
              <a:rPr lang="en-US" sz="2800" dirty="0" smtClean="0"/>
              <a:t> Advocate for your client’s rights with their service providers and civil legal systems. </a:t>
            </a:r>
            <a:endParaRPr lang="en-US" sz="28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25</a:t>
            </a:fld>
            <a:endParaRPr lang="en-US" noProof="0" dirty="0"/>
          </a:p>
        </p:txBody>
      </p:sp>
    </p:spTree>
    <p:extLst>
      <p:ext uri="{BB962C8B-B14F-4D97-AF65-F5344CB8AC3E}">
        <p14:creationId xmlns:p14="http://schemas.microsoft.com/office/powerpoint/2010/main" val="16644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Civil Legal Advocacy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buFont typeface="Arial" panose="020B0604020202020204" pitchFamily="34" charset="0"/>
              <a:buChar char="•"/>
            </a:pPr>
            <a:r>
              <a:rPr lang="en-US" sz="3600" dirty="0" smtClean="0"/>
              <a:t> Because they eventually may be subpoenaed, be careful about discussing possible civil lawsuits with victims. </a:t>
            </a:r>
          </a:p>
          <a:p>
            <a:pPr>
              <a:buFont typeface="Arial" panose="020B0604020202020204" pitchFamily="34" charset="0"/>
              <a:buChar char="•"/>
            </a:pPr>
            <a:r>
              <a:rPr lang="en-US" sz="3600" dirty="0" smtClean="0"/>
              <a:t> Advise victims about how to find competent and caring civil attorneys.</a:t>
            </a:r>
          </a:p>
          <a:p>
            <a:pPr>
              <a:buFont typeface="Arial" panose="020B0604020202020204" pitchFamily="34" charset="0"/>
              <a:buChar char="•"/>
            </a:pPr>
            <a:r>
              <a:rPr lang="en-US" sz="3600" dirty="0" smtClean="0"/>
              <a:t> Always give moral support!</a:t>
            </a:r>
            <a:endParaRPr lang="en-US" sz="36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26</a:t>
            </a:fld>
            <a:endParaRPr lang="en-US" noProof="0" dirty="0"/>
          </a:p>
        </p:txBody>
      </p:sp>
    </p:spTree>
    <p:extLst>
      <p:ext uri="{BB962C8B-B14F-4D97-AF65-F5344CB8AC3E}">
        <p14:creationId xmlns:p14="http://schemas.microsoft.com/office/powerpoint/2010/main" val="132472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normAutofit/>
          </a:bodyPr>
          <a:lstStyle/>
          <a:p>
            <a:r>
              <a:rPr lang="en-US" sz="5600" dirty="0" smtClean="0"/>
              <a:t>Civil Legal Advocacy</a:t>
            </a:r>
            <a:endParaRPr lang="en-US" sz="5600" dirty="0"/>
          </a:p>
        </p:txBody>
      </p:sp>
      <p:sp>
        <p:nvSpPr>
          <p:cNvPr id="9" name="Footer Placeholder 4"/>
          <p:cNvSpPr>
            <a:spLocks noGrp="1"/>
          </p:cNvSpPr>
          <p:nvPr>
            <p:ph type="ftr" sz="quarter" idx="11"/>
          </p:nvPr>
        </p:nvSpPr>
        <p:spPr>
          <a:xfrm>
            <a:off x="348581" y="5887454"/>
            <a:ext cx="3453398" cy="835612"/>
          </a:xfrm>
        </p:spPr>
        <p:txBody>
          <a:bodyPr/>
          <a:lstStyle/>
          <a:p>
            <a:pPr lvl="0"/>
            <a:r>
              <a:rPr lang="en-US" noProof="0" dirty="0" smtClean="0">
                <a:solidFill>
                  <a:schemeClr val="bg1"/>
                </a:solidFill>
              </a:rPr>
              <a:t>Sex Trafficking in Indian Country: Advocacy Curriculum | Unit 4 | Tribal Law and Policy Institute |</a:t>
            </a:r>
            <a:endParaRPr lang="en-US" noProof="0" dirty="0">
              <a:solidFill>
                <a:schemeClr val="bg1"/>
              </a:solidFill>
            </a:endParaRPr>
          </a:p>
        </p:txBody>
      </p:sp>
      <p:sp>
        <p:nvSpPr>
          <p:cNvPr id="3" name="Slide Number Placeholder 2"/>
          <p:cNvSpPr>
            <a:spLocks noGrp="1"/>
          </p:cNvSpPr>
          <p:nvPr>
            <p:ph type="sldNum" sz="quarter" idx="12"/>
          </p:nvPr>
        </p:nvSpPr>
        <p:spPr/>
        <p:txBody>
          <a:bodyPr/>
          <a:lstStyle/>
          <a:p>
            <a:fld id="{9B3BEC4E-0D62-49E0-B2BB-0603C4D6642E}" type="slidenum">
              <a:rPr lang="en-US" smtClean="0"/>
              <a:pPr/>
              <a:t>27</a:t>
            </a:fld>
            <a:endParaRPr lang="en-US"/>
          </a:p>
        </p:txBody>
      </p:sp>
      <p:pic>
        <p:nvPicPr>
          <p:cNvPr id="4" name="Picture 3"/>
          <p:cNvPicPr>
            <a:picLocks noChangeAspect="1"/>
          </p:cNvPicPr>
          <p:nvPr/>
        </p:nvPicPr>
        <p:blipFill rotWithShape="1">
          <a:blip r:embed="rId4"/>
          <a:srcRect l="16124" t="4662" r="17406"/>
          <a:stretch/>
        </p:blipFill>
        <p:spPr>
          <a:xfrm>
            <a:off x="4178632" y="0"/>
            <a:ext cx="6070381" cy="6668397"/>
          </a:xfrm>
          <a:prstGeom prst="rect">
            <a:avLst/>
          </a:prstGeom>
        </p:spPr>
      </p:pic>
    </p:spTree>
    <p:extLst>
      <p:ext uri="{BB962C8B-B14F-4D97-AF65-F5344CB8AC3E}">
        <p14:creationId xmlns:p14="http://schemas.microsoft.com/office/powerpoint/2010/main" val="1516834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a:t>
            </a:r>
            <a:endParaRPr lang="en-US" dirty="0"/>
          </a:p>
        </p:txBody>
      </p:sp>
      <p:sp>
        <p:nvSpPr>
          <p:cNvPr id="3" name="Content Placeholder 2"/>
          <p:cNvSpPr>
            <a:spLocks noGrp="1"/>
          </p:cNvSpPr>
          <p:nvPr>
            <p:ph idx="1"/>
          </p:nvPr>
        </p:nvSpPr>
        <p:spPr/>
        <p:txBody>
          <a:bodyPr>
            <a:normAutofit/>
          </a:bodyPr>
          <a:lstStyle/>
          <a:p>
            <a:pPr algn="ctr"/>
            <a:r>
              <a:rPr lang="en-US" sz="3600" i="1" dirty="0" smtClean="0"/>
              <a:t>Do you provide advocacy outside of your tribal jurisdiction? </a:t>
            </a:r>
            <a:endParaRPr lang="en-US" sz="36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28</a:t>
            </a:fld>
            <a:endParaRPr lang="en-US"/>
          </a:p>
        </p:txBody>
      </p:sp>
    </p:spTree>
    <p:extLst>
      <p:ext uri="{BB962C8B-B14F-4D97-AF65-F5344CB8AC3E}">
        <p14:creationId xmlns:p14="http://schemas.microsoft.com/office/powerpoint/2010/main" val="2479128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Civil Protection Orders </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a:buFont typeface="Arial" panose="020B0604020202020204" pitchFamily="34" charset="0"/>
              <a:buChar char="•"/>
            </a:pPr>
            <a:r>
              <a:rPr lang="en-US" sz="3600" dirty="0" smtClean="0"/>
              <a:t> A protection order is a legal document that is available to victims of violence in most jurisdictions; a legal order issued by a court to protect the named person(s) from another person. </a:t>
            </a:r>
          </a:p>
          <a:p>
            <a:pPr>
              <a:buFont typeface="Arial" panose="020B0604020202020204" pitchFamily="34" charset="0"/>
              <a:buChar char="•"/>
            </a:pPr>
            <a:endParaRPr lang="en-US" sz="3600" dirty="0" smtClean="0"/>
          </a:p>
          <a:p>
            <a:pPr>
              <a:buFont typeface="Arial" panose="020B0604020202020204" pitchFamily="34" charset="0"/>
              <a:buChar char="•"/>
            </a:pPr>
            <a:r>
              <a:rPr lang="en-US" sz="3600" dirty="0" smtClean="0"/>
              <a:t> Defined under federal law 18 U.S.C. 2266(5).</a:t>
            </a:r>
          </a:p>
          <a:p>
            <a:endParaRPr lang="en-US" dirty="0" smtClean="0"/>
          </a:p>
          <a:p>
            <a:endParaRPr lang="en-US" dirty="0" smtClean="0"/>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29</a:t>
            </a:fld>
            <a:endParaRPr lang="en-US" noProof="0" dirty="0"/>
          </a:p>
        </p:txBody>
      </p:sp>
    </p:spTree>
    <p:extLst>
      <p:ext uri="{BB962C8B-B14F-4D97-AF65-F5344CB8AC3E}">
        <p14:creationId xmlns:p14="http://schemas.microsoft.com/office/powerpoint/2010/main" val="47725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37" y="4368906"/>
            <a:ext cx="3302331" cy="1853879"/>
          </a:xfrm>
          <a:prstGeom prst="rect">
            <a:avLst/>
          </a:prstGeom>
        </p:spPr>
      </p:pic>
      <p:sp>
        <p:nvSpPr>
          <p:cNvPr id="6" name="Footer Placeholder 5"/>
          <p:cNvSpPr>
            <a:spLocks noGrp="1"/>
          </p:cNvSpPr>
          <p:nvPr>
            <p:ph type="ftr" sz="quarter" idx="11"/>
          </p:nvPr>
        </p:nvSpPr>
        <p:spPr/>
        <p:txBody>
          <a:bodyPr/>
          <a:lstStyle/>
          <a:p>
            <a:r>
              <a:rPr lang="en-US" dirty="0" smtClean="0"/>
              <a:t>Sex Trafficking in Indian Country: Advocacy Curriculum | Unit 4 | Tribal Law and Policy Institute |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
        <p:nvSpPr>
          <p:cNvPr id="2" name="Title 1"/>
          <p:cNvSpPr>
            <a:spLocks noGrp="1"/>
          </p:cNvSpPr>
          <p:nvPr>
            <p:ph type="title" idx="4294967295"/>
          </p:nvPr>
        </p:nvSpPr>
        <p:spPr>
          <a:xfrm>
            <a:off x="0" y="0"/>
            <a:ext cx="12192000" cy="1681316"/>
          </a:xfrm>
        </p:spPr>
        <p:txBody>
          <a:bodyPr vert="horz" lIns="91440" tIns="45720" rIns="91440" bIns="45720" rtlCol="0" anchor="b">
            <a:normAutofit/>
          </a:bodyPr>
          <a:lstStyle/>
          <a:p>
            <a:pPr algn="ctr"/>
            <a:r>
              <a:rPr lang="en-US" dirty="0" smtClean="0">
                <a:solidFill>
                  <a:schemeClr val="tx1"/>
                </a:solidFill>
              </a:rPr>
              <a:t>Download the Sex Trafficking in Indian Country: Advocacy Curriculum</a:t>
            </a:r>
            <a:endParaRPr lang="en-US" dirty="0">
              <a:solidFill>
                <a:schemeClr val="tx1"/>
              </a:solidFill>
            </a:endParaRPr>
          </a:p>
        </p:txBody>
      </p:sp>
      <p:sp>
        <p:nvSpPr>
          <p:cNvPr id="9" name="Rectangle 8"/>
          <p:cNvSpPr/>
          <p:nvPr/>
        </p:nvSpPr>
        <p:spPr>
          <a:xfrm>
            <a:off x="4129549" y="2099186"/>
            <a:ext cx="8337754" cy="2677656"/>
          </a:xfrm>
          <a:prstGeom prst="rect">
            <a:avLst/>
          </a:prstGeom>
        </p:spPr>
        <p:txBody>
          <a:bodyPr wrap="square">
            <a:spAutoFit/>
          </a:bodyPr>
          <a:lstStyle/>
          <a:p>
            <a:pPr algn="ctr"/>
            <a:r>
              <a:rPr lang="en-US" sz="2800" dirty="0">
                <a:hlinkClick r:id="rId4"/>
              </a:rPr>
              <a:t>https://www.home.tlpi.org/sex-trafficking</a:t>
            </a:r>
            <a:endParaRPr lang="en-US" sz="2800" dirty="0"/>
          </a:p>
          <a:p>
            <a:pPr algn="ctr"/>
            <a:endParaRPr lang="en-US" sz="2800" dirty="0"/>
          </a:p>
          <a:p>
            <a:pPr algn="ctr"/>
            <a:r>
              <a:rPr lang="en-US" sz="2800" dirty="0"/>
              <a:t>or visit</a:t>
            </a:r>
          </a:p>
          <a:p>
            <a:pPr algn="ctr"/>
            <a:endParaRPr lang="en-US" sz="2800" dirty="0"/>
          </a:p>
          <a:p>
            <a:pPr algn="ctr"/>
            <a:r>
              <a:rPr lang="en-US" sz="2800" dirty="0">
                <a:hlinkClick r:id="rId5"/>
              </a:rPr>
              <a:t>https://www.tribaltrafficking.org/sex-trafficking-advocacy-curriculum</a:t>
            </a:r>
            <a:r>
              <a:rPr lang="en-US" sz="2800" dirty="0"/>
              <a:t>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27" y="1537142"/>
            <a:ext cx="2220783" cy="28808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9909" y="1537142"/>
            <a:ext cx="2224547" cy="2880898"/>
          </a:xfrm>
          <a:prstGeom prst="rect">
            <a:avLst/>
          </a:prstGeom>
        </p:spPr>
      </p:pic>
    </p:spTree>
    <p:extLst>
      <p:ext uri="{BB962C8B-B14F-4D97-AF65-F5344CB8AC3E}">
        <p14:creationId xmlns:p14="http://schemas.microsoft.com/office/powerpoint/2010/main" val="2419447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Civil Protection Orders </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fontScale="92500" lnSpcReduction="10000"/>
          </a:bodyPr>
          <a:lstStyle/>
          <a:p>
            <a:r>
              <a:rPr lang="en-US" sz="3300" b="1" i="1" dirty="0" smtClean="0"/>
              <a:t>Ex parte orders</a:t>
            </a:r>
            <a:r>
              <a:rPr lang="en-US" sz="3300" dirty="0" smtClean="0"/>
              <a:t> can be issued without a full hearing if the victim can demonstrate immediate danger. Ex parte orders are available in most jurisdictions in emergency situations, but only last for a short period.</a:t>
            </a:r>
          </a:p>
          <a:p>
            <a:endParaRPr lang="en-US" sz="3300" dirty="0" smtClean="0"/>
          </a:p>
          <a:p>
            <a:r>
              <a:rPr lang="en-US" sz="3300" b="1" dirty="0" smtClean="0"/>
              <a:t>Permanent orders </a:t>
            </a:r>
            <a:r>
              <a:rPr lang="en-US" sz="3300" dirty="0" smtClean="0"/>
              <a:t>can be issued after the defendant has been provided with notice and an opportunity to be heard. Most “permanent” protection orders will have an expiration date that is set forth by statutes in the issuing jurisdiction.</a:t>
            </a:r>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30</a:t>
            </a:fld>
            <a:endParaRPr lang="en-US" noProof="0" dirty="0"/>
          </a:p>
        </p:txBody>
      </p:sp>
    </p:spTree>
    <p:extLst>
      <p:ext uri="{BB962C8B-B14F-4D97-AF65-F5344CB8AC3E}">
        <p14:creationId xmlns:p14="http://schemas.microsoft.com/office/powerpoint/2010/main" val="123527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a:t>
            </a:r>
            <a:endParaRPr lang="en-US" dirty="0"/>
          </a:p>
        </p:txBody>
      </p:sp>
      <p:sp>
        <p:nvSpPr>
          <p:cNvPr id="3" name="Content Placeholder 2"/>
          <p:cNvSpPr>
            <a:spLocks noGrp="1"/>
          </p:cNvSpPr>
          <p:nvPr>
            <p:ph idx="1"/>
          </p:nvPr>
        </p:nvSpPr>
        <p:spPr/>
        <p:txBody>
          <a:bodyPr>
            <a:normAutofit/>
          </a:bodyPr>
          <a:lstStyle/>
          <a:p>
            <a:pPr algn="ctr"/>
            <a:r>
              <a:rPr lang="en-US" sz="3600" i="1" dirty="0" smtClean="0"/>
              <a:t>Do outside jurisdictions enforce tribal protection orders? </a:t>
            </a:r>
            <a:endParaRPr lang="en-US" sz="36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31</a:t>
            </a:fld>
            <a:endParaRPr lang="en-US"/>
          </a:p>
        </p:txBody>
      </p:sp>
    </p:spTree>
    <p:extLst>
      <p:ext uri="{BB962C8B-B14F-4D97-AF65-F5344CB8AC3E}">
        <p14:creationId xmlns:p14="http://schemas.microsoft.com/office/powerpoint/2010/main" val="5904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Enforcing Tribal Protection Orders </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3600" dirty="0" smtClean="0"/>
              <a:t>Congress clarified in the Violence Against Women Act 2013 Reauthorization (VAWA) that tribal courts have full jurisdiction over all parties in protection order cases if the protection order arose in Indian country or otherwise within the authority of the Indian tribe. </a:t>
            </a:r>
          </a:p>
          <a:p>
            <a:endParaRPr lang="en-US" sz="3600" dirty="0" smtClean="0"/>
          </a:p>
          <a:p>
            <a:r>
              <a:rPr lang="en-US" sz="3600" dirty="0" smtClean="0"/>
              <a:t>These protection order provisions apply to every tribe, including those in Alaska.</a:t>
            </a:r>
            <a:endParaRPr lang="en-US" sz="36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32</a:t>
            </a:fld>
            <a:endParaRPr lang="en-US" noProof="0" dirty="0"/>
          </a:p>
        </p:txBody>
      </p:sp>
    </p:spTree>
    <p:extLst>
      <p:ext uri="{BB962C8B-B14F-4D97-AF65-F5344CB8AC3E}">
        <p14:creationId xmlns:p14="http://schemas.microsoft.com/office/powerpoint/2010/main" val="111912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Enforcing Tribal Protection Orders </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3200" dirty="0" smtClean="0"/>
              <a:t>For a Native nation to issue and enforce protection orders, VAWA requires that:</a:t>
            </a:r>
          </a:p>
          <a:p>
            <a:pPr marL="514350" indent="-514350">
              <a:spcBef>
                <a:spcPts val="0"/>
              </a:spcBef>
              <a:spcAft>
                <a:spcPts val="0"/>
              </a:spcAft>
              <a:buFont typeface="+mj-lt"/>
              <a:buAutoNum type="arabicPeriod"/>
            </a:pPr>
            <a:r>
              <a:rPr lang="en-US" sz="3200" dirty="0" smtClean="0"/>
              <a:t>The matter must have arisen on tribal land, </a:t>
            </a:r>
          </a:p>
          <a:p>
            <a:pPr marL="0" indent="0" algn="ctr">
              <a:spcBef>
                <a:spcPts val="0"/>
              </a:spcBef>
              <a:spcAft>
                <a:spcPts val="0"/>
              </a:spcAft>
              <a:buNone/>
            </a:pPr>
            <a:r>
              <a:rPr lang="en-US" sz="3200" b="1" dirty="0" smtClean="0"/>
              <a:t>OR</a:t>
            </a:r>
          </a:p>
          <a:p>
            <a:pPr marL="514350" indent="-514350">
              <a:spcBef>
                <a:spcPts val="0"/>
              </a:spcBef>
              <a:spcAft>
                <a:spcPts val="0"/>
              </a:spcAft>
              <a:buFont typeface="+mj-lt"/>
              <a:buAutoNum type="arabicPeriod" startAt="2"/>
            </a:pPr>
            <a:r>
              <a:rPr lang="en-US" sz="3200" dirty="0" smtClean="0"/>
              <a:t>The matter must be within the authority of the Indian tribe.</a:t>
            </a:r>
          </a:p>
          <a:p>
            <a:pPr marL="514350" indent="-514350">
              <a:spcBef>
                <a:spcPts val="0"/>
              </a:spcBef>
              <a:spcAft>
                <a:spcPts val="0"/>
              </a:spcAft>
              <a:buFont typeface="+mj-lt"/>
              <a:buAutoNum type="arabicPeriod" startAt="2"/>
            </a:pPr>
            <a:endParaRPr lang="en-US" sz="3200" dirty="0" smtClean="0"/>
          </a:p>
          <a:p>
            <a:pPr>
              <a:spcBef>
                <a:spcPts val="0"/>
              </a:spcBef>
              <a:spcAft>
                <a:spcPts val="0"/>
              </a:spcAft>
            </a:pPr>
            <a:r>
              <a:rPr lang="en-US" sz="2800" dirty="0" smtClean="0"/>
              <a:t>*VAWA provides for civil enforcement remedies against </a:t>
            </a:r>
          </a:p>
          <a:p>
            <a:pPr>
              <a:spcBef>
                <a:spcPts val="0"/>
              </a:spcBef>
              <a:spcAft>
                <a:spcPts val="0"/>
              </a:spcAft>
            </a:pPr>
            <a:r>
              <a:rPr lang="en-US" sz="2800" b="1" i="1" dirty="0" smtClean="0"/>
              <a:t>any person</a:t>
            </a:r>
            <a:r>
              <a:rPr lang="en-US" sz="2800" dirty="0" smtClean="0"/>
              <a:t> that violates a tribal protection order.</a:t>
            </a:r>
            <a:endParaRPr lang="en-US" sz="28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33</a:t>
            </a:fld>
            <a:endParaRPr lang="en-US" noProof="0" dirty="0"/>
          </a:p>
        </p:txBody>
      </p:sp>
    </p:spTree>
    <p:extLst>
      <p:ext uri="{BB962C8B-B14F-4D97-AF65-F5344CB8AC3E}">
        <p14:creationId xmlns:p14="http://schemas.microsoft.com/office/powerpoint/2010/main" val="2156829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Full Faith and Credit</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endParaRPr lang="en-US" dirty="0" smtClean="0"/>
          </a:p>
          <a:p>
            <a:pPr algn="ctr"/>
            <a:r>
              <a:rPr lang="en-US" sz="4800" dirty="0" smtClean="0"/>
              <a:t>The protection order is enforced in </a:t>
            </a:r>
            <a:r>
              <a:rPr lang="en-US" sz="4800" b="1" dirty="0" smtClean="0"/>
              <a:t>every jurisdiction as the order is written.</a:t>
            </a:r>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34</a:t>
            </a:fld>
            <a:endParaRPr lang="en-US" noProof="0" dirty="0"/>
          </a:p>
        </p:txBody>
      </p:sp>
    </p:spTree>
    <p:extLst>
      <p:ext uri="{BB962C8B-B14F-4D97-AF65-F5344CB8AC3E}">
        <p14:creationId xmlns:p14="http://schemas.microsoft.com/office/powerpoint/2010/main" val="1165491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Full Faith and Credit 18 U.S.C. 2265(a) </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lnSpcReduction="10000"/>
          </a:bodyPr>
          <a:lstStyle/>
          <a:p>
            <a:r>
              <a:rPr lang="en-US" sz="3200" i="1" dirty="0" smtClean="0"/>
              <a:t>“Any protection order that is consistent with subsection (b) of this section by the court of one State, Indian tribe or territory (the issuing State, Indian tribe, or territory) shall be accorded full faith and credit by the court of another State, Indian tribe, or territory (the enforcing State, Indian tribe, or territory) and enforced by the court and law enforcement personnel of the other State, Indian tribal government or Territory as if it were the order of the enforcing State, Indian tribe, or territory.” </a:t>
            </a:r>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35</a:t>
            </a:fld>
            <a:endParaRPr lang="en-US" noProof="0" dirty="0"/>
          </a:p>
        </p:txBody>
      </p:sp>
    </p:spTree>
    <p:extLst>
      <p:ext uri="{BB962C8B-B14F-4D97-AF65-F5344CB8AC3E}">
        <p14:creationId xmlns:p14="http://schemas.microsoft.com/office/powerpoint/2010/main" val="2146914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Protection Orders under VAWA 18 U.S.C. 2265(b)</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2400" i="1" dirty="0" smtClean="0"/>
              <a:t>(b) Protection Order.  A protection order issued by a state, tribal, or territorial court is consistent with this subsection if—</a:t>
            </a:r>
          </a:p>
          <a:p>
            <a:r>
              <a:rPr lang="en-US" sz="2400" i="1" dirty="0" smtClean="0"/>
              <a:t>1. Such court has jurisdiction over the parties and matter under the law of such state, Indian tribe, or territory; and</a:t>
            </a:r>
          </a:p>
          <a:p>
            <a:r>
              <a:rPr lang="en-US" sz="2400" i="1" dirty="0" smtClean="0"/>
              <a:t>2. Reasonable notice and opportunity to be heard is given to the person against whom the order is sought sufficient to protect that person’s right to due process. In the case of ex parte orders, notice and opportunity to be heard must be provided within the time required by State, tribal, or territorial law, and in any event within a reasonable time after the order is issued, sufficient to protect the respondent’s due process rights.</a:t>
            </a:r>
            <a:endParaRPr lang="en-US" sz="2400" i="1"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36</a:t>
            </a:fld>
            <a:endParaRPr lang="en-US" noProof="0" dirty="0"/>
          </a:p>
        </p:txBody>
      </p:sp>
    </p:spTree>
    <p:extLst>
      <p:ext uri="{BB962C8B-B14F-4D97-AF65-F5344CB8AC3E}">
        <p14:creationId xmlns:p14="http://schemas.microsoft.com/office/powerpoint/2010/main" val="4022394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dirty="0" smtClean="0"/>
              <a:t>Advocate’s Tribal Protection Order Checklist</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2800" dirty="0" smtClean="0"/>
              <a:t>Advocates should ensure that Tribal Protection Orders are enforceable across jurisdictions. The </a:t>
            </a:r>
            <a:r>
              <a:rPr lang="en-US" sz="2800" i="1" dirty="0" smtClean="0"/>
              <a:t>Advocate’s Tribal Protection Order Checklist</a:t>
            </a:r>
            <a:r>
              <a:rPr lang="en-US" sz="2800" dirty="0" smtClean="0"/>
              <a:t> in Unit 4 </a:t>
            </a:r>
            <a:r>
              <a:rPr lang="en-US" sz="2800" u="sng" dirty="0" smtClean="0"/>
              <a:t>and</a:t>
            </a:r>
            <a:r>
              <a:rPr lang="en-US" sz="2800" dirty="0" smtClean="0"/>
              <a:t> the </a:t>
            </a:r>
            <a:r>
              <a:rPr lang="en-US" sz="2800" i="1" dirty="0" smtClean="0"/>
              <a:t>Comprehensive Tribal Protection Order Checklist</a:t>
            </a:r>
            <a:r>
              <a:rPr lang="en-US" sz="2800" dirty="0" smtClean="0"/>
              <a:t> in the Participant Workbook appendix serve as helpful reminders of what to include. </a:t>
            </a:r>
          </a:p>
          <a:p>
            <a:endParaRPr lang="en-US" sz="2800" dirty="0" smtClean="0"/>
          </a:p>
          <a:p>
            <a:r>
              <a:rPr lang="en-US" sz="2800" b="1" dirty="0" smtClean="0"/>
              <a:t>Each jurisdiction is different and best practices and laws change, so be sure to create and maintain a checklist that works for your clients and jurisdiction. </a:t>
            </a:r>
            <a:endParaRPr lang="en-US" sz="2800" b="1"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37</a:t>
            </a:fld>
            <a:endParaRPr lang="en-US" noProof="0" dirty="0"/>
          </a:p>
        </p:txBody>
      </p:sp>
    </p:spTree>
    <p:extLst>
      <p:ext uri="{BB962C8B-B14F-4D97-AF65-F5344CB8AC3E}">
        <p14:creationId xmlns:p14="http://schemas.microsoft.com/office/powerpoint/2010/main" val="1760797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 y="1680698"/>
            <a:ext cx="3962400" cy="2286000"/>
          </a:xfrm>
        </p:spPr>
        <p:txBody>
          <a:bodyPr>
            <a:noAutofit/>
          </a:bodyPr>
          <a:lstStyle/>
          <a:p>
            <a:r>
              <a:rPr lang="en-US" sz="4400" dirty="0" smtClean="0"/>
              <a:t>Advocate’s Tribal Protection Order Checklist</a:t>
            </a:r>
            <a:endParaRPr lang="en-US" sz="44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4358" y="-1890"/>
            <a:ext cx="5301212" cy="6859890"/>
          </a:xfrm>
        </p:spPr>
      </p:pic>
      <p:sp>
        <p:nvSpPr>
          <p:cNvPr id="4" name="Footer Placeholder 3"/>
          <p:cNvSpPr>
            <a:spLocks noGrp="1"/>
          </p:cNvSpPr>
          <p:nvPr>
            <p:ph type="ftr" sz="quarter" idx="11"/>
          </p:nvPr>
        </p:nvSpPr>
        <p:spPr>
          <a:xfrm>
            <a:off x="70338" y="6277222"/>
            <a:ext cx="3507154" cy="365125"/>
          </a:xfrm>
        </p:spPr>
        <p:txBody>
          <a:bodyPr/>
          <a:lstStyle/>
          <a:p>
            <a:r>
              <a:rPr lang="en-US" dirty="0" smtClean="0">
                <a:solidFill>
                  <a:schemeClr val="bg1"/>
                </a:solidFill>
              </a:rPr>
              <a:t>Sex Trafficking in Indian Country: Advocacy Curriculum | Unit 4 | Tribal Law and Policy Institute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9B3BEC4E-0D62-49E0-B2BB-0603C4D6642E}" type="slidenum">
              <a:rPr lang="en-US" smtClean="0"/>
              <a:t>38</a:t>
            </a:fld>
            <a:endParaRPr lang="en-US"/>
          </a:p>
        </p:txBody>
      </p:sp>
    </p:spTree>
    <p:extLst>
      <p:ext uri="{BB962C8B-B14F-4D97-AF65-F5344CB8AC3E}">
        <p14:creationId xmlns:p14="http://schemas.microsoft.com/office/powerpoint/2010/main" val="3896353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0" y="1325307"/>
            <a:ext cx="3983420" cy="3473144"/>
          </a:xfrm>
        </p:spPr>
        <p:txBody>
          <a:bodyPr>
            <a:noAutofit/>
          </a:bodyPr>
          <a:lstStyle/>
          <a:p>
            <a:r>
              <a:rPr lang="en-US" sz="4400" dirty="0" smtClean="0"/>
              <a:t>Drafting an Enforceable Tribal Protection Order Against a Member-Indian Defendant </a:t>
            </a:r>
            <a:endParaRPr lang="en-US" sz="44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0713" y="179679"/>
            <a:ext cx="5165757" cy="6645231"/>
          </a:xfrm>
        </p:spPr>
      </p:pic>
      <p:sp>
        <p:nvSpPr>
          <p:cNvPr id="4" name="Footer Placeholder 3"/>
          <p:cNvSpPr>
            <a:spLocks noGrp="1"/>
          </p:cNvSpPr>
          <p:nvPr>
            <p:ph type="ftr" sz="quarter" idx="11"/>
          </p:nvPr>
        </p:nvSpPr>
        <p:spPr>
          <a:xfrm>
            <a:off x="65690" y="6280106"/>
            <a:ext cx="3983420" cy="365125"/>
          </a:xfrm>
        </p:spPr>
        <p:txBody>
          <a:bodyPr/>
          <a:lstStyle/>
          <a:p>
            <a:r>
              <a:rPr lang="en-US" dirty="0" smtClean="0">
                <a:solidFill>
                  <a:schemeClr val="bg1"/>
                </a:solidFill>
              </a:rPr>
              <a:t>Sex Trafficking in Indian Country: Advocacy Curriculum | Unit 4 | Tribal Law and Policy Institute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9B3BEC4E-0D62-49E0-B2BB-0603C4D6642E}" type="slidenum">
              <a:rPr lang="en-US" smtClean="0"/>
              <a:t>39</a:t>
            </a:fld>
            <a:endParaRPr lang="en-US"/>
          </a:p>
        </p:txBody>
      </p:sp>
    </p:spTree>
    <p:extLst>
      <p:ext uri="{BB962C8B-B14F-4D97-AF65-F5344CB8AC3E}">
        <p14:creationId xmlns:p14="http://schemas.microsoft.com/office/powerpoint/2010/main" val="608567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 from previous webinar - </a:t>
            </a:r>
            <a:r>
              <a:rPr lang="en-US" i="1" dirty="0"/>
              <a:t>Resources re various Highway </a:t>
            </a:r>
            <a:r>
              <a:rPr lang="en-US" i="1" dirty="0" smtClean="0"/>
              <a:t>Systems </a:t>
            </a:r>
            <a:endParaRPr lang="en-US" i="1" dirty="0"/>
          </a:p>
        </p:txBody>
      </p:sp>
      <p:sp>
        <p:nvSpPr>
          <p:cNvPr id="5" name="Content Placeholder 4"/>
          <p:cNvSpPr>
            <a:spLocks noGrp="1"/>
          </p:cNvSpPr>
          <p:nvPr>
            <p:ph idx="1"/>
          </p:nvPr>
        </p:nvSpPr>
        <p:spPr/>
        <p:txBody>
          <a:bodyPr>
            <a:noAutofit/>
          </a:bodyPr>
          <a:lstStyle/>
          <a:p>
            <a:pPr>
              <a:spcBef>
                <a:spcPts val="50"/>
              </a:spcBef>
              <a:spcAft>
                <a:spcPts val="50"/>
              </a:spcAft>
              <a:buFont typeface="Arial" panose="020B0604020202020204" pitchFamily="34" charset="0"/>
              <a:buChar char="•"/>
            </a:pPr>
            <a:r>
              <a:rPr lang="en-US" sz="1600" dirty="0" smtClean="0"/>
              <a:t>Department </a:t>
            </a:r>
            <a:r>
              <a:rPr lang="en-US" sz="1600" dirty="0" smtClean="0"/>
              <a:t>of Transportation: "The </a:t>
            </a:r>
            <a:r>
              <a:rPr lang="en-US" sz="1600" dirty="0"/>
              <a:t>limited transportation-related human trafficking data available confirms that victims are being trafficked by airplanes, buses, subways, trains, taxis, rideshares, cruise ships, and private vehicles“</a:t>
            </a:r>
          </a:p>
          <a:p>
            <a:pPr lvl="1">
              <a:spcBef>
                <a:spcPts val="50"/>
              </a:spcBef>
              <a:spcAft>
                <a:spcPts val="50"/>
              </a:spcAft>
              <a:buFont typeface="Arial" panose="020B0604020202020204" pitchFamily="34" charset="0"/>
              <a:buChar char="•"/>
            </a:pPr>
            <a:r>
              <a:rPr lang="en-US" sz="1600" u="sng" dirty="0">
                <a:hlinkClick r:id="rId3"/>
              </a:rPr>
              <a:t>https://www.transportation.gov/sites/dot.gov/files/docs/mission/international-policy-and-trade/against-human-trafficking/338066/acht-draft-final-report.pdf</a:t>
            </a:r>
            <a:r>
              <a:rPr lang="en-US" sz="1600" dirty="0"/>
              <a:t>​ </a:t>
            </a:r>
            <a:endParaRPr lang="en-US" sz="1600" dirty="0" smtClean="0"/>
          </a:p>
          <a:p>
            <a:pPr>
              <a:spcBef>
                <a:spcPts val="50"/>
              </a:spcBef>
              <a:spcAft>
                <a:spcPts val="50"/>
              </a:spcAft>
              <a:buFont typeface="Arial" panose="020B0604020202020204" pitchFamily="34" charset="0"/>
              <a:buChar char="•"/>
            </a:pPr>
            <a:r>
              <a:rPr lang="en-US" sz="1600" dirty="0" smtClean="0"/>
              <a:t> Polaris Project Resources</a:t>
            </a:r>
          </a:p>
          <a:p>
            <a:pPr lvl="1">
              <a:spcBef>
                <a:spcPts val="50"/>
              </a:spcBef>
              <a:spcAft>
                <a:spcPts val="50"/>
              </a:spcAft>
              <a:buFont typeface="Arial" panose="020B0604020202020204" pitchFamily="34" charset="0"/>
              <a:buChar char="•"/>
            </a:pPr>
            <a:r>
              <a:rPr lang="en-US" sz="1600" u="sng" dirty="0" smtClean="0">
                <a:hlinkClick r:id="rId4"/>
              </a:rPr>
              <a:t>https</a:t>
            </a:r>
            <a:r>
              <a:rPr lang="en-US" sz="1600" u="sng" dirty="0">
                <a:hlinkClick r:id="rId4"/>
              </a:rPr>
              <a:t>://polarisproject.org/human-trafficking-and-the-transportation-industry/</a:t>
            </a:r>
            <a:r>
              <a:rPr lang="en-US" sz="1600" dirty="0"/>
              <a:t> </a:t>
            </a:r>
            <a:r>
              <a:rPr lang="en-US" sz="1600" dirty="0" smtClean="0"/>
              <a:t>and</a:t>
            </a:r>
          </a:p>
          <a:p>
            <a:pPr lvl="1">
              <a:spcBef>
                <a:spcPts val="50"/>
              </a:spcBef>
              <a:spcAft>
                <a:spcPts val="50"/>
              </a:spcAft>
              <a:buFont typeface="Arial" panose="020B0604020202020204" pitchFamily="34" charset="0"/>
              <a:buChar char="•"/>
            </a:pPr>
            <a:r>
              <a:rPr lang="en-US" sz="1600" u="sng" dirty="0" smtClean="0">
                <a:hlinkClick r:id="rId5"/>
              </a:rPr>
              <a:t>https</a:t>
            </a:r>
            <a:r>
              <a:rPr lang="en-US" sz="1600" u="sng" dirty="0">
                <a:hlinkClick r:id="rId5"/>
              </a:rPr>
              <a:t>://polarisproject.org/the-typology-of-modern-slavery</a:t>
            </a:r>
            <a:r>
              <a:rPr lang="en-US" sz="1600" u="sng" dirty="0" smtClean="0">
                <a:hlinkClick r:id="rId5"/>
              </a:rPr>
              <a:t>/</a:t>
            </a:r>
            <a:endParaRPr lang="en-US" sz="1600" u="sng" dirty="0" smtClean="0"/>
          </a:p>
          <a:p>
            <a:pPr>
              <a:spcBef>
                <a:spcPts val="50"/>
              </a:spcBef>
              <a:spcAft>
                <a:spcPts val="50"/>
              </a:spcAft>
              <a:buFont typeface="Arial" panose="020B0604020202020204" pitchFamily="34" charset="0"/>
              <a:buChar char="•"/>
            </a:pPr>
            <a:r>
              <a:rPr lang="en-US" sz="1600" dirty="0" smtClean="0"/>
              <a:t>Transit on the Lookout to Combat Human Trafficking, A Toolkit for Public Transport Agencies in the United States and Canada</a:t>
            </a:r>
          </a:p>
          <a:p>
            <a:pPr lvl="1">
              <a:spcBef>
                <a:spcPts val="50"/>
              </a:spcBef>
              <a:spcAft>
                <a:spcPts val="50"/>
              </a:spcAft>
              <a:buFont typeface="Arial" panose="020B0604020202020204" pitchFamily="34" charset="0"/>
              <a:buChar char="•"/>
            </a:pPr>
            <a:r>
              <a:rPr lang="en-US" sz="1600" u="sng" dirty="0">
                <a:hlinkClick r:id="rId6"/>
              </a:rPr>
              <a:t>https://truckersagainsttrafficking.org/wp-content/uploads/2020/06/BOTLtoolkit_transit_FINAL.pdf</a:t>
            </a:r>
            <a:r>
              <a:rPr lang="en-US" sz="1600" dirty="0" smtClean="0"/>
              <a:t>​</a:t>
            </a:r>
          </a:p>
          <a:p>
            <a:pPr>
              <a:spcBef>
                <a:spcPts val="50"/>
              </a:spcBef>
              <a:spcAft>
                <a:spcPts val="50"/>
              </a:spcAft>
              <a:buFont typeface="Arial" panose="020B0604020202020204" pitchFamily="34" charset="0"/>
              <a:buChar char="•"/>
            </a:pPr>
            <a:r>
              <a:rPr lang="en-US" sz="1600" dirty="0" smtClean="0"/>
              <a:t>Human Trafficking and Mobility of Missing and Murdered Indigenous Women Webinar, Transportation Research Board</a:t>
            </a:r>
          </a:p>
          <a:p>
            <a:pPr lvl="1">
              <a:spcBef>
                <a:spcPts val="50"/>
              </a:spcBef>
              <a:spcAft>
                <a:spcPts val="50"/>
              </a:spcAft>
              <a:buFont typeface="Arial" panose="020B0604020202020204" pitchFamily="34" charset="0"/>
              <a:buChar char="•"/>
            </a:pPr>
            <a:r>
              <a:rPr lang="en-US" sz="1600" dirty="0" smtClean="0">
                <a:hlinkClick r:id="rId7"/>
              </a:rPr>
              <a:t>https</a:t>
            </a:r>
            <a:r>
              <a:rPr lang="en-US" sz="1600" dirty="0">
                <a:hlinkClick r:id="rId7"/>
              </a:rPr>
              <a:t>://3fb28d6f-a96e-45cf-86bb-2bfb9f1b6453.usrfiles.com/ugd/3fb28d_d999505e9d114b4982613bdfd3f9773b.pdf </a:t>
            </a:r>
            <a:endParaRPr lang="en-US" sz="1600" dirty="0"/>
          </a:p>
          <a:p>
            <a:pPr lvl="1">
              <a:spcBef>
                <a:spcPts val="50"/>
              </a:spcBef>
              <a:spcAft>
                <a:spcPts val="50"/>
              </a:spcAft>
              <a:buFont typeface="Arial" panose="020B0604020202020204" pitchFamily="34" charset="0"/>
              <a:buChar char="•"/>
            </a:pPr>
            <a:r>
              <a:rPr lang="en-US" sz="1600" dirty="0">
                <a:hlinkClick r:id="rId8"/>
              </a:rPr>
              <a:t>https://3fb28d6f-a96e-45cf-86bb-2bfb9f1b6453.usrfiles.com/ugd/3fb28d_f7a0937b32e94150885fb1c6716ed240.pdf</a:t>
            </a:r>
            <a:endParaRPr lang="en-US" sz="1600" dirty="0" smtClean="0"/>
          </a:p>
        </p:txBody>
      </p:sp>
      <p:sp>
        <p:nvSpPr>
          <p:cNvPr id="2" name="Footer Placeholder 1"/>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3" name="Slide Number Placeholder 2"/>
          <p:cNvSpPr>
            <a:spLocks noGrp="1"/>
          </p:cNvSpPr>
          <p:nvPr>
            <p:ph type="sldNum" sz="quarter" idx="12"/>
          </p:nvPr>
        </p:nvSpPr>
        <p:spPr/>
        <p:txBody>
          <a:bodyPr/>
          <a:lstStyle/>
          <a:p>
            <a:fld id="{9B3BEC4E-0D62-49E0-B2BB-0603C4D6642E}" type="slidenum">
              <a:rPr lang="en-US" smtClean="0"/>
              <a:t>4</a:t>
            </a:fld>
            <a:endParaRPr lang="en-US"/>
          </a:p>
        </p:txBody>
      </p:sp>
    </p:spTree>
    <p:extLst>
      <p:ext uri="{BB962C8B-B14F-4D97-AF65-F5344CB8AC3E}">
        <p14:creationId xmlns:p14="http://schemas.microsoft.com/office/powerpoint/2010/main" val="724514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25889"/>
            <a:ext cx="4078014" cy="3609779"/>
          </a:xfrm>
        </p:spPr>
        <p:txBody>
          <a:bodyPr>
            <a:noAutofit/>
          </a:bodyPr>
          <a:lstStyle/>
          <a:p>
            <a:r>
              <a:rPr lang="en-US" sz="4400" dirty="0"/>
              <a:t>Drafting an Enforceable Tribal Protection Order </a:t>
            </a:r>
            <a:r>
              <a:rPr lang="en-US" sz="4400" dirty="0" smtClean="0"/>
              <a:t>Involving a Non-member</a:t>
            </a:r>
            <a:endParaRPr lang="en-US" sz="44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8560" y="0"/>
            <a:ext cx="5676075" cy="6771035"/>
          </a:xfrm>
        </p:spPr>
      </p:pic>
      <p:sp>
        <p:nvSpPr>
          <p:cNvPr id="4" name="Footer Placeholder 3"/>
          <p:cNvSpPr>
            <a:spLocks noGrp="1"/>
          </p:cNvSpPr>
          <p:nvPr>
            <p:ph type="ftr" sz="quarter" idx="11"/>
          </p:nvPr>
        </p:nvSpPr>
        <p:spPr>
          <a:xfrm>
            <a:off x="0" y="6277222"/>
            <a:ext cx="4078014" cy="365125"/>
          </a:xfrm>
        </p:spPr>
        <p:txBody>
          <a:bodyPr/>
          <a:lstStyle/>
          <a:p>
            <a:r>
              <a:rPr lang="en-US" dirty="0" smtClean="0">
                <a:solidFill>
                  <a:schemeClr val="bg1"/>
                </a:solidFill>
              </a:rPr>
              <a:t>Sex Trafficking in Indian Country: Advocacy Curriculum | Unit 4 | Tribal Law and Policy Institute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9B3BEC4E-0D62-49E0-B2BB-0603C4D6642E}" type="slidenum">
              <a:rPr lang="en-US" smtClean="0"/>
              <a:t>40</a:t>
            </a:fld>
            <a:endParaRPr lang="en-US"/>
          </a:p>
        </p:txBody>
      </p:sp>
    </p:spTree>
    <p:extLst>
      <p:ext uri="{BB962C8B-B14F-4D97-AF65-F5344CB8AC3E}">
        <p14:creationId xmlns:p14="http://schemas.microsoft.com/office/powerpoint/2010/main" val="3719516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dirty="0" smtClean="0"/>
              <a:t>Tribal Protection Order Resources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97280" y="1740613"/>
            <a:ext cx="10058400" cy="4023360"/>
          </a:xfrm>
        </p:spPr>
        <p:txBody>
          <a:bodyPr/>
          <a:lstStyle/>
          <a:p>
            <a:pPr algn="ctr"/>
            <a:r>
              <a:rPr lang="en-US" sz="3200" dirty="0" smtClean="0">
                <a:hlinkClick r:id="rId4"/>
              </a:rPr>
              <a:t>www.TribalProtectionOrder.org</a:t>
            </a:r>
            <a:endParaRPr lang="en-US" sz="3200" dirty="0" smtClean="0"/>
          </a:p>
          <a:p>
            <a:endParaRPr lang="en-US" dirty="0" smtClean="0"/>
          </a:p>
          <a:p>
            <a:endParaRPr lang="en-US" dirty="0" smtClean="0"/>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41</a:t>
            </a:fld>
            <a:endParaRPr lang="en-US" noProof="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0282" y="2175629"/>
            <a:ext cx="6869069" cy="4089751"/>
          </a:xfrm>
          <a:prstGeom prst="rect">
            <a:avLst/>
          </a:prstGeom>
        </p:spPr>
      </p:pic>
    </p:spTree>
    <p:extLst>
      <p:ext uri="{BB962C8B-B14F-4D97-AF65-F5344CB8AC3E}">
        <p14:creationId xmlns:p14="http://schemas.microsoft.com/office/powerpoint/2010/main" val="10093656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Protection Order Resources </a:t>
            </a:r>
            <a:endParaRPr lang="en-US" dirty="0"/>
          </a:p>
        </p:txBody>
      </p:sp>
      <p:sp>
        <p:nvSpPr>
          <p:cNvPr id="3" name="Content Placeholder 2"/>
          <p:cNvSpPr>
            <a:spLocks noGrp="1"/>
          </p:cNvSpPr>
          <p:nvPr>
            <p:ph idx="1"/>
          </p:nvPr>
        </p:nvSpPr>
        <p:spPr>
          <a:xfrm>
            <a:off x="5894272" y="1845734"/>
            <a:ext cx="5261408" cy="4023360"/>
          </a:xfrm>
        </p:spPr>
        <p:txBody>
          <a:bodyPr>
            <a:normAutofit/>
          </a:bodyPr>
          <a:lstStyle/>
          <a:p>
            <a:pPr algn="ctr"/>
            <a:endParaRPr lang="en-US" sz="3200" dirty="0" smtClean="0">
              <a:hlinkClick r:id="rId3" action="ppaction://hlinkfile"/>
            </a:endParaRPr>
          </a:p>
          <a:p>
            <a:pPr algn="ctr"/>
            <a:endParaRPr lang="en-US" sz="3200" dirty="0">
              <a:hlinkClick r:id="rId3" action="ppaction://hlinkfile"/>
            </a:endParaRPr>
          </a:p>
          <a:p>
            <a:pPr algn="ctr"/>
            <a:r>
              <a:rPr lang="en-US" sz="3200" dirty="0" smtClean="0">
                <a:hlinkClick r:id="rId3" action="ppaction://hlinkfile"/>
              </a:rPr>
              <a:t>www.VictimLaw.org</a:t>
            </a:r>
            <a:endParaRPr lang="en-US" sz="3200"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42</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658" y="1765226"/>
            <a:ext cx="4602614" cy="4540738"/>
          </a:xfrm>
          <a:prstGeom prst="rect">
            <a:avLst/>
          </a:prstGeom>
        </p:spPr>
      </p:pic>
    </p:spTree>
    <p:extLst>
      <p:ext uri="{BB962C8B-B14F-4D97-AF65-F5344CB8AC3E}">
        <p14:creationId xmlns:p14="http://schemas.microsoft.com/office/powerpoint/2010/main" val="1802668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23" t="10981" r="6900" b="8364"/>
          <a:stretch/>
        </p:blipFill>
        <p:spPr>
          <a:xfrm>
            <a:off x="0" y="1748044"/>
            <a:ext cx="6260886" cy="3320588"/>
          </a:xfrm>
          <a:prstGeom prst="rect">
            <a:avLst/>
          </a:prstGeom>
        </p:spPr>
      </p:pic>
      <p:sp>
        <p:nvSpPr>
          <p:cNvPr id="2" name="Title 1"/>
          <p:cNvSpPr>
            <a:spLocks noGrp="1"/>
          </p:cNvSpPr>
          <p:nvPr>
            <p:ph type="title"/>
          </p:nvPr>
        </p:nvSpPr>
        <p:spPr/>
        <p:txBody>
          <a:bodyPr/>
          <a:lstStyle/>
          <a:p>
            <a:r>
              <a:rPr lang="en-US" dirty="0" smtClean="0"/>
              <a:t>Additional Resources</a:t>
            </a:r>
            <a:endParaRPr lang="en-US" dirty="0"/>
          </a:p>
        </p:txBody>
      </p:sp>
      <p:sp>
        <p:nvSpPr>
          <p:cNvPr id="3" name="Footer Placeholder 2"/>
          <p:cNvSpPr>
            <a:spLocks noGrp="1"/>
          </p:cNvSpPr>
          <p:nvPr>
            <p:ph type="ftr" sz="quarter" idx="11"/>
          </p:nvPr>
        </p:nvSpPr>
        <p:spPr/>
        <p:txBody>
          <a:bodyPr/>
          <a:lstStyle/>
          <a:p>
            <a:r>
              <a:rPr lang="en-US" dirty="0" smtClean="0"/>
              <a:t>Sex Trafficking in Indian Country: Advocacy Curriculum | Unit 4 | Tribal Law and Policy Institute | </a:t>
            </a:r>
            <a:endParaRPr lang="en-US"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43</a:t>
            </a:fld>
            <a:endParaRPr lang="en-US" noProof="0" dirty="0"/>
          </a:p>
        </p:txBody>
      </p:sp>
      <p:pic>
        <p:nvPicPr>
          <p:cNvPr id="7" name="Content Placeholder 3">
            <a:extLst>
              <a:ext uri="{FF2B5EF4-FFF2-40B4-BE49-F238E27FC236}">
                <a16:creationId xmlns:a16="http://schemas.microsoft.com/office/drawing/2014/main" id="{786217FF-A9F4-453B-A7B6-BDB66B28BA06}"/>
              </a:ext>
            </a:extLst>
          </p:cNvPr>
          <p:cNvPicPr>
            <a:picLocks noGrp="1" noChangeAspect="1"/>
          </p:cNvPicPr>
          <p:nvPr>
            <p:ph idx="1"/>
          </p:nvPr>
        </p:nvPicPr>
        <p:blipFill>
          <a:blip r:embed="rId4"/>
          <a:stretch>
            <a:fillRect/>
          </a:stretch>
        </p:blipFill>
        <p:spPr>
          <a:xfrm>
            <a:off x="5215633" y="3086489"/>
            <a:ext cx="7728435" cy="3362612"/>
          </a:xfrm>
          <a:prstGeom prst="rect">
            <a:avLst/>
          </a:prstGeom>
        </p:spPr>
      </p:pic>
    </p:spTree>
    <p:extLst>
      <p:ext uri="{BB962C8B-B14F-4D97-AF65-F5344CB8AC3E}">
        <p14:creationId xmlns:p14="http://schemas.microsoft.com/office/powerpoint/2010/main" val="2885792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Wednesday Series</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ctr">
              <a:buNone/>
            </a:pPr>
            <a:r>
              <a:rPr lang="en-US" sz="4000" dirty="0" smtClean="0"/>
              <a:t>All of </a:t>
            </a:r>
            <a:r>
              <a:rPr lang="en-US" sz="4000" dirty="0" smtClean="0"/>
              <a:t>the previous </a:t>
            </a:r>
            <a:r>
              <a:rPr lang="en-US" sz="4000" dirty="0" smtClean="0"/>
              <a:t>webinars and PowerPoint slides from the Webinar Wednesday Series, Sex Trafficking in Indian Country: Advocacy Curriculum </a:t>
            </a:r>
            <a:r>
              <a:rPr lang="en-US" sz="4000" dirty="0" smtClean="0"/>
              <a:t>have </a:t>
            </a:r>
            <a:r>
              <a:rPr lang="en-US" sz="4000" dirty="0" smtClean="0"/>
              <a:t>be posted on </a:t>
            </a:r>
            <a:r>
              <a:rPr lang="en-US" sz="4000" dirty="0" smtClean="0">
                <a:hlinkClick r:id="rId3"/>
              </a:rPr>
              <a:t>www.TribalTrafficking.org</a:t>
            </a:r>
            <a:r>
              <a:rPr lang="en-US" sz="4000" dirty="0" smtClean="0"/>
              <a:t>. This webinar wil</a:t>
            </a:r>
            <a:r>
              <a:rPr lang="en-US" sz="4000" dirty="0" smtClean="0"/>
              <a:t>l be posted soon! </a:t>
            </a:r>
            <a:endParaRPr lang="en-US" sz="4000" dirty="0" smtClean="0"/>
          </a:p>
          <a:p>
            <a:pPr marL="0" lvl="0" indent="0" algn="ctr">
              <a:buNone/>
            </a:pPr>
            <a:endParaRPr lang="en-US" sz="4000" dirty="0"/>
          </a:p>
          <a:p>
            <a:pPr marL="0" lvl="0" indent="0" algn="ctr">
              <a:buNone/>
            </a:pPr>
            <a:r>
              <a:rPr lang="en-US" sz="4000" dirty="0" smtClean="0"/>
              <a:t>THANK YOU! </a:t>
            </a:r>
          </a:p>
          <a:p>
            <a:pPr marL="0" lvl="0" indent="0">
              <a:buNone/>
            </a:pPr>
            <a:endParaRPr lang="en-US" dirty="0"/>
          </a:p>
          <a:p>
            <a:pPr marL="0" lvl="0" indent="0">
              <a:buNone/>
            </a:pP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44</a:t>
            </a:fld>
            <a:endParaRPr lang="en-US" dirty="0"/>
          </a:p>
        </p:txBody>
      </p:sp>
      <p:sp>
        <p:nvSpPr>
          <p:cNvPr id="7" name="Footer Placeholder 6"/>
          <p:cNvSpPr>
            <a:spLocks noGrp="1"/>
          </p:cNvSpPr>
          <p:nvPr>
            <p:ph type="ftr" sz="quarter" idx="11"/>
          </p:nvPr>
        </p:nvSpPr>
        <p:spPr/>
        <p:txBody>
          <a:bodyPr/>
          <a:lstStyle/>
          <a:p>
            <a:r>
              <a:rPr lang="en-US" dirty="0" smtClean="0"/>
              <a:t>Sex Trafficking in Indian Country: Advocacy Curriculum | Unit 4 | Tribal Law and Policy Institute | </a:t>
            </a:r>
            <a:endParaRPr lang="en-US" dirty="0"/>
          </a:p>
        </p:txBody>
      </p:sp>
    </p:spTree>
    <p:extLst>
      <p:ext uri="{BB962C8B-B14F-4D97-AF65-F5344CB8AC3E}">
        <p14:creationId xmlns:p14="http://schemas.microsoft.com/office/powerpoint/2010/main" val="4104278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3" name="Slide Number Placeholder 2"/>
          <p:cNvSpPr>
            <a:spLocks noGrp="1"/>
          </p:cNvSpPr>
          <p:nvPr>
            <p:ph type="sldNum" sz="quarter" idx="12"/>
          </p:nvPr>
        </p:nvSpPr>
        <p:spPr/>
        <p:txBody>
          <a:bodyPr/>
          <a:lstStyle/>
          <a:p>
            <a:fld id="{9B3BEC4E-0D62-49E0-B2BB-0603C4D6642E}" type="slidenum">
              <a:rPr lang="en-US" smtClean="0"/>
              <a:pPr/>
              <a:t>45</a:t>
            </a:fld>
            <a:endParaRPr lang="en-US"/>
          </a:p>
        </p:txBody>
      </p:sp>
      <p:sp>
        <p:nvSpPr>
          <p:cNvPr id="2" name="Title 1"/>
          <p:cNvSpPr>
            <a:spLocks noGrp="1"/>
          </p:cNvSpPr>
          <p:nvPr>
            <p:ph type="title" idx="4294967295"/>
          </p:nvPr>
        </p:nvSpPr>
        <p:spPr>
          <a:xfrm>
            <a:off x="7064375" y="635000"/>
            <a:ext cx="5127625" cy="1450975"/>
          </a:xfrm>
        </p:spPr>
        <p:txBody>
          <a:bodyPr vert="horz" lIns="91440" tIns="45720" rIns="91440" bIns="45720" rtlCol="0" anchor="b">
            <a:normAutofit/>
          </a:bodyPr>
          <a:lstStyle/>
          <a:p>
            <a:r>
              <a:rPr lang="en-US" dirty="0">
                <a:solidFill>
                  <a:schemeClr val="tx1"/>
                </a:solidFill>
              </a:rPr>
              <a:t>Questions?</a:t>
            </a:r>
          </a:p>
        </p:txBody>
      </p:sp>
      <p:pic>
        <p:nvPicPr>
          <p:cNvPr id="14" name="Picture 13"/>
          <p:cNvPicPr>
            <a:picLocks noChangeAspect="1"/>
          </p:cNvPicPr>
          <p:nvPr/>
        </p:nvPicPr>
        <p:blipFill>
          <a:blip r:embed="rId3"/>
          <a:stretch>
            <a:fillRect/>
          </a:stretch>
        </p:blipFill>
        <p:spPr>
          <a:xfrm>
            <a:off x="815169" y="757333"/>
            <a:ext cx="5133975" cy="4819650"/>
          </a:xfrm>
          <a:prstGeom prst="rect">
            <a:avLst/>
          </a:prstGeom>
        </p:spPr>
      </p:pic>
      <p:sp>
        <p:nvSpPr>
          <p:cNvPr id="7" name="Rectangle 6"/>
          <p:cNvSpPr/>
          <p:nvPr/>
        </p:nvSpPr>
        <p:spPr>
          <a:xfrm>
            <a:off x="5791200" y="2518787"/>
            <a:ext cx="6112042" cy="1628138"/>
          </a:xfrm>
          <a:prstGeom prst="rect">
            <a:avLst/>
          </a:prstGeom>
        </p:spPr>
        <p:txBody>
          <a:bodyPr wrap="square">
            <a:spAutoFit/>
          </a:bodyPr>
          <a:lstStyle/>
          <a:p>
            <a:pPr marL="285750" lvl="0"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rPr>
              <a:t>Bonnie Clairmont, Victim Advocacy Specialist</a:t>
            </a:r>
          </a:p>
          <a:p>
            <a:pPr marL="742950" lvl="1"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hlinkClick r:id="rId4"/>
              </a:rPr>
              <a:t>bonnie@tlpi.org</a:t>
            </a:r>
            <a:r>
              <a:rPr lang="en-US" dirty="0">
                <a:solidFill>
                  <a:srgbClr val="000000">
                    <a:lumMod val="75000"/>
                    <a:lumOff val="25000"/>
                  </a:srgbClr>
                </a:solidFill>
              </a:rPr>
              <a:t> </a:t>
            </a:r>
          </a:p>
          <a:p>
            <a:pPr marL="285750" lvl="0"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rPr>
              <a:t>Kelly Gaines Stoner, Victim Advocacy Legal Specialist</a:t>
            </a:r>
          </a:p>
          <a:p>
            <a:pPr marL="742950" lvl="1"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hlinkClick r:id="rId5"/>
              </a:rPr>
              <a:t>kelly@tlpi.org</a:t>
            </a:r>
            <a:r>
              <a:rPr lang="en-US" dirty="0">
                <a:solidFill>
                  <a:srgbClr val="000000">
                    <a:lumMod val="75000"/>
                    <a:lumOff val="25000"/>
                  </a:srgbClr>
                </a:solidFill>
              </a:rPr>
              <a:t> </a:t>
            </a:r>
          </a:p>
        </p:txBody>
      </p:sp>
    </p:spTree>
    <p:extLst>
      <p:ext uri="{BB962C8B-B14F-4D97-AF65-F5344CB8AC3E}">
        <p14:creationId xmlns:p14="http://schemas.microsoft.com/office/powerpoint/2010/main" val="349094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4C17D5D-F3C1-4590-A660-495891FF63B5}"/>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Training Agenda</a:t>
            </a:r>
            <a:endParaRPr lang="en-US" dirty="0"/>
          </a:p>
        </p:txBody>
      </p:sp>
      <p:sp>
        <p:nvSpPr>
          <p:cNvPr id="9" name="Content Placeholder 3"/>
          <p:cNvSpPr>
            <a:spLocks noGrp="1"/>
          </p:cNvSpPr>
          <p:nvPr>
            <p:ph idx="1"/>
          </p:nvPr>
        </p:nvSpPr>
        <p:spPr/>
        <p:txBody>
          <a:bodyPr numCol="2">
            <a:normAutofit fontScale="25000" lnSpcReduction="20000"/>
          </a:bodyPr>
          <a:lstStyle/>
          <a:p>
            <a:pPr>
              <a:spcBef>
                <a:spcPts val="0"/>
              </a:spcBef>
              <a:buFont typeface="Arial" panose="020B0604020202020204" pitchFamily="34" charset="0"/>
              <a:buChar char="•"/>
            </a:pPr>
            <a:r>
              <a:rPr lang="en-US" sz="10400" dirty="0" smtClean="0"/>
              <a:t> Introductions, Agenda, Overview of Unit, and Learning Objectives</a:t>
            </a:r>
          </a:p>
          <a:p>
            <a:pPr>
              <a:spcBef>
                <a:spcPts val="0"/>
              </a:spcBef>
              <a:buFont typeface="Arial" panose="020B0604020202020204" pitchFamily="34" charset="0"/>
              <a:buChar char="•"/>
            </a:pPr>
            <a:r>
              <a:rPr lang="en-US" sz="10400" dirty="0" smtClean="0"/>
              <a:t> “Meeting Legal Advocacy Needs of Victims” – Small Group Exercise</a:t>
            </a:r>
          </a:p>
          <a:p>
            <a:pPr>
              <a:spcBef>
                <a:spcPts val="0"/>
              </a:spcBef>
              <a:buFont typeface="Arial" panose="020B0604020202020204" pitchFamily="34" charset="0"/>
              <a:buChar char="•"/>
            </a:pPr>
            <a:r>
              <a:rPr lang="en-US" sz="10400" dirty="0" smtClean="0"/>
              <a:t> Victim Advocacy Roles</a:t>
            </a:r>
          </a:p>
          <a:p>
            <a:pPr>
              <a:spcBef>
                <a:spcPts val="0"/>
              </a:spcBef>
              <a:buFont typeface="Arial" panose="020B0604020202020204" pitchFamily="34" charset="0"/>
              <a:buChar char="•"/>
            </a:pPr>
            <a:r>
              <a:rPr lang="en-US" sz="10400" dirty="0" smtClean="0"/>
              <a:t> Legal Advocacy Responsibilities</a:t>
            </a:r>
          </a:p>
          <a:p>
            <a:pPr>
              <a:spcBef>
                <a:spcPts val="0"/>
              </a:spcBef>
              <a:buFont typeface="Arial" panose="020B0604020202020204" pitchFamily="34" charset="0"/>
              <a:buChar char="•"/>
            </a:pPr>
            <a:r>
              <a:rPr lang="en-US" sz="10400" dirty="0" smtClean="0"/>
              <a:t> “Meeting the Legal Needs of Victims” – Small Group Exercise</a:t>
            </a:r>
          </a:p>
          <a:p>
            <a:pPr>
              <a:spcBef>
                <a:spcPts val="0"/>
              </a:spcBef>
              <a:buFont typeface="Arial" panose="020B0604020202020204" pitchFamily="34" charset="0"/>
              <a:buChar char="•"/>
            </a:pPr>
            <a:r>
              <a:rPr lang="en-US" sz="10400" dirty="0" smtClean="0"/>
              <a:t> Overview of Legal Needs in Criminal Systems</a:t>
            </a:r>
          </a:p>
          <a:p>
            <a:pPr>
              <a:spcBef>
                <a:spcPts val="0"/>
              </a:spcBef>
              <a:buFont typeface="Arial" panose="020B0604020202020204" pitchFamily="34" charset="0"/>
              <a:buChar char="•"/>
            </a:pPr>
            <a:r>
              <a:rPr lang="en-US" sz="10400" dirty="0" smtClean="0"/>
              <a:t> Overview of Legal Needs in Civil Systems</a:t>
            </a:r>
          </a:p>
          <a:p>
            <a:pPr marL="0" indent="0">
              <a:spcBef>
                <a:spcPts val="0"/>
              </a:spcBef>
              <a:buNone/>
            </a:pPr>
            <a:endParaRPr lang="en-US" sz="10400" dirty="0" smtClean="0"/>
          </a:p>
          <a:p>
            <a:pPr>
              <a:spcBef>
                <a:spcPts val="0"/>
              </a:spcBef>
              <a:buFont typeface="Arial" panose="020B0604020202020204" pitchFamily="34" charset="0"/>
              <a:buChar char="•"/>
            </a:pPr>
            <a:r>
              <a:rPr lang="en-US" sz="10400" dirty="0" smtClean="0"/>
              <a:t> Navigating Criminal Jurisdiction In Indian country</a:t>
            </a:r>
          </a:p>
          <a:p>
            <a:pPr>
              <a:spcBef>
                <a:spcPts val="0"/>
              </a:spcBef>
              <a:buFont typeface="Arial" panose="020B0604020202020204" pitchFamily="34" charset="0"/>
              <a:buChar char="•"/>
            </a:pPr>
            <a:r>
              <a:rPr lang="en-US" sz="10400" dirty="0" smtClean="0"/>
              <a:t> Criminal Legal Advocacy</a:t>
            </a:r>
          </a:p>
          <a:p>
            <a:pPr>
              <a:spcBef>
                <a:spcPts val="0"/>
              </a:spcBef>
              <a:buFont typeface="Arial" panose="020B0604020202020204" pitchFamily="34" charset="0"/>
              <a:buChar char="•"/>
            </a:pPr>
            <a:r>
              <a:rPr lang="en-US" sz="10400" dirty="0" smtClean="0"/>
              <a:t> Victim’s Rights</a:t>
            </a:r>
          </a:p>
          <a:p>
            <a:pPr>
              <a:spcBef>
                <a:spcPts val="0"/>
              </a:spcBef>
              <a:buFont typeface="Arial" panose="020B0604020202020204" pitchFamily="34" charset="0"/>
              <a:buChar char="•"/>
            </a:pPr>
            <a:r>
              <a:rPr lang="en-US" sz="10400" dirty="0" smtClean="0"/>
              <a:t> Navigating Civil Jurisdiction in Indian country</a:t>
            </a:r>
          </a:p>
          <a:p>
            <a:pPr>
              <a:spcBef>
                <a:spcPts val="0"/>
              </a:spcBef>
              <a:buFont typeface="Arial" panose="020B0604020202020204" pitchFamily="34" charset="0"/>
              <a:buChar char="•"/>
            </a:pPr>
            <a:r>
              <a:rPr lang="en-US" sz="10400" dirty="0" smtClean="0"/>
              <a:t> Civil Legal Advocacy </a:t>
            </a:r>
          </a:p>
          <a:p>
            <a:pPr>
              <a:spcBef>
                <a:spcPts val="0"/>
              </a:spcBef>
              <a:buFont typeface="Arial" panose="020B0604020202020204" pitchFamily="34" charset="0"/>
              <a:buChar char="•"/>
            </a:pPr>
            <a:r>
              <a:rPr lang="en-US" sz="10400" dirty="0" smtClean="0"/>
              <a:t> Civil Protection Orders </a:t>
            </a:r>
          </a:p>
          <a:p>
            <a:pPr>
              <a:spcBef>
                <a:spcPts val="0"/>
              </a:spcBef>
              <a:buFont typeface="Arial" panose="020B0604020202020204" pitchFamily="34" charset="0"/>
              <a:buChar char="•"/>
            </a:pPr>
            <a:r>
              <a:rPr lang="en-US" sz="10400" dirty="0" smtClean="0"/>
              <a:t> Enforcing Tribal Protection Orders</a:t>
            </a:r>
          </a:p>
          <a:p>
            <a:pPr>
              <a:spcBef>
                <a:spcPts val="0"/>
              </a:spcBef>
              <a:buFont typeface="Arial" panose="020B0604020202020204" pitchFamily="34" charset="0"/>
              <a:buChar char="•"/>
            </a:pPr>
            <a:r>
              <a:rPr lang="en-US" sz="10400" dirty="0" smtClean="0"/>
              <a:t> Full Faith and Credit</a:t>
            </a:r>
          </a:p>
          <a:p>
            <a:pPr>
              <a:spcBef>
                <a:spcPts val="0"/>
              </a:spcBef>
              <a:buFont typeface="Arial" panose="020B0604020202020204" pitchFamily="34" charset="0"/>
              <a:buChar char="•"/>
            </a:pPr>
            <a:r>
              <a:rPr lang="en-US" sz="10400" dirty="0" smtClean="0"/>
              <a:t> Advocate’s PO Checklist</a:t>
            </a:r>
          </a:p>
          <a:p>
            <a:pPr>
              <a:spcBef>
                <a:spcPts val="0"/>
              </a:spcBef>
              <a:buFont typeface="Arial" panose="020B0604020202020204" pitchFamily="34" charset="0"/>
              <a:buChar char="•"/>
            </a:pPr>
            <a:r>
              <a:rPr lang="en-US" sz="10400" dirty="0" smtClean="0"/>
              <a:t> Question and Answer</a:t>
            </a:r>
          </a:p>
          <a:p>
            <a:endParaRPr lang="en-US"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5</a:t>
            </a:fld>
            <a:endParaRPr lang="en-US" noProof="0" dirty="0"/>
          </a:p>
        </p:txBody>
      </p:sp>
    </p:spTree>
    <p:extLst>
      <p:ext uri="{BB962C8B-B14F-4D97-AF65-F5344CB8AC3E}">
        <p14:creationId xmlns:p14="http://schemas.microsoft.com/office/powerpoint/2010/main" val="382419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Learning Objectives</a:t>
            </a:r>
            <a:endParaRPr lang="en-US" dirty="0"/>
          </a:p>
        </p:txBody>
      </p:sp>
      <p:sp>
        <p:nvSpPr>
          <p:cNvPr id="4" name="Content Placeholder 3"/>
          <p:cNvSpPr>
            <a:spLocks noGrp="1"/>
          </p:cNvSpPr>
          <p:nvPr>
            <p:ph idx="1"/>
          </p:nvPr>
        </p:nvSpPr>
        <p:spPr/>
        <p:txBody>
          <a:bodyPr>
            <a:noAutofit/>
          </a:bodyPr>
          <a:lstStyle/>
          <a:p>
            <a:pPr marL="201168" lvl="1" indent="0">
              <a:spcBef>
                <a:spcPts val="0"/>
              </a:spcBef>
              <a:spcAft>
                <a:spcPts val="0"/>
              </a:spcAft>
              <a:buNone/>
            </a:pPr>
            <a:r>
              <a:rPr lang="en-US" sz="2600" dirty="0" smtClean="0"/>
              <a:t>As a result of participating in this workshop you will be better able to:</a:t>
            </a:r>
          </a:p>
          <a:p>
            <a:pPr lvl="1">
              <a:spcBef>
                <a:spcPts val="0"/>
              </a:spcBef>
              <a:spcAft>
                <a:spcPts val="0"/>
              </a:spcAft>
              <a:buFont typeface="Arial" panose="020B0604020202020204" pitchFamily="34" charset="0"/>
              <a:buChar char="•"/>
            </a:pPr>
            <a:endParaRPr lang="en-US" sz="2600" dirty="0" smtClean="0"/>
          </a:p>
          <a:p>
            <a:pPr lvl="1">
              <a:spcBef>
                <a:spcPts val="0"/>
              </a:spcBef>
              <a:spcAft>
                <a:spcPts val="0"/>
              </a:spcAft>
              <a:buFont typeface="Arial" panose="020B0604020202020204" pitchFamily="34" charset="0"/>
              <a:buChar char="•"/>
            </a:pPr>
            <a:r>
              <a:rPr lang="en-US" sz="2600" dirty="0" smtClean="0"/>
              <a:t>Identify critical roles advocates fill when providing advocacy;</a:t>
            </a:r>
          </a:p>
          <a:p>
            <a:pPr lvl="1">
              <a:spcBef>
                <a:spcPts val="0"/>
              </a:spcBef>
              <a:spcAft>
                <a:spcPts val="0"/>
              </a:spcAft>
              <a:buFont typeface="Arial" panose="020B0604020202020204" pitchFamily="34" charset="0"/>
              <a:buChar char="•"/>
            </a:pPr>
            <a:r>
              <a:rPr lang="en-US" sz="2600" dirty="0" smtClean="0"/>
              <a:t>Identify legal advocacy needs of sex trafficking victims;</a:t>
            </a:r>
          </a:p>
          <a:p>
            <a:pPr lvl="1">
              <a:spcBef>
                <a:spcPts val="0"/>
              </a:spcBef>
              <a:spcAft>
                <a:spcPts val="0"/>
              </a:spcAft>
              <a:buFont typeface="Arial" panose="020B0604020202020204" pitchFamily="34" charset="0"/>
              <a:buChar char="•"/>
            </a:pPr>
            <a:r>
              <a:rPr lang="en-US" sz="2600" dirty="0" smtClean="0"/>
              <a:t>Identify concerns related to victim information;</a:t>
            </a:r>
          </a:p>
          <a:p>
            <a:pPr lvl="1">
              <a:spcBef>
                <a:spcPts val="0"/>
              </a:spcBef>
              <a:spcAft>
                <a:spcPts val="0"/>
              </a:spcAft>
              <a:buFont typeface="Arial" panose="020B0604020202020204" pitchFamily="34" charset="0"/>
              <a:buChar char="•"/>
            </a:pPr>
            <a:r>
              <a:rPr lang="en-US" sz="2600" dirty="0" smtClean="0"/>
              <a:t>Identify potential needs of victims in criminal systems;</a:t>
            </a:r>
          </a:p>
          <a:p>
            <a:pPr lvl="1">
              <a:spcBef>
                <a:spcPts val="0"/>
              </a:spcBef>
              <a:spcAft>
                <a:spcPts val="0"/>
              </a:spcAft>
              <a:buFont typeface="Arial" panose="020B0604020202020204" pitchFamily="34" charset="0"/>
              <a:buChar char="•"/>
            </a:pPr>
            <a:r>
              <a:rPr lang="en-US" sz="2600" dirty="0" smtClean="0"/>
              <a:t>Identify potential needs of victims in civil systems;</a:t>
            </a:r>
          </a:p>
          <a:p>
            <a:pPr lvl="1">
              <a:spcBef>
                <a:spcPts val="0"/>
              </a:spcBef>
              <a:spcAft>
                <a:spcPts val="0"/>
              </a:spcAft>
              <a:buFont typeface="Arial" panose="020B0604020202020204" pitchFamily="34" charset="0"/>
              <a:buChar char="•"/>
            </a:pPr>
            <a:r>
              <a:rPr lang="en-US" sz="2600" dirty="0" smtClean="0"/>
              <a:t>Identify victim’s rights and explain the importance of each; and</a:t>
            </a:r>
          </a:p>
          <a:p>
            <a:pPr lvl="1">
              <a:spcBef>
                <a:spcPts val="0"/>
              </a:spcBef>
              <a:spcAft>
                <a:spcPts val="0"/>
              </a:spcAft>
              <a:buFont typeface="Arial" panose="020B0604020202020204" pitchFamily="34" charset="0"/>
              <a:buChar char="•"/>
            </a:pPr>
            <a:r>
              <a:rPr lang="en-US" sz="2600" dirty="0" smtClean="0"/>
              <a:t>Identify important issues regarding tribal protection order issuance and enforcement</a:t>
            </a:r>
            <a:r>
              <a:rPr lang="en-US" sz="2800" dirty="0" smtClean="0"/>
              <a:t>.</a:t>
            </a:r>
            <a:endParaRPr lang="en-US" sz="2800" dirty="0"/>
          </a:p>
        </p:txBody>
      </p:sp>
      <p:sp>
        <p:nvSpPr>
          <p:cNvPr id="7"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6</a:t>
            </a:fld>
            <a:endParaRPr lang="en-US" noProof="0" dirty="0"/>
          </a:p>
        </p:txBody>
      </p:sp>
    </p:spTree>
    <p:extLst>
      <p:ext uri="{BB962C8B-B14F-4D97-AF65-F5344CB8AC3E}">
        <p14:creationId xmlns:p14="http://schemas.microsoft.com/office/powerpoint/2010/main" val="25329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lgn="ctr"/>
            <a:r>
              <a:rPr lang="en-US" sz="4800" b="1" i="1" dirty="0" smtClean="0">
                <a:solidFill>
                  <a:srgbClr val="7030A0"/>
                </a:solidFill>
              </a:rPr>
              <a:t>BEWARE OF THE UNAUTHORIZED PRACTICE OF LAW!</a:t>
            </a:r>
            <a:endParaRPr lang="en-US" sz="4800" dirty="0" smtClean="0"/>
          </a:p>
          <a:p>
            <a:pPr algn="ctr"/>
            <a:r>
              <a:rPr lang="en-US" sz="4400" dirty="0" smtClean="0"/>
              <a:t>Be clear that you are the victim advocate, and not the victim’s lawyer. </a:t>
            </a:r>
            <a:endParaRPr lang="en-US" sz="44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7</a:t>
            </a:fld>
            <a:endParaRPr lang="en-US" noProof="0" dirty="0"/>
          </a:p>
        </p:txBody>
      </p:sp>
    </p:spTree>
    <p:extLst>
      <p:ext uri="{BB962C8B-B14F-4D97-AF65-F5344CB8AC3E}">
        <p14:creationId xmlns:p14="http://schemas.microsoft.com/office/powerpoint/2010/main" val="1318900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Overview of Legal Needs in Criminal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dirty="0" smtClean="0"/>
              <a:t>In </a:t>
            </a:r>
            <a:r>
              <a:rPr lang="en-US" sz="4000" b="1" i="1" dirty="0" smtClean="0"/>
              <a:t>criminal legal systems</a:t>
            </a:r>
            <a:r>
              <a:rPr lang="en-US" sz="4000" dirty="0" smtClean="0"/>
              <a:t>, sex trafficking victims will need assistance with preparation for trial, seeking a criminal no contact order, asserting victim’s rights, and preparing and delivering victim impact statements.</a:t>
            </a:r>
            <a:endParaRPr lang="en-US" sz="40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8</a:t>
            </a:fld>
            <a:endParaRPr lang="en-US" noProof="0" dirty="0"/>
          </a:p>
        </p:txBody>
      </p:sp>
    </p:spTree>
    <p:extLst>
      <p:ext uri="{BB962C8B-B14F-4D97-AF65-F5344CB8AC3E}">
        <p14:creationId xmlns:p14="http://schemas.microsoft.com/office/powerpoint/2010/main" val="319919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Overview of Legal Needs in Criminal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buFont typeface="Arial" panose="020B0604020202020204" pitchFamily="34" charset="0"/>
              <a:buChar char="•"/>
            </a:pPr>
            <a:r>
              <a:rPr lang="en-US" sz="3200" dirty="0" smtClean="0"/>
              <a:t> The victim’s own criminal case</a:t>
            </a:r>
          </a:p>
          <a:p>
            <a:pPr lvl="1">
              <a:buFont typeface="Arial" panose="020B0604020202020204" pitchFamily="34" charset="0"/>
              <a:buChar char="•"/>
            </a:pPr>
            <a:r>
              <a:rPr lang="en-US" sz="3000" dirty="0" smtClean="0"/>
              <a:t>Affirmative defenses, immunity from prosecution, expungements, and victim’s rights.</a:t>
            </a:r>
          </a:p>
          <a:p>
            <a:pPr lvl="2">
              <a:buFont typeface="Arial" panose="020B0604020202020204" pitchFamily="34" charset="0"/>
              <a:buChar char="•"/>
            </a:pPr>
            <a:endParaRPr lang="en-US" sz="3200" dirty="0" smtClean="0"/>
          </a:p>
          <a:p>
            <a:pPr>
              <a:buFont typeface="Arial" panose="020B0604020202020204" pitchFamily="34" charset="0"/>
              <a:buChar char="•"/>
            </a:pPr>
            <a:r>
              <a:rPr lang="en-US" sz="3200" dirty="0" smtClean="0"/>
              <a:t> The trafficker’s criminal case</a:t>
            </a:r>
          </a:p>
          <a:p>
            <a:pPr lvl="1">
              <a:buFont typeface="Arial" panose="020B0604020202020204" pitchFamily="34" charset="0"/>
              <a:buChar char="•"/>
            </a:pPr>
            <a:r>
              <a:rPr lang="en-US" sz="3000" dirty="0" smtClean="0"/>
              <a:t>Filing a police report, witness statements, trial accompaniment, protection orders, and general advocacy.</a:t>
            </a:r>
            <a:endParaRPr lang="en-US" sz="30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9</a:t>
            </a:fld>
            <a:endParaRPr lang="en-US" noProof="0" dirty="0"/>
          </a:p>
        </p:txBody>
      </p:sp>
    </p:spTree>
    <p:extLst>
      <p:ext uri="{BB962C8B-B14F-4D97-AF65-F5344CB8AC3E}">
        <p14:creationId xmlns:p14="http://schemas.microsoft.com/office/powerpoint/2010/main" val="2377616094"/>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632E62"/>
      </a:dk2>
      <a:lt2>
        <a:srgbClr val="EAE5EB"/>
      </a:lt2>
      <a:accent1>
        <a:srgbClr val="7030A0"/>
      </a:accent1>
      <a:accent2>
        <a:srgbClr val="7030A0"/>
      </a:accent2>
      <a:accent3>
        <a:srgbClr val="7030A0"/>
      </a:accent3>
      <a:accent4>
        <a:srgbClr val="7030A0"/>
      </a:accent4>
      <a:accent5>
        <a:srgbClr val="7030A0"/>
      </a:accent5>
      <a:accent6>
        <a:srgbClr val="7030A0"/>
      </a:accent6>
      <a:hlink>
        <a:srgbClr val="542378"/>
      </a:hlink>
      <a:folHlink>
        <a:srgbClr val="54237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592</TotalTime>
  <Words>3853</Words>
  <Application>Microsoft Office PowerPoint</Application>
  <PresentationFormat>Widescreen</PresentationFormat>
  <Paragraphs>421</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Retrospect</vt:lpstr>
      <vt:lpstr>Sex Trafficking in Indian Country, Legal Advocacy, Part II Webinar Wednesday Series </vt:lpstr>
      <vt:lpstr>Friendly Housekeeping Reminders</vt:lpstr>
      <vt:lpstr>Download the Sex Trafficking in Indian Country: Advocacy Curriculum</vt:lpstr>
      <vt:lpstr>Question from previous webinar - Resources re various Highway Systems </vt:lpstr>
      <vt:lpstr>Training Agenda</vt:lpstr>
      <vt:lpstr>Learning Objectives</vt:lpstr>
      <vt:lpstr>Victim Advocacy in the Courtroom</vt:lpstr>
      <vt:lpstr>Overview of Legal Needs in Criminal Systems</vt:lpstr>
      <vt:lpstr>Overview of Legal Needs in Criminal Systems</vt:lpstr>
      <vt:lpstr>Overview of Legal Needs in Civil Systems</vt:lpstr>
      <vt:lpstr>The Basics of Civil and Criminal Jurisdiction</vt:lpstr>
      <vt:lpstr>Civil and Criminal Jurisdiction</vt:lpstr>
      <vt:lpstr>Navigating Criminal Jurisdiction  in Indian country</vt:lpstr>
      <vt:lpstr>Navigating Criminal Jurisdiction  in Indian country</vt:lpstr>
      <vt:lpstr>Question from previous webinar</vt:lpstr>
      <vt:lpstr>Poll Question</vt:lpstr>
      <vt:lpstr>Criminal Legal Advocacy</vt:lpstr>
      <vt:lpstr>Overview of the Criminal Process</vt:lpstr>
      <vt:lpstr>Victim’s Rights Laws</vt:lpstr>
      <vt:lpstr>Victim’s Rights Laws</vt:lpstr>
      <vt:lpstr>Victim’s Rights Laws</vt:lpstr>
      <vt:lpstr>Poll Question</vt:lpstr>
      <vt:lpstr>Navigating Tribal Civil Jurisdiction</vt:lpstr>
      <vt:lpstr>Navigating Tribal Civil Jurisdiction</vt:lpstr>
      <vt:lpstr>Civil Legal Advocacy</vt:lpstr>
      <vt:lpstr>Civil Legal Advocacy</vt:lpstr>
      <vt:lpstr>Civil Legal Advocacy</vt:lpstr>
      <vt:lpstr>Poll Question </vt:lpstr>
      <vt:lpstr>Civil Protection Orders </vt:lpstr>
      <vt:lpstr>Civil Protection Orders </vt:lpstr>
      <vt:lpstr>Poll Question </vt:lpstr>
      <vt:lpstr>Enforcing Tribal Protection Orders </vt:lpstr>
      <vt:lpstr>Enforcing Tribal Protection Orders </vt:lpstr>
      <vt:lpstr>Full Faith and Credit</vt:lpstr>
      <vt:lpstr>Full Faith and Credit 18 U.S.C. 2265(a) </vt:lpstr>
      <vt:lpstr>Protection Orders under VAWA 18 U.S.C. 2265(b)</vt:lpstr>
      <vt:lpstr>Advocate’s Tribal Protection Order Checklist</vt:lpstr>
      <vt:lpstr>Advocate’s Tribal Protection Order Checklist</vt:lpstr>
      <vt:lpstr>Drafting an Enforceable Tribal Protection Order Against a Member-Indian Defendant </vt:lpstr>
      <vt:lpstr>Drafting an Enforceable Tribal Protection Order Involving a Non-member</vt:lpstr>
      <vt:lpstr>Tribal Protection Order Resources</vt:lpstr>
      <vt:lpstr>Tribal Protection Order Resources </vt:lpstr>
      <vt:lpstr>Additional Resources</vt:lpstr>
      <vt:lpstr>Webinar Wednesday Series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Advocacy</dc:title>
  <dc:creator>Abby Thoennes</dc:creator>
  <cp:lastModifiedBy>Abby Thoennes</cp:lastModifiedBy>
  <cp:revision>45</cp:revision>
  <dcterms:created xsi:type="dcterms:W3CDTF">2020-10-15T21:42:50Z</dcterms:created>
  <dcterms:modified xsi:type="dcterms:W3CDTF">2020-12-23T18:47:43Z</dcterms:modified>
</cp:coreProperties>
</file>