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7" r:id="rId2"/>
    <p:sldId id="312" r:id="rId3"/>
    <p:sldId id="313" r:id="rId4"/>
    <p:sldId id="258" r:id="rId5"/>
    <p:sldId id="259" r:id="rId6"/>
    <p:sldId id="260" r:id="rId7"/>
    <p:sldId id="261" r:id="rId8"/>
    <p:sldId id="262" r:id="rId9"/>
    <p:sldId id="263" r:id="rId10"/>
    <p:sldId id="264" r:id="rId11"/>
    <p:sldId id="265" r:id="rId12"/>
    <p:sldId id="317" r:id="rId13"/>
    <p:sldId id="266" r:id="rId14"/>
    <p:sldId id="267" r:id="rId15"/>
    <p:sldId id="318"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19" r:id="rId30"/>
    <p:sldId id="320" r:id="rId31"/>
    <p:sldId id="282" r:id="rId32"/>
    <p:sldId id="283" r:id="rId33"/>
    <p:sldId id="284" r:id="rId34"/>
    <p:sldId id="285" r:id="rId35"/>
    <p:sldId id="286" r:id="rId36"/>
    <p:sldId id="316" r:id="rId37"/>
    <p:sldId id="314" r:id="rId38"/>
    <p:sldId id="31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5" autoAdjust="0"/>
    <p:restoredTop sz="84410" autoAdjust="0"/>
  </p:normalViewPr>
  <p:slideViewPr>
    <p:cSldViewPr snapToGrid="0">
      <p:cViewPr varScale="1">
        <p:scale>
          <a:sx n="95" d="100"/>
          <a:sy n="95" d="100"/>
        </p:scale>
        <p:origin x="12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AF719-E3B9-4F32-AF84-6EB0743C8460}"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BCEEB-3858-4378-B890-D1788A57CD98}" type="slidenum">
              <a:rPr lang="en-US" smtClean="0"/>
              <a:t>‹#›</a:t>
            </a:fld>
            <a:endParaRPr lang="en-US"/>
          </a:p>
        </p:txBody>
      </p:sp>
    </p:spTree>
    <p:extLst>
      <p:ext uri="{BB962C8B-B14F-4D97-AF65-F5344CB8AC3E}">
        <p14:creationId xmlns:p14="http://schemas.microsoft.com/office/powerpoint/2010/main" val="51757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97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10</a:t>
            </a:fld>
            <a:endParaRPr lang="en-US"/>
          </a:p>
        </p:txBody>
      </p:sp>
    </p:spTree>
    <p:extLst>
      <p:ext uri="{BB962C8B-B14F-4D97-AF65-F5344CB8AC3E}">
        <p14:creationId xmlns:p14="http://schemas.microsoft.com/office/powerpoint/2010/main" val="575507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11</a:t>
            </a:fld>
            <a:endParaRPr lang="en-US"/>
          </a:p>
        </p:txBody>
      </p:sp>
    </p:spTree>
    <p:extLst>
      <p:ext uri="{BB962C8B-B14F-4D97-AF65-F5344CB8AC3E}">
        <p14:creationId xmlns:p14="http://schemas.microsoft.com/office/powerpoint/2010/main" val="5357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options:</a:t>
            </a:r>
            <a:r>
              <a:rPr lang="en-US" baseline="0" dirty="0" smtClean="0"/>
              <a:t> </a:t>
            </a:r>
            <a:r>
              <a:rPr lang="en-US" dirty="0" smtClean="0"/>
              <a:t>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12</a:t>
            </a:fld>
            <a:endParaRPr lang="en-US"/>
          </a:p>
        </p:txBody>
      </p:sp>
    </p:spTree>
    <p:extLst>
      <p:ext uri="{BB962C8B-B14F-4D97-AF65-F5344CB8AC3E}">
        <p14:creationId xmlns:p14="http://schemas.microsoft.com/office/powerpoint/2010/main" val="326465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13</a:t>
            </a:fld>
            <a:endParaRPr lang="en-US"/>
          </a:p>
        </p:txBody>
      </p:sp>
    </p:spTree>
    <p:extLst>
      <p:ext uri="{BB962C8B-B14F-4D97-AF65-F5344CB8AC3E}">
        <p14:creationId xmlns:p14="http://schemas.microsoft.com/office/powerpoint/2010/main" val="392428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p:txBody>
      </p:sp>
      <p:sp>
        <p:nvSpPr>
          <p:cNvPr id="4" name="Slide Number Placeholder 3"/>
          <p:cNvSpPr>
            <a:spLocks noGrp="1"/>
          </p:cNvSpPr>
          <p:nvPr>
            <p:ph type="sldNum" sz="quarter" idx="10"/>
          </p:nvPr>
        </p:nvSpPr>
        <p:spPr/>
        <p:txBody>
          <a:bodyPr/>
          <a:lstStyle/>
          <a:p>
            <a:fld id="{DC1BCEEB-3858-4378-B890-D1788A57CD98}" type="slidenum">
              <a:rPr lang="en-US" smtClean="0"/>
              <a:t>14</a:t>
            </a:fld>
            <a:endParaRPr lang="en-US"/>
          </a:p>
        </p:txBody>
      </p:sp>
    </p:spTree>
    <p:extLst>
      <p:ext uri="{BB962C8B-B14F-4D97-AF65-F5344CB8AC3E}">
        <p14:creationId xmlns:p14="http://schemas.microsoft.com/office/powerpoint/2010/main" val="181698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15</a:t>
            </a:fld>
            <a:endParaRPr lang="en-US"/>
          </a:p>
        </p:txBody>
      </p:sp>
    </p:spTree>
    <p:extLst>
      <p:ext uri="{BB962C8B-B14F-4D97-AF65-F5344CB8AC3E}">
        <p14:creationId xmlns:p14="http://schemas.microsoft.com/office/powerpoint/2010/main" val="69185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16</a:t>
            </a:fld>
            <a:endParaRPr lang="en-US"/>
          </a:p>
        </p:txBody>
      </p:sp>
    </p:spTree>
    <p:extLst>
      <p:ext uri="{BB962C8B-B14F-4D97-AF65-F5344CB8AC3E}">
        <p14:creationId xmlns:p14="http://schemas.microsoft.com/office/powerpoint/2010/main" val="152676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17</a:t>
            </a:fld>
            <a:endParaRPr lang="en-US"/>
          </a:p>
        </p:txBody>
      </p:sp>
    </p:spTree>
    <p:extLst>
      <p:ext uri="{BB962C8B-B14F-4D97-AF65-F5344CB8AC3E}">
        <p14:creationId xmlns:p14="http://schemas.microsoft.com/office/powerpoint/2010/main" val="1327432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18</a:t>
            </a:fld>
            <a:endParaRPr lang="en-US"/>
          </a:p>
        </p:txBody>
      </p:sp>
    </p:spTree>
    <p:extLst>
      <p:ext uri="{BB962C8B-B14F-4D97-AF65-F5344CB8AC3E}">
        <p14:creationId xmlns:p14="http://schemas.microsoft.com/office/powerpoint/2010/main" val="22482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19</a:t>
            </a:fld>
            <a:endParaRPr lang="en-US"/>
          </a:p>
        </p:txBody>
      </p:sp>
    </p:spTree>
    <p:extLst>
      <p:ext uri="{BB962C8B-B14F-4D97-AF65-F5344CB8AC3E}">
        <p14:creationId xmlns:p14="http://schemas.microsoft.com/office/powerpoint/2010/main" val="206501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Announce that previous videos</a:t>
            </a:r>
            <a:r>
              <a:rPr lang="en-US" baseline="0" dirty="0" smtClean="0"/>
              <a:t> are also posted.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Certificate</a:t>
            </a:r>
            <a:r>
              <a:rPr lang="en-US" baseline="0" dirty="0" smtClean="0"/>
              <a:t> of Attendance – all webinars in the series </a:t>
            </a:r>
            <a:endParaRPr lang="en-US" dirty="0" smtClean="0"/>
          </a:p>
          <a:p>
            <a:r>
              <a:rPr lang="en-US" baseline="0" dirty="0" smtClean="0"/>
              <a:t>We have made the videos available for anyone that has missed a previous webinar. Unfortunately, we cannot track those that watch the recordings and are only able to issue a Certificate of Attendance to those that have attended the full length of all the webinars live. </a:t>
            </a:r>
            <a:endParaRPr lang="en-US" dirty="0" smtClean="0"/>
          </a:p>
          <a:p>
            <a:r>
              <a:rPr lang="en-US" sz="1200" kern="1200" dirty="0" smtClean="0">
                <a:solidFill>
                  <a:schemeClr val="tx1"/>
                </a:solidFill>
                <a:effectLst/>
                <a:latin typeface="+mn-lt"/>
                <a:ea typeface="+mn-ea"/>
                <a:cs typeface="+mn-cs"/>
              </a:rPr>
              <a:t>. How can you go back and re-watch this and previous webinars? Can the curriculum/PowerPoint be downloaded.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74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20</a:t>
            </a:fld>
            <a:endParaRPr lang="en-US"/>
          </a:p>
        </p:txBody>
      </p:sp>
    </p:spTree>
    <p:extLst>
      <p:ext uri="{BB962C8B-B14F-4D97-AF65-F5344CB8AC3E}">
        <p14:creationId xmlns:p14="http://schemas.microsoft.com/office/powerpoint/2010/main" val="354076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21</a:t>
            </a:fld>
            <a:endParaRPr lang="en-US"/>
          </a:p>
        </p:txBody>
      </p:sp>
    </p:spTree>
    <p:extLst>
      <p:ext uri="{BB962C8B-B14F-4D97-AF65-F5344CB8AC3E}">
        <p14:creationId xmlns:p14="http://schemas.microsoft.com/office/powerpoint/2010/main" val="426464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22</a:t>
            </a:fld>
            <a:endParaRPr lang="en-US"/>
          </a:p>
        </p:txBody>
      </p:sp>
    </p:spTree>
    <p:extLst>
      <p:ext uri="{BB962C8B-B14F-4D97-AF65-F5344CB8AC3E}">
        <p14:creationId xmlns:p14="http://schemas.microsoft.com/office/powerpoint/2010/main" val="3407345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23</a:t>
            </a:fld>
            <a:endParaRPr lang="en-US"/>
          </a:p>
        </p:txBody>
      </p:sp>
    </p:spTree>
    <p:extLst>
      <p:ext uri="{BB962C8B-B14F-4D97-AF65-F5344CB8AC3E}">
        <p14:creationId xmlns:p14="http://schemas.microsoft.com/office/powerpoint/2010/main" val="24747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24</a:t>
            </a:fld>
            <a:endParaRPr lang="en-US"/>
          </a:p>
        </p:txBody>
      </p:sp>
    </p:spTree>
    <p:extLst>
      <p:ext uri="{BB962C8B-B14F-4D97-AF65-F5344CB8AC3E}">
        <p14:creationId xmlns:p14="http://schemas.microsoft.com/office/powerpoint/2010/main" val="1940549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25</a:t>
            </a:fld>
            <a:endParaRPr lang="en-US"/>
          </a:p>
        </p:txBody>
      </p:sp>
    </p:spTree>
    <p:extLst>
      <p:ext uri="{BB962C8B-B14F-4D97-AF65-F5344CB8AC3E}">
        <p14:creationId xmlns:p14="http://schemas.microsoft.com/office/powerpoint/2010/main" val="36267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26</a:t>
            </a:fld>
            <a:endParaRPr lang="en-US"/>
          </a:p>
        </p:txBody>
      </p:sp>
    </p:spTree>
    <p:extLst>
      <p:ext uri="{BB962C8B-B14F-4D97-AF65-F5344CB8AC3E}">
        <p14:creationId xmlns:p14="http://schemas.microsoft.com/office/powerpoint/2010/main" val="2545548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27</a:t>
            </a:fld>
            <a:endParaRPr lang="en-US"/>
          </a:p>
        </p:txBody>
      </p:sp>
    </p:spTree>
    <p:extLst>
      <p:ext uri="{BB962C8B-B14F-4D97-AF65-F5344CB8AC3E}">
        <p14:creationId xmlns:p14="http://schemas.microsoft.com/office/powerpoint/2010/main" val="3111538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28</a:t>
            </a:fld>
            <a:endParaRPr lang="en-US"/>
          </a:p>
        </p:txBody>
      </p:sp>
    </p:spTree>
    <p:extLst>
      <p:ext uri="{BB962C8B-B14F-4D97-AF65-F5344CB8AC3E}">
        <p14:creationId xmlns:p14="http://schemas.microsoft.com/office/powerpoint/2010/main" val="394845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r>
              <a:rPr lang="en-US" dirty="0" smtClean="0"/>
              <a:t>Response options:</a:t>
            </a:r>
            <a:r>
              <a:rPr lang="en-US" baseline="0" dirty="0" smtClean="0"/>
              <a:t>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29</a:t>
            </a:fld>
            <a:endParaRPr lang="en-US"/>
          </a:p>
        </p:txBody>
      </p:sp>
    </p:spTree>
    <p:extLst>
      <p:ext uri="{BB962C8B-B14F-4D97-AF65-F5344CB8AC3E}">
        <p14:creationId xmlns:p14="http://schemas.microsoft.com/office/powerpoint/2010/main" val="324771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Footer Placeholder 3"/>
          <p:cNvSpPr>
            <a:spLocks noGrp="1"/>
          </p:cNvSpPr>
          <p:nvPr>
            <p:ph type="ftr" sz="quarter" idx="10"/>
          </p:nvPr>
        </p:nvSpPr>
        <p:spPr/>
        <p:txBody>
          <a:bodyPr/>
          <a:lstStyle/>
          <a:p>
            <a:r>
              <a:rPr lang="en-US" dirty="0" smtClean="0"/>
              <a:t>Sex Trafficking in Indian Country: Advocacy Issues Train the Trainer Curriculum</a:t>
            </a:r>
            <a:endParaRPr lang="en-US" dirty="0"/>
          </a:p>
        </p:txBody>
      </p:sp>
    </p:spTree>
    <p:extLst>
      <p:ext uri="{BB962C8B-B14F-4D97-AF65-F5344CB8AC3E}">
        <p14:creationId xmlns:p14="http://schemas.microsoft.com/office/powerpoint/2010/main" val="169374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p>
          <a:p>
            <a:r>
              <a:rPr lang="en-US" dirty="0" smtClean="0"/>
              <a:t>Response</a:t>
            </a:r>
            <a:r>
              <a:rPr lang="en-US" baseline="0" dirty="0" smtClean="0"/>
              <a:t> options: yes or no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30</a:t>
            </a:fld>
            <a:endParaRPr lang="en-US"/>
          </a:p>
        </p:txBody>
      </p:sp>
    </p:spTree>
    <p:extLst>
      <p:ext uri="{BB962C8B-B14F-4D97-AF65-F5344CB8AC3E}">
        <p14:creationId xmlns:p14="http://schemas.microsoft.com/office/powerpoint/2010/main" val="521071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a:t>
            </a:r>
          </a:p>
          <a:p>
            <a:r>
              <a:rPr lang="en-US" dirty="0" smtClean="0"/>
              <a:t>Put responses in the chat box.</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C1BCEEB-3858-4378-B890-D1788A57CD98}" type="slidenum">
              <a:rPr lang="en-US" smtClean="0"/>
              <a:t>31</a:t>
            </a:fld>
            <a:endParaRPr lang="en-US"/>
          </a:p>
        </p:txBody>
      </p:sp>
    </p:spTree>
    <p:extLst>
      <p:ext uri="{BB962C8B-B14F-4D97-AF65-F5344CB8AC3E}">
        <p14:creationId xmlns:p14="http://schemas.microsoft.com/office/powerpoint/2010/main" val="1254267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32</a:t>
            </a:fld>
            <a:endParaRPr lang="en-US"/>
          </a:p>
        </p:txBody>
      </p:sp>
    </p:spTree>
    <p:extLst>
      <p:ext uri="{BB962C8B-B14F-4D97-AF65-F5344CB8AC3E}">
        <p14:creationId xmlns:p14="http://schemas.microsoft.com/office/powerpoint/2010/main" val="1442800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33</a:t>
            </a:fld>
            <a:endParaRPr lang="en-US"/>
          </a:p>
        </p:txBody>
      </p:sp>
    </p:spTree>
    <p:extLst>
      <p:ext uri="{BB962C8B-B14F-4D97-AF65-F5344CB8AC3E}">
        <p14:creationId xmlns:p14="http://schemas.microsoft.com/office/powerpoint/2010/main" val="2047308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34</a:t>
            </a:fld>
            <a:endParaRPr lang="en-US"/>
          </a:p>
        </p:txBody>
      </p:sp>
    </p:spTree>
    <p:extLst>
      <p:ext uri="{BB962C8B-B14F-4D97-AF65-F5344CB8AC3E}">
        <p14:creationId xmlns:p14="http://schemas.microsoft.com/office/powerpoint/2010/main" val="746727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35</a:t>
            </a:fld>
            <a:endParaRPr lang="en-US"/>
          </a:p>
        </p:txBody>
      </p:sp>
    </p:spTree>
    <p:extLst>
      <p:ext uri="{BB962C8B-B14F-4D97-AF65-F5344CB8AC3E}">
        <p14:creationId xmlns:p14="http://schemas.microsoft.com/office/powerpoint/2010/main" val="1866686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Bonnie</a:t>
            </a:r>
          </a:p>
          <a:p>
            <a:endParaRPr lang="en-US" dirty="0" smtClean="0"/>
          </a:p>
          <a:p>
            <a:r>
              <a:rPr lang="en-US" dirty="0" err="1" smtClean="0"/>
              <a:t>TribalResourceTool</a:t>
            </a:r>
            <a:r>
              <a:rPr lang="en-US" baseline="0" dirty="0" smtClean="0"/>
              <a:t> has Sex Trafficking resources by state/location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081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Drop registration link in chat</a:t>
            </a:r>
            <a:r>
              <a:rPr lang="en-US" sz="1200" kern="1200" baseline="0" dirty="0" smtClean="0">
                <a:solidFill>
                  <a:schemeClr val="tx1"/>
                </a:solidFill>
                <a:effectLst/>
                <a:latin typeface="+mn-lt"/>
                <a:ea typeface="+mn-ea"/>
                <a:cs typeface="+mn-cs"/>
              </a:rPr>
              <a:t> box.</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a:t>
            </a:r>
            <a:r>
              <a:rPr lang="en-US" sz="1200" kern="1200" baseline="0" dirty="0" smtClean="0">
                <a:solidFill>
                  <a:schemeClr val="tx1"/>
                </a:solidFill>
                <a:effectLst/>
                <a:latin typeface="+mn-lt"/>
                <a:ea typeface="+mn-ea"/>
                <a:cs typeface="+mn-cs"/>
              </a:rPr>
              <a:t> the remaining webinars in our series.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Due to the virtual forum and volume of interest, we may not be able to get through all the exercises. We </a:t>
            </a:r>
            <a:r>
              <a:rPr lang="en-US" sz="1200" kern="1200" dirty="0" smtClean="0">
                <a:solidFill>
                  <a:schemeClr val="tx1"/>
                </a:solidFill>
                <a:effectLst/>
                <a:latin typeface="+mn-lt"/>
                <a:ea typeface="+mn-ea"/>
                <a:cs typeface="+mn-cs"/>
              </a:rPr>
              <a:t>recommend running through all exercises with your teams, communities, families post-webinar</a:t>
            </a:r>
            <a:r>
              <a:rPr lang="en-US" sz="1200"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Survey</a:t>
            </a:r>
            <a:r>
              <a:rPr lang="en-US" sz="1200" kern="1200" baseline="0" dirty="0" smtClean="0">
                <a:solidFill>
                  <a:schemeClr val="tx1"/>
                </a:solidFill>
                <a:effectLst/>
                <a:latin typeface="+mn-lt"/>
                <a:ea typeface="+mn-ea"/>
                <a:cs typeface="+mn-cs"/>
              </a:rPr>
              <a:t> Link: https://www.surveymonkey.com/r/Z3ZXBPG</a:t>
            </a: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Sex Trafficking in Indian Country: Advocacy Issues Train the Trainer Curriculum</a:t>
            </a:r>
            <a:endParaRPr lang="en-US" dirty="0"/>
          </a:p>
        </p:txBody>
      </p:sp>
    </p:spTree>
    <p:extLst>
      <p:ext uri="{BB962C8B-B14F-4D97-AF65-F5344CB8AC3E}">
        <p14:creationId xmlns:p14="http://schemas.microsoft.com/office/powerpoint/2010/main" val="3897594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38</a:t>
            </a:fld>
            <a:endParaRPr lang="en-US"/>
          </a:p>
        </p:txBody>
      </p:sp>
    </p:spTree>
    <p:extLst>
      <p:ext uri="{BB962C8B-B14F-4D97-AF65-F5344CB8AC3E}">
        <p14:creationId xmlns:p14="http://schemas.microsoft.com/office/powerpoint/2010/main" val="279266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4</a:t>
            </a:fld>
            <a:endParaRPr lang="en-US"/>
          </a:p>
        </p:txBody>
      </p:sp>
    </p:spTree>
    <p:extLst>
      <p:ext uri="{BB962C8B-B14F-4D97-AF65-F5344CB8AC3E}">
        <p14:creationId xmlns:p14="http://schemas.microsoft.com/office/powerpoint/2010/main" val="139627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Heather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62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6</a:t>
            </a:fld>
            <a:endParaRPr lang="en-US"/>
          </a:p>
        </p:txBody>
      </p:sp>
    </p:spTree>
    <p:extLst>
      <p:ext uri="{BB962C8B-B14F-4D97-AF65-F5344CB8AC3E}">
        <p14:creationId xmlns:p14="http://schemas.microsoft.com/office/powerpoint/2010/main" val="144696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a:p>
            <a:r>
              <a:rPr lang="en-US" dirty="0" smtClean="0"/>
              <a:t>KELLY AND BONNIE WILL REVIEW RESPONSES</a:t>
            </a:r>
            <a:r>
              <a:rPr lang="en-US" baseline="0" dirty="0" smtClean="0"/>
              <a:t> AND DISCUSS.</a:t>
            </a:r>
            <a:endParaRPr lang="en-US" dirty="0" smtClean="0"/>
          </a:p>
          <a:p>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7</a:t>
            </a:fld>
            <a:endParaRPr lang="en-US"/>
          </a:p>
        </p:txBody>
      </p:sp>
    </p:spTree>
    <p:extLst>
      <p:ext uri="{BB962C8B-B14F-4D97-AF65-F5344CB8AC3E}">
        <p14:creationId xmlns:p14="http://schemas.microsoft.com/office/powerpoint/2010/main" val="334875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8</a:t>
            </a:fld>
            <a:endParaRPr lang="en-US"/>
          </a:p>
        </p:txBody>
      </p:sp>
    </p:spTree>
    <p:extLst>
      <p:ext uri="{BB962C8B-B14F-4D97-AF65-F5344CB8AC3E}">
        <p14:creationId xmlns:p14="http://schemas.microsoft.com/office/powerpoint/2010/main" val="361316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C1BCEEB-3858-4378-B890-D1788A57CD98}" type="slidenum">
              <a:rPr lang="en-US" smtClean="0"/>
              <a:t>9</a:t>
            </a:fld>
            <a:endParaRPr lang="en-US"/>
          </a:p>
        </p:txBody>
      </p:sp>
    </p:spTree>
    <p:extLst>
      <p:ext uri="{BB962C8B-B14F-4D97-AF65-F5344CB8AC3E}">
        <p14:creationId xmlns:p14="http://schemas.microsoft.com/office/powerpoint/2010/main" val="104320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1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9B3EDB6-B7BB-40DA-AAC2-693093E243FA}" type="datetime1">
              <a:rPr lang="en-US" smtClean="0"/>
              <a:t>12/9/2020</a:t>
            </a:fld>
            <a:endParaRPr lang="en-US"/>
          </a:p>
        </p:txBody>
      </p:sp>
      <p:sp>
        <p:nvSpPr>
          <p:cNvPr id="5" name="Footer Placeholder 4"/>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258253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08F7F70-A6E9-4309-9067-78DFC1B84C47}" type="datetime1">
              <a:rPr lang="en-US" smtClean="0"/>
              <a:t>12/9/2020</a:t>
            </a:fld>
            <a:endParaRPr lang="en-US"/>
          </a:p>
        </p:txBody>
      </p:sp>
      <p:sp>
        <p:nvSpPr>
          <p:cNvPr id="5" name="Footer Placeholder 4"/>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883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32897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12"/>
          </p:nvPr>
        </p:nvSpPr>
        <p:spPr/>
        <p:txBody>
          <a:bodyPr/>
          <a:lstStyle/>
          <a:p>
            <a:fld id="{9B3BEC4E-0D62-49E0-B2BB-0603C4D664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A836CFB9-A6AD-4BBF-B8D6-1E6CD44794A3}" type="datetime1">
              <a:rPr lang="en-US" smtClean="0"/>
              <a:t>12/9/2020</a:t>
            </a:fld>
            <a:endParaRPr lang="en-US"/>
          </a:p>
        </p:txBody>
      </p:sp>
      <p:sp>
        <p:nvSpPr>
          <p:cNvPr id="6" name="Footer Placeholder 5"/>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98719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9" name="Slide Number Placeholder 8"/>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128560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5CC3D80C-F928-43BF-AF03-E37C763EA573}" type="datetime1">
              <a:rPr lang="en-US" smtClean="0"/>
              <a:t>12/9/2020</a:t>
            </a:fld>
            <a:endParaRPr lang="en-US"/>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5" name="Slide Number Placeholder 4"/>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130361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56F7E3B-D4CD-46B7-A8EF-646C69ABF8E0}" type="datetime1">
              <a:rPr lang="en-US" smtClean="0"/>
              <a:t>12/9/2020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Sex Trafficking in Indian Country: Advocacy Curriculum | Unit 4 | Tribal Law and Policy Institute |</a:t>
            </a:r>
            <a:endParaRPr lang="en-US"/>
          </a:p>
        </p:txBody>
      </p:sp>
      <p:sp>
        <p:nvSpPr>
          <p:cNvPr id="9" name="Slide Number Placeholder 8"/>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424098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0CE2663F-3B09-432F-9082-ED541534967C}" type="datetime1">
              <a:rPr lang="en-US" smtClean="0"/>
              <a:t>12/9/2020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3BEC4E-0D62-49E0-B2BB-0603C4D6642E}" type="slidenum">
              <a:rPr lang="en-US" smtClean="0"/>
              <a:t>‹#›</a:t>
            </a:fld>
            <a:endParaRPr lang="en-US"/>
          </a:p>
        </p:txBody>
      </p:sp>
    </p:spTree>
    <p:extLst>
      <p:ext uri="{BB962C8B-B14F-4D97-AF65-F5344CB8AC3E}">
        <p14:creationId xmlns:p14="http://schemas.microsoft.com/office/powerpoint/2010/main" val="248969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D2300755-472C-4882-9A54-F81FA7E3EAAD}" type="datetime1">
              <a:rPr lang="en-US" smtClean="0"/>
              <a:t>12/9/2020</a:t>
            </a:fld>
            <a:endParaRPr lang="en-US"/>
          </a:p>
        </p:txBody>
      </p:sp>
      <p:sp>
        <p:nvSpPr>
          <p:cNvPr id="6" name="Footer Placeholder 5"/>
          <p:cNvSpPr>
            <a:spLocks noGrp="1"/>
          </p:cNvSpPr>
          <p:nvPr>
            <p:ph type="ftr" sz="quarter" idx="11"/>
          </p:nvPr>
        </p:nvSpPr>
        <p:spPr/>
        <p:txBody>
          <a:bodyPr/>
          <a:lstStyle/>
          <a:p>
            <a:r>
              <a:rPr lang="en-US" smtClean="0"/>
              <a:t>Sex Trafficking in Indian Country: Advocacy Curriculum | Unit 4 | Tribal Law and Policy Institute |</a:t>
            </a:r>
            <a:endParaRPr lang="en-US"/>
          </a:p>
        </p:txBody>
      </p:sp>
      <p:sp>
        <p:nvSpPr>
          <p:cNvPr id="7" name="Slide Number Placeholder 6"/>
          <p:cNvSpPr>
            <a:spLocks noGrp="1"/>
          </p:cNvSpPr>
          <p:nvPr>
            <p:ph type="sldNum" sz="quarter" idx="12"/>
          </p:nvPr>
        </p:nvSpPr>
        <p:spPr/>
        <p:txBody>
          <a:bodyPr/>
          <a:lstStyle/>
          <a:p>
            <a:fld id="{9B3BEC4E-0D62-49E0-B2BB-0603C4D6642E}" type="slidenum">
              <a:rPr lang="en-US" smtClean="0"/>
              <a:t>‹#›</a:t>
            </a:fld>
            <a:endParaRPr lang="en-US"/>
          </a:p>
        </p:txBody>
      </p:sp>
    </p:spTree>
    <p:extLst>
      <p:ext uri="{BB962C8B-B14F-4D97-AF65-F5344CB8AC3E}">
        <p14:creationId xmlns:p14="http://schemas.microsoft.com/office/powerpoint/2010/main" val="3558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0" y="6333830"/>
            <a:ext cx="10780295" cy="524169"/>
          </a:xfrm>
          <a:prstGeom prst="rect">
            <a:avLst/>
          </a:prstGeom>
        </p:spPr>
        <p:txBody>
          <a:bodyPr vert="horz" lIns="91440" tIns="45720" rIns="91440" bIns="45720" rtlCol="0" anchor="ctr"/>
          <a:lstStyle>
            <a:lvl1pPr algn="l">
              <a:defRPr sz="1600" cap="all" baseline="0">
                <a:solidFill>
                  <a:srgbClr val="FFFFFF"/>
                </a:solidFill>
              </a:defRPr>
            </a:lvl1pPr>
          </a:lstStyle>
          <a:p>
            <a:r>
              <a:rPr lang="en-US" dirty="0" smtClean="0"/>
              <a:t>Sex Trafficking in Indian Country: Advocacy Curriculum | Unit 4 | Tribal Law and Policy Institute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a:solidFill>
                  <a:srgbClr val="FFFFFF"/>
                </a:solidFill>
              </a:defRPr>
            </a:lvl1pPr>
          </a:lstStyle>
          <a:p>
            <a:fld id="{9B3BEC4E-0D62-49E0-B2BB-0603C4D6642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9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8.svg"/><Relationship Id="rId12"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40.svg"/><Relationship Id="rId4" Type="http://schemas.openxmlformats.org/officeDocument/2006/relationships/image" Target="../media/image5.png"/><Relationship Id="rId14" Type="http://schemas.openxmlformats.org/officeDocument/2006/relationships/image" Target="../media/image44.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tribaltrafficking.org/sex-trafficking-advocacy-curriculum" TargetMode="External"/><Relationship Id="rId4" Type="http://schemas.openxmlformats.org/officeDocument/2006/relationships/hyperlink" Target="https://www.home.tlpi.org/sex-traffick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s://rb.gy/rhdef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mailto:kelly@tlpi.org" TargetMode="External"/><Relationship Id="rId4" Type="http://schemas.openxmlformats.org/officeDocument/2006/relationships/hyperlink" Target="mailto:bonnie@tlp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b="1" dirty="0" smtClean="0"/>
              <a:t>Sex Trafficking in Indian Country, Legal Advocacy, Part I</a:t>
            </a:r>
            <a:br>
              <a:rPr lang="en-US" sz="5400" b="1" dirty="0" smtClean="0"/>
            </a:br>
            <a:r>
              <a:rPr lang="en-US" sz="5400" b="1" dirty="0" smtClean="0"/>
              <a:t>Webinar Wednesday Series </a:t>
            </a:r>
            <a:endParaRPr lang="en-US" sz="5400" b="1" dirty="0"/>
          </a:p>
        </p:txBody>
      </p:sp>
      <p:pic>
        <p:nvPicPr>
          <p:cNvPr id="4" name="Picture 3"/>
          <p:cNvPicPr>
            <a:picLocks noChangeAspect="1"/>
          </p:cNvPicPr>
          <p:nvPr/>
        </p:nvPicPr>
        <p:blipFill>
          <a:blip r:embed="rId3"/>
          <a:stretch>
            <a:fillRect/>
          </a:stretch>
        </p:blipFill>
        <p:spPr>
          <a:xfrm>
            <a:off x="333722" y="189782"/>
            <a:ext cx="2371379" cy="2232663"/>
          </a:xfrm>
          <a:prstGeom prst="rect">
            <a:avLst/>
          </a:prstGeom>
        </p:spPr>
      </p:pic>
      <p:sp>
        <p:nvSpPr>
          <p:cNvPr id="5" name="TextBox 4">
            <a:extLst>
              <a:ext uri="{FF2B5EF4-FFF2-40B4-BE49-F238E27FC236}">
                <a16:creationId xmlns:a16="http://schemas.microsoft.com/office/drawing/2014/main" id="{95D5C6BC-2EC8-4D31-9F61-9F49CC535477}"/>
              </a:ext>
            </a:extLst>
          </p:cNvPr>
          <p:cNvSpPr txBox="1"/>
          <p:nvPr/>
        </p:nvSpPr>
        <p:spPr>
          <a:xfrm>
            <a:off x="194385" y="4325112"/>
            <a:ext cx="12079704" cy="2000548"/>
          </a:xfrm>
          <a:prstGeom prst="rect">
            <a:avLst/>
          </a:prstGeom>
          <a:noFill/>
        </p:spPr>
        <p:txBody>
          <a:bodyPr wrap="square" rtlCol="0">
            <a:spAutoFit/>
          </a:bodyPr>
          <a:lstStyle/>
          <a:p>
            <a:pPr algn="ctr"/>
            <a:r>
              <a:rPr lang="en-US" dirty="0"/>
              <a:t>Wednesday, </a:t>
            </a:r>
            <a:r>
              <a:rPr lang="en-US" dirty="0" smtClean="0"/>
              <a:t>December 9, 2020</a:t>
            </a:r>
            <a:endParaRPr lang="en-US" dirty="0"/>
          </a:p>
          <a:p>
            <a:pPr algn="ctr"/>
            <a:endParaRPr lang="en-US" dirty="0"/>
          </a:p>
          <a:p>
            <a:pPr algn="ctr"/>
            <a:r>
              <a:rPr lang="en-US" dirty="0"/>
              <a:t>Prepared by the Tribal Law and Policy Institute </a:t>
            </a:r>
          </a:p>
          <a:p>
            <a:pPr algn="ctr"/>
            <a:r>
              <a:rPr lang="en-US" dirty="0"/>
              <a:t>in collaboration with the Minnesota Indian Women’s Sexual Assault Coalition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This </a:t>
            </a:r>
            <a:r>
              <a:rPr kumimoji="0" lang="en-US" sz="12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resource was supported by Grant No. 2013-TA-AX-K025, awarded by the Office on Violence Against Women, U.S. Department of Justice. The opinions, findings, conclusions, and recommendations expressed in </a:t>
            </a: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this</a:t>
            </a:r>
            <a:r>
              <a:rPr kumimoji="0" lang="en-US" sz="1200" b="0" i="1" u="none" strike="noStrike" kern="1200" cap="none" spc="0" normalizeH="0" noProof="0" dirty="0" smtClean="0">
                <a:ln>
                  <a:noFill/>
                </a:ln>
                <a:solidFill>
                  <a:srgbClr val="000000">
                    <a:lumMod val="95000"/>
                    <a:lumOff val="5000"/>
                  </a:srgbClr>
                </a:solidFill>
                <a:effectLst/>
                <a:uLnTx/>
                <a:uFillTx/>
                <a:latin typeface="Calibri" panose="020F0502020204030204"/>
                <a:ea typeface="+mn-ea"/>
                <a:cs typeface="+mn-cs"/>
              </a:rPr>
              <a:t> </a:t>
            </a:r>
            <a:r>
              <a:rPr kumimoji="0" lang="en-US" sz="1200" b="0" i="1" u="none" strike="noStrike" kern="1200" cap="none" spc="0" normalizeH="0" baseline="0" noProof="0" dirty="0" smtClean="0">
                <a:ln>
                  <a:noFill/>
                </a:ln>
                <a:solidFill>
                  <a:srgbClr val="000000">
                    <a:lumMod val="95000"/>
                    <a:lumOff val="5000"/>
                  </a:srgbClr>
                </a:solidFill>
                <a:effectLst/>
                <a:uLnTx/>
                <a:uFillTx/>
                <a:latin typeface="Calibri" panose="020F0502020204030204"/>
                <a:ea typeface="+mn-ea"/>
                <a:cs typeface="+mn-cs"/>
              </a:rPr>
              <a:t>publication/program/exhibition </a:t>
            </a:r>
            <a:r>
              <a:rPr kumimoji="0" lang="en-US" sz="12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are those of the author(s) and do not necessarily reflect the views of the Department of Justice, Office on Violence Against Women.</a:t>
            </a:r>
          </a:p>
        </p:txBody>
      </p:sp>
      <p:pic>
        <p:nvPicPr>
          <p:cNvPr id="9" name="Picture 8"/>
          <p:cNvPicPr>
            <a:picLocks noChangeAspect="1"/>
          </p:cNvPicPr>
          <p:nvPr/>
        </p:nvPicPr>
        <p:blipFill>
          <a:blip r:embed="rId4"/>
          <a:stretch>
            <a:fillRect/>
          </a:stretch>
        </p:blipFill>
        <p:spPr>
          <a:xfrm>
            <a:off x="9699790" y="187011"/>
            <a:ext cx="1994905" cy="1802259"/>
          </a:xfrm>
          <a:prstGeom prst="rect">
            <a:avLst/>
          </a:prstGeom>
        </p:spPr>
      </p:pic>
    </p:spTree>
    <p:extLst>
      <p:ext uri="{BB962C8B-B14F-4D97-AF65-F5344CB8AC3E}">
        <p14:creationId xmlns:p14="http://schemas.microsoft.com/office/powerpoint/2010/main" val="10841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Legal Advocacy Responsibilities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2800" dirty="0" smtClean="0"/>
              <a:t>Legal advocacy may involve </a:t>
            </a:r>
            <a:r>
              <a:rPr lang="en-US" sz="2800" b="1" i="1" dirty="0" smtClean="0"/>
              <a:t>either or both the civil and criminal justice system</a:t>
            </a:r>
            <a:r>
              <a:rPr lang="en-US" sz="2800" dirty="0" smtClean="0"/>
              <a:t>, depending on the victim’s wishes. Both justice systems can be confusing for victims and as such, the advocate should be there to guide the victim through those systems. The advocate does this by providing accurate information about what the victim can expect and support the victim’s decisions throughout the process. </a:t>
            </a:r>
            <a:endParaRPr lang="en-US" sz="28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10</a:t>
            </a:fld>
            <a:endParaRPr lang="en-US" noProof="0" dirty="0"/>
          </a:p>
        </p:txBody>
      </p:sp>
    </p:spTree>
    <p:extLst>
      <p:ext uri="{BB962C8B-B14F-4D97-AF65-F5344CB8AC3E}">
        <p14:creationId xmlns:p14="http://schemas.microsoft.com/office/powerpoint/2010/main" val="1809986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Legal Advocacy Responsibilities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numCol="2">
            <a:noAutofit/>
          </a:bodyPr>
          <a:lstStyle/>
          <a:p>
            <a:pPr marL="0">
              <a:spcBef>
                <a:spcPts val="0"/>
              </a:spcBef>
              <a:spcAft>
                <a:spcPts val="600"/>
              </a:spcAft>
              <a:buFont typeface="Arial" panose="020B0604020202020204" pitchFamily="34" charset="0"/>
              <a:buChar char="•"/>
            </a:pPr>
            <a:r>
              <a:rPr lang="en-US" sz="2500" dirty="0" smtClean="0"/>
              <a:t> Protecting victim information;</a:t>
            </a:r>
          </a:p>
          <a:p>
            <a:pPr marL="0">
              <a:spcBef>
                <a:spcPts val="0"/>
              </a:spcBef>
              <a:spcAft>
                <a:spcPts val="600"/>
              </a:spcAft>
              <a:buFont typeface="Arial" panose="020B0604020202020204" pitchFamily="34" charset="0"/>
              <a:buChar char="•"/>
            </a:pPr>
            <a:r>
              <a:rPr lang="en-US" sz="2500" dirty="0" smtClean="0"/>
              <a:t> Providing emotional support;</a:t>
            </a:r>
          </a:p>
          <a:p>
            <a:pPr marL="0">
              <a:spcBef>
                <a:spcPts val="0"/>
              </a:spcBef>
              <a:spcAft>
                <a:spcPts val="600"/>
              </a:spcAft>
              <a:buFont typeface="Arial" panose="020B0604020202020204" pitchFamily="34" charset="0"/>
              <a:buChar char="•"/>
            </a:pPr>
            <a:r>
              <a:rPr lang="en-US" sz="2500" dirty="0" smtClean="0"/>
              <a:t> Help victims with safety planning;</a:t>
            </a:r>
          </a:p>
          <a:p>
            <a:pPr marL="0">
              <a:spcBef>
                <a:spcPts val="0"/>
              </a:spcBef>
              <a:spcAft>
                <a:spcPts val="600"/>
              </a:spcAft>
              <a:buFont typeface="Arial" panose="020B0604020202020204" pitchFamily="34" charset="0"/>
              <a:buChar char="•"/>
            </a:pPr>
            <a:r>
              <a:rPr lang="en-US" sz="2500" dirty="0" smtClean="0"/>
              <a:t> Assisting a victim with obtaining a protection order (in both civil and criminal system);</a:t>
            </a:r>
          </a:p>
          <a:p>
            <a:pPr marL="0">
              <a:spcBef>
                <a:spcPts val="0"/>
              </a:spcBef>
              <a:spcAft>
                <a:spcPts val="600"/>
              </a:spcAft>
              <a:buFont typeface="Arial" panose="020B0604020202020204" pitchFamily="34" charset="0"/>
              <a:buChar char="•"/>
            </a:pPr>
            <a:r>
              <a:rPr lang="en-US" sz="2500" dirty="0" smtClean="0"/>
              <a:t> Providing information on victim’s rights (in the criminal justice system);</a:t>
            </a:r>
          </a:p>
          <a:p>
            <a:pPr marL="0">
              <a:spcBef>
                <a:spcPts val="0"/>
              </a:spcBef>
              <a:spcAft>
                <a:spcPts val="600"/>
              </a:spcAft>
              <a:buFont typeface="Arial" panose="020B0604020202020204" pitchFamily="34" charset="0"/>
              <a:buChar char="•"/>
            </a:pPr>
            <a:r>
              <a:rPr lang="en-US" sz="2500" dirty="0"/>
              <a:t> </a:t>
            </a:r>
            <a:r>
              <a:rPr lang="en-US" sz="2500" dirty="0" smtClean="0"/>
              <a:t>Accompanying victim as needed and requested to hearings, trial, and appointments;</a:t>
            </a:r>
          </a:p>
          <a:p>
            <a:pPr marL="0">
              <a:spcBef>
                <a:spcPts val="0"/>
              </a:spcBef>
              <a:spcAft>
                <a:spcPts val="600"/>
              </a:spcAft>
              <a:buFont typeface="Arial" panose="020B0604020202020204" pitchFamily="34" charset="0"/>
              <a:buChar char="•"/>
            </a:pPr>
            <a:r>
              <a:rPr lang="en-US" sz="2500" dirty="0" smtClean="0"/>
              <a:t> Working with other advocates involved in the case;</a:t>
            </a:r>
          </a:p>
          <a:p>
            <a:pPr marL="0">
              <a:spcBef>
                <a:spcPts val="0"/>
              </a:spcBef>
              <a:spcAft>
                <a:spcPts val="600"/>
              </a:spcAft>
              <a:buFont typeface="Arial" panose="020B0604020202020204" pitchFamily="34" charset="0"/>
              <a:buChar char="•"/>
            </a:pPr>
            <a:r>
              <a:rPr lang="en-US" sz="2500" dirty="0" smtClean="0"/>
              <a:t> Monitoring case for compliance with policies, protocols, codes;</a:t>
            </a:r>
          </a:p>
          <a:p>
            <a:pPr marL="0">
              <a:spcBef>
                <a:spcPts val="0"/>
              </a:spcBef>
              <a:spcAft>
                <a:spcPts val="600"/>
              </a:spcAft>
              <a:buFont typeface="Arial" panose="020B0604020202020204" pitchFamily="34" charset="0"/>
              <a:buChar char="•"/>
            </a:pPr>
            <a:r>
              <a:rPr lang="en-US" sz="2500" dirty="0" smtClean="0"/>
              <a:t> Providing follow up on cases as needed and appropriate; and</a:t>
            </a:r>
          </a:p>
          <a:p>
            <a:pPr marL="0">
              <a:spcBef>
                <a:spcPts val="0"/>
              </a:spcBef>
              <a:spcAft>
                <a:spcPts val="600"/>
              </a:spcAft>
              <a:buFont typeface="Arial" panose="020B0604020202020204" pitchFamily="34" charset="0"/>
              <a:buChar char="•"/>
            </a:pPr>
            <a:r>
              <a:rPr lang="en-US" sz="2500" dirty="0" smtClean="0"/>
              <a:t> Educating service providers.</a:t>
            </a:r>
            <a:endParaRPr lang="en-US" sz="25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11</a:t>
            </a:fld>
            <a:endParaRPr lang="en-US" noProof="0" dirty="0"/>
          </a:p>
        </p:txBody>
      </p:sp>
    </p:spTree>
    <p:extLst>
      <p:ext uri="{BB962C8B-B14F-4D97-AF65-F5344CB8AC3E}">
        <p14:creationId xmlns:p14="http://schemas.microsoft.com/office/powerpoint/2010/main" val="353601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r>
              <a:rPr lang="en-US" sz="4000" i="1" dirty="0" smtClean="0"/>
              <a:t>Does your agency have written protocols in place that address protecting victim information? </a:t>
            </a:r>
            <a:endParaRPr lang="en-US" sz="40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12</a:t>
            </a:fld>
            <a:endParaRPr lang="en-US"/>
          </a:p>
        </p:txBody>
      </p:sp>
    </p:spTree>
    <p:extLst>
      <p:ext uri="{BB962C8B-B14F-4D97-AF65-F5344CB8AC3E}">
        <p14:creationId xmlns:p14="http://schemas.microsoft.com/office/powerpoint/2010/main" val="149211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Legal Advocacy Responsibilities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lvl="1">
              <a:buFont typeface="Arial" panose="020B0604020202020204" pitchFamily="34" charset="0"/>
              <a:buChar char="•"/>
            </a:pPr>
            <a:r>
              <a:rPr lang="en-US" sz="3600" dirty="0" smtClean="0"/>
              <a:t>Protecting Victim Information </a:t>
            </a:r>
          </a:p>
          <a:p>
            <a:pPr lvl="1">
              <a:buFont typeface="Arial" panose="020B0604020202020204" pitchFamily="34" charset="0"/>
              <a:buChar char="•"/>
            </a:pPr>
            <a:r>
              <a:rPr lang="en-US" sz="3600" dirty="0" smtClean="0"/>
              <a:t>Accompanying the Victim in the Courtroom</a:t>
            </a:r>
            <a:endParaRPr lang="en-US" sz="36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13</a:t>
            </a:fld>
            <a:endParaRPr lang="en-US" noProof="0" dirty="0"/>
          </a:p>
        </p:txBody>
      </p:sp>
    </p:spTree>
    <p:extLst>
      <p:ext uri="{BB962C8B-B14F-4D97-AF65-F5344CB8AC3E}">
        <p14:creationId xmlns:p14="http://schemas.microsoft.com/office/powerpoint/2010/main" val="185930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Protecting Victim Information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lvl="1">
              <a:buFont typeface="Arial" panose="020B0604020202020204" pitchFamily="34" charset="0"/>
              <a:buChar char="•"/>
            </a:pPr>
            <a:r>
              <a:rPr lang="en-US" sz="3600" dirty="0" smtClean="0"/>
              <a:t>Community based (grassroots);</a:t>
            </a:r>
          </a:p>
          <a:p>
            <a:pPr lvl="1">
              <a:buFont typeface="Arial" panose="020B0604020202020204" pitchFamily="34" charset="0"/>
              <a:buChar char="•"/>
            </a:pPr>
            <a:r>
              <a:rPr lang="en-US" sz="3600" dirty="0" smtClean="0"/>
              <a:t>Hospital based;</a:t>
            </a:r>
          </a:p>
          <a:p>
            <a:pPr lvl="1">
              <a:buFont typeface="Arial" panose="020B0604020202020204" pitchFamily="34" charset="0"/>
              <a:buChar char="•"/>
            </a:pPr>
            <a:r>
              <a:rPr lang="en-US" sz="3600" dirty="0" smtClean="0"/>
              <a:t>Prosecutor based; and</a:t>
            </a:r>
          </a:p>
          <a:p>
            <a:pPr lvl="1">
              <a:buFont typeface="Arial" panose="020B0604020202020204" pitchFamily="34" charset="0"/>
              <a:buChar char="•"/>
            </a:pPr>
            <a:r>
              <a:rPr lang="en-US" sz="3600" dirty="0" smtClean="0"/>
              <a:t>Law enforcement based.</a:t>
            </a:r>
            <a:endParaRPr lang="en-US" sz="36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14</a:t>
            </a:fld>
            <a:endParaRPr lang="en-US" noProof="0" dirty="0"/>
          </a:p>
        </p:txBody>
      </p:sp>
    </p:spTree>
    <p:extLst>
      <p:ext uri="{BB962C8B-B14F-4D97-AF65-F5344CB8AC3E}">
        <p14:creationId xmlns:p14="http://schemas.microsoft.com/office/powerpoint/2010/main" val="126444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a:xfrm>
            <a:off x="1097280" y="1856620"/>
            <a:ext cx="10058400" cy="4023360"/>
          </a:xfrm>
        </p:spPr>
        <p:txBody>
          <a:bodyPr/>
          <a:lstStyle/>
          <a:p>
            <a:r>
              <a:rPr lang="en-US" sz="3200" dirty="0" smtClean="0"/>
              <a:t>What type of advocate are you? </a:t>
            </a:r>
          </a:p>
          <a:p>
            <a:pPr marL="944118" lvl="1" indent="-742950">
              <a:buFont typeface="+mj-lt"/>
              <a:buAutoNum type="alphaUcPeriod"/>
            </a:pPr>
            <a:r>
              <a:rPr lang="en-US" sz="3200" dirty="0"/>
              <a:t>Community based (grassroots);</a:t>
            </a:r>
          </a:p>
          <a:p>
            <a:pPr marL="944118" lvl="1" indent="-742950">
              <a:buFont typeface="+mj-lt"/>
              <a:buAutoNum type="alphaUcPeriod"/>
            </a:pPr>
            <a:r>
              <a:rPr lang="en-US" sz="3200" dirty="0"/>
              <a:t>Hospital based;</a:t>
            </a:r>
          </a:p>
          <a:p>
            <a:pPr marL="944118" lvl="1" indent="-742950">
              <a:buFont typeface="+mj-lt"/>
              <a:buAutoNum type="alphaUcPeriod"/>
            </a:pPr>
            <a:r>
              <a:rPr lang="en-US" sz="3200" dirty="0"/>
              <a:t>Prosecutor based; and</a:t>
            </a:r>
          </a:p>
          <a:p>
            <a:pPr marL="944118" lvl="1" indent="-742950">
              <a:buFont typeface="+mj-lt"/>
              <a:buAutoNum type="alphaUcPeriod"/>
            </a:pPr>
            <a:r>
              <a:rPr lang="en-US" sz="3200" dirty="0"/>
              <a:t>Law enforcement based.</a:t>
            </a:r>
          </a:p>
          <a:p>
            <a:pPr marL="457200" indent="-457200">
              <a:buFont typeface="+mj-lt"/>
              <a:buAutoNum type="alphaUcPeriod"/>
            </a:pPr>
            <a:endParaRPr lang="en-US"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15</a:t>
            </a:fld>
            <a:endParaRPr lang="en-US"/>
          </a:p>
        </p:txBody>
      </p:sp>
    </p:spTree>
    <p:extLst>
      <p:ext uri="{BB962C8B-B14F-4D97-AF65-F5344CB8AC3E}">
        <p14:creationId xmlns:p14="http://schemas.microsoft.com/office/powerpoint/2010/main" val="354567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buFont typeface="Arial" panose="020B0604020202020204" pitchFamily="34" charset="0"/>
              <a:buChar char="•"/>
            </a:pPr>
            <a:r>
              <a:rPr lang="en-US" sz="3800" dirty="0" smtClean="0"/>
              <a:t> Privacy</a:t>
            </a:r>
          </a:p>
          <a:p>
            <a:pPr>
              <a:buFont typeface="Arial" panose="020B0604020202020204" pitchFamily="34" charset="0"/>
              <a:buChar char="•"/>
            </a:pPr>
            <a:r>
              <a:rPr lang="en-US" sz="3800" dirty="0" smtClean="0"/>
              <a:t> Confidentiality</a:t>
            </a:r>
          </a:p>
          <a:p>
            <a:pPr>
              <a:buFont typeface="Arial" panose="020B0604020202020204" pitchFamily="34" charset="0"/>
              <a:buChar char="•"/>
            </a:pPr>
            <a:r>
              <a:rPr lang="en-US" sz="3800" dirty="0" smtClean="0"/>
              <a:t> Privilege</a:t>
            </a:r>
            <a:endParaRPr lang="en-US" sz="38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16</a:t>
            </a:fld>
            <a:endParaRPr lang="en-US" noProof="0" dirty="0"/>
          </a:p>
        </p:txBody>
      </p:sp>
    </p:spTree>
    <p:extLst>
      <p:ext uri="{BB962C8B-B14F-4D97-AF65-F5344CB8AC3E}">
        <p14:creationId xmlns:p14="http://schemas.microsoft.com/office/powerpoint/2010/main" val="318146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Privacy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b="1" i="1" dirty="0" smtClean="0"/>
              <a:t>Privacy</a:t>
            </a:r>
            <a:r>
              <a:rPr lang="en-US" sz="4000" dirty="0" smtClean="0"/>
              <a:t> is the expectation that when a victim shares information with another individual (the individual does not have to be a professional), the information will go no further without the victim’s consent.</a:t>
            </a:r>
            <a:endParaRPr lang="en-US" sz="40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17</a:t>
            </a:fld>
            <a:endParaRPr lang="en-US" noProof="0" dirty="0"/>
          </a:p>
        </p:txBody>
      </p:sp>
    </p:spTree>
    <p:extLst>
      <p:ext uri="{BB962C8B-B14F-4D97-AF65-F5344CB8AC3E}">
        <p14:creationId xmlns:p14="http://schemas.microsoft.com/office/powerpoint/2010/main" val="40374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Confidentiality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200" dirty="0" smtClean="0"/>
              <a:t>Protecting the </a:t>
            </a:r>
            <a:r>
              <a:rPr lang="en-US" sz="3200" b="1" i="1" dirty="0" smtClean="0"/>
              <a:t>confidentiality</a:t>
            </a:r>
            <a:r>
              <a:rPr lang="en-US" sz="3200" dirty="0" smtClean="0"/>
              <a:t> of communications is an ethical duty to keep the victim’s information private. Victim statements are meant only for the service provider and the information may only be disclosed with client consent.  If the service provider discloses the victim’s information without the victim’s consent, the service provider may be liable for an ethical breach of duty and lose any of their licensure or certifications.</a:t>
            </a:r>
            <a:endParaRPr lang="en-US" sz="32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18</a:t>
            </a:fld>
            <a:endParaRPr lang="en-US" noProof="0" dirty="0"/>
          </a:p>
        </p:txBody>
      </p:sp>
    </p:spTree>
    <p:extLst>
      <p:ext uri="{BB962C8B-B14F-4D97-AF65-F5344CB8AC3E}">
        <p14:creationId xmlns:p14="http://schemas.microsoft.com/office/powerpoint/2010/main" val="395457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Confidentiality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200" dirty="0" smtClean="0"/>
              <a:t>Types of information that are usually confidential include:</a:t>
            </a:r>
          </a:p>
          <a:p>
            <a:pPr lvl="0">
              <a:spcBef>
                <a:spcPts val="0"/>
              </a:spcBef>
              <a:spcAft>
                <a:spcPts val="0"/>
              </a:spcAft>
              <a:buFont typeface="Arial" panose="020B0604020202020204" pitchFamily="34" charset="0"/>
              <a:buChar char="•"/>
            </a:pPr>
            <a:r>
              <a:rPr lang="en-US" sz="3200" dirty="0" smtClean="0"/>
              <a:t> Name/address of client requesting services;</a:t>
            </a:r>
          </a:p>
          <a:p>
            <a:pPr lvl="0">
              <a:spcBef>
                <a:spcPts val="0"/>
              </a:spcBef>
              <a:spcAft>
                <a:spcPts val="0"/>
              </a:spcAft>
              <a:buFont typeface="Arial" panose="020B0604020202020204" pitchFamily="34" charset="0"/>
              <a:buChar char="•"/>
            </a:pPr>
            <a:r>
              <a:rPr lang="en-US" sz="3200" dirty="0" smtClean="0"/>
              <a:t> Name/address of client receiving services; </a:t>
            </a:r>
          </a:p>
          <a:p>
            <a:pPr lvl="0">
              <a:spcBef>
                <a:spcPts val="0"/>
              </a:spcBef>
              <a:spcAft>
                <a:spcPts val="0"/>
              </a:spcAft>
              <a:buFont typeface="Arial" panose="020B0604020202020204" pitchFamily="34" charset="0"/>
              <a:buChar char="•"/>
            </a:pPr>
            <a:r>
              <a:rPr lang="en-US" sz="3200" dirty="0" smtClean="0"/>
              <a:t> Other private, identifying information about client (telephone number, birthdate, health issues, etc.); </a:t>
            </a:r>
          </a:p>
          <a:p>
            <a:pPr lvl="0">
              <a:spcBef>
                <a:spcPts val="0"/>
              </a:spcBef>
              <a:spcAft>
                <a:spcPts val="0"/>
              </a:spcAft>
              <a:buFont typeface="Arial" panose="020B0604020202020204" pitchFamily="34" charset="0"/>
              <a:buChar char="•"/>
            </a:pPr>
            <a:r>
              <a:rPr lang="en-US" sz="3200" dirty="0" smtClean="0"/>
              <a:t> Location of victim; and </a:t>
            </a:r>
          </a:p>
          <a:p>
            <a:pPr lvl="0">
              <a:spcBef>
                <a:spcPts val="0"/>
              </a:spcBef>
              <a:spcAft>
                <a:spcPts val="0"/>
              </a:spcAft>
              <a:buFont typeface="Arial" panose="020B0604020202020204" pitchFamily="34" charset="0"/>
              <a:buChar char="•"/>
            </a:pPr>
            <a:r>
              <a:rPr lang="en-US" sz="3200" dirty="0" smtClean="0"/>
              <a:t> Domestic violence shelter location.</a:t>
            </a:r>
            <a:endParaRPr lang="en-US" sz="32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19</a:t>
            </a:fld>
            <a:endParaRPr lang="en-US" noProof="0" dirty="0"/>
          </a:p>
        </p:txBody>
      </p:sp>
    </p:spTree>
    <p:extLst>
      <p:ext uri="{BB962C8B-B14F-4D97-AF65-F5344CB8AC3E}">
        <p14:creationId xmlns:p14="http://schemas.microsoft.com/office/powerpoint/2010/main" val="187001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10306774" y="3808630"/>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Friendly Housekeeping Reminders</a:t>
            </a:r>
            <a:endParaRPr lang="en-US" dirty="0"/>
          </a:p>
        </p:txBody>
      </p:sp>
      <p:sp>
        <p:nvSpPr>
          <p:cNvPr id="7" name="Content Placeholder 3"/>
          <p:cNvSpPr>
            <a:spLocks noGrp="1"/>
          </p:cNvSpPr>
          <p:nvPr>
            <p:ph idx="1"/>
          </p:nvPr>
        </p:nvSpPr>
        <p:spPr/>
        <p:txBody>
          <a:bodyPr/>
          <a:lstStyle/>
          <a:p>
            <a:r>
              <a:rPr lang="en-US" altLang="en-US" dirty="0" smtClean="0"/>
              <a:t> Your control panel will appear at the bottom of your user screen. (As shown below)</a:t>
            </a:r>
          </a:p>
          <a:p>
            <a:r>
              <a:rPr lang="en-US" altLang="en-US" dirty="0" smtClean="0"/>
              <a:t> All attendees will be muted during the presentation.</a:t>
            </a:r>
          </a:p>
          <a:p>
            <a:r>
              <a:rPr lang="en-US" altLang="en-US" dirty="0" smtClean="0"/>
              <a:t> Use the Chat box to submit a comment to “All Presenters” or “Presenters &amp; Everyone”</a:t>
            </a:r>
          </a:p>
          <a:p>
            <a:r>
              <a:rPr lang="en-US" altLang="en-US" dirty="0" smtClean="0"/>
              <a:t> If you have a question, please type it in the Q&amp;A box.</a:t>
            </a:r>
          </a:p>
          <a:p>
            <a:pPr>
              <a:buFont typeface="Arial" panose="020B0604020202020204" pitchFamily="34" charset="0"/>
              <a:buChar char="•"/>
            </a:pPr>
            <a:r>
              <a:rPr lang="en-US" altLang="en-US" dirty="0" smtClean="0"/>
              <a:t> Please complete the evaluation survey, a link will be loaded in the chat box. The survey will also popup in your web browser when the session ends. </a:t>
            </a:r>
          </a:p>
          <a:p>
            <a:pPr>
              <a:buFont typeface="Arial" panose="020B0604020202020204" pitchFamily="34" charset="0"/>
              <a:buChar char="•"/>
            </a:pPr>
            <a:r>
              <a:rPr lang="en-US" altLang="en-US" dirty="0" smtClean="0"/>
              <a:t> This session is being recorded. </a:t>
            </a:r>
            <a:r>
              <a:rPr lang="en-US" altLang="en-US" dirty="0"/>
              <a:t>The video will be posted on </a:t>
            </a:r>
            <a:r>
              <a:rPr lang="en-US" altLang="en-US" dirty="0" smtClean="0"/>
              <a:t>www.TribalTrafficking.org</a:t>
            </a:r>
          </a:p>
          <a:p>
            <a:endParaRPr lang="en-US" dirty="0"/>
          </a:p>
        </p:txBody>
      </p:sp>
      <p:sp>
        <p:nvSpPr>
          <p:cNvPr id="6" name="Slide Number Placeholder 5"/>
          <p:cNvSpPr>
            <a:spLocks noGrp="1"/>
          </p:cNvSpPr>
          <p:nvPr>
            <p:ph type="sldNum" sz="quarter" idx="12"/>
          </p:nvPr>
        </p:nvSpPr>
        <p:spPr/>
        <p:txBody>
          <a:bodyPr/>
          <a:lstStyle/>
          <a:p>
            <a:pPr lvl="0"/>
            <a:fld id="{C32386EC-8D38-014F-9E5D-625236B796BC}" type="slidenum">
              <a:rPr lang="en-US" sz="1600" noProof="0" smtClean="0"/>
              <a:pPr lvl="0"/>
              <a:t>2</a:t>
            </a:fld>
            <a:endParaRPr lang="en-US" sz="1600" noProof="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93402"/>
          <a:stretch/>
        </p:blipFill>
        <p:spPr>
          <a:xfrm>
            <a:off x="385524" y="5633657"/>
            <a:ext cx="11231709" cy="497177"/>
          </a:xfrm>
          <a:prstGeom prst="rect">
            <a:avLst/>
          </a:prstGeom>
        </p:spPr>
      </p:pic>
      <p:pic>
        <p:nvPicPr>
          <p:cNvPr id="11" name="Graphic 40" descr="Badge 1">
            <a:extLst>
              <a:ext uri="{FF2B5EF4-FFF2-40B4-BE49-F238E27FC236}">
                <a16:creationId xmlns:a16="http://schemas.microsoft.com/office/drawing/2014/main" id="{88AD5C86-C0CD-4814-A94D-AC564651C88E}"/>
              </a:ext>
            </a:extLst>
          </p:cNvPr>
          <p:cNvPicPr>
            <a:picLocks noChangeAspect="1"/>
          </p:cNvPicPr>
          <p:nvPr/>
        </p:nvPicPr>
        <p:blipFill>
          <a:blip r:embed="rId5"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344" y="5694233"/>
            <a:ext cx="326241" cy="326241"/>
          </a:xfrm>
          <a:prstGeom prst="rect">
            <a:avLst/>
          </a:prstGeom>
        </p:spPr>
      </p:pic>
      <p:pic>
        <p:nvPicPr>
          <p:cNvPr id="12" name="Graphic 40" descr="Badge 1">
            <a:extLst>
              <a:ext uri="{FF2B5EF4-FFF2-40B4-BE49-F238E27FC236}">
                <a16:creationId xmlns:a16="http://schemas.microsoft.com/office/drawing/2014/main" id="{88AD5C86-C0CD-4814-A94D-AC564651C88E}"/>
              </a:ext>
            </a:extLst>
          </p:cNvPr>
          <p:cNvPicPr>
            <a:picLocks noChangeAspect="1"/>
          </p:cNvPicPr>
          <p:nvPr/>
        </p:nvPicPr>
        <p:blipFill>
          <a:blip r:embed="rId5"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71039" y="1848139"/>
            <a:ext cx="326241" cy="326241"/>
          </a:xfrm>
          <a:prstGeom prst="rect">
            <a:avLst/>
          </a:prstGeom>
        </p:spPr>
      </p:pic>
      <p:pic>
        <p:nvPicPr>
          <p:cNvPr id="13" name="Graphic 42" descr="Badge">
            <a:extLst>
              <a:ext uri="{FF2B5EF4-FFF2-40B4-BE49-F238E27FC236}">
                <a16:creationId xmlns:a16="http://schemas.microsoft.com/office/drawing/2014/main" id="{A2388255-3635-4EED-ABEA-E2EE75752593}"/>
              </a:ext>
            </a:extLst>
          </p:cNvPr>
          <p:cNvPicPr>
            <a:picLocks noChangeAspect="1"/>
          </p:cNvPicPr>
          <p:nvPr/>
        </p:nvPicPr>
        <p:blipFill>
          <a:blip r:embed="rId8"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49689" y="5312307"/>
            <a:ext cx="321350" cy="321350"/>
          </a:xfrm>
          <a:prstGeom prst="rect">
            <a:avLst/>
          </a:prstGeom>
        </p:spPr>
      </p:pic>
      <p:pic>
        <p:nvPicPr>
          <p:cNvPr id="14" name="Graphic 42" descr="Badge">
            <a:extLst>
              <a:ext uri="{FF2B5EF4-FFF2-40B4-BE49-F238E27FC236}">
                <a16:creationId xmlns:a16="http://schemas.microsoft.com/office/drawing/2014/main" id="{A2388255-3635-4EED-ABEA-E2EE75752593}"/>
              </a:ext>
            </a:extLst>
          </p:cNvPr>
          <p:cNvPicPr>
            <a:picLocks noChangeAspect="1"/>
          </p:cNvPicPr>
          <p:nvPr/>
        </p:nvPicPr>
        <p:blipFill>
          <a:blip r:embed="rId8"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764674" y="2249150"/>
            <a:ext cx="321350" cy="321350"/>
          </a:xfrm>
          <a:prstGeom prst="rect">
            <a:avLst/>
          </a:prstGeom>
        </p:spPr>
      </p:pic>
      <p:pic>
        <p:nvPicPr>
          <p:cNvPr id="15" name="Graphic 21" descr="Badge 3">
            <a:extLst>
              <a:ext uri="{FF2B5EF4-FFF2-40B4-BE49-F238E27FC236}">
                <a16:creationId xmlns:a16="http://schemas.microsoft.com/office/drawing/2014/main" id="{2EB38BBC-8CC8-4229-B492-3E8EC5B2D500}"/>
              </a:ext>
            </a:extLst>
          </p:cNvPr>
          <p:cNvPicPr>
            <a:picLocks noChangeAspect="1"/>
          </p:cNvPicPr>
          <p:nvPr/>
        </p:nvPicPr>
        <p:blipFill>
          <a:blip r:embed="rId11" cstate="print">
            <a:duotone>
              <a:prstClr val="black"/>
              <a:srgbClr val="0F503A">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64674" y="2713523"/>
            <a:ext cx="321350" cy="321350"/>
          </a:xfrm>
          <a:prstGeom prst="rect">
            <a:avLst/>
          </a:prstGeom>
        </p:spPr>
      </p:pic>
      <p:pic>
        <p:nvPicPr>
          <p:cNvPr id="16" name="Graphic 21" descr="Badge 3">
            <a:extLst>
              <a:ext uri="{FF2B5EF4-FFF2-40B4-BE49-F238E27FC236}">
                <a16:creationId xmlns:a16="http://schemas.microsoft.com/office/drawing/2014/main" id="{2EB38BBC-8CC8-4229-B492-3E8EC5B2D500}"/>
              </a:ext>
            </a:extLst>
          </p:cNvPr>
          <p:cNvPicPr>
            <a:picLocks noChangeAspect="1"/>
          </p:cNvPicPr>
          <p:nvPr/>
        </p:nvPicPr>
        <p:blipFill>
          <a:blip r:embed="rId11" cstate="print">
            <a:duotone>
              <a:prstClr val="black"/>
              <a:srgbClr val="0F503A">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252289" y="5312307"/>
            <a:ext cx="321350" cy="321350"/>
          </a:xfrm>
          <a:prstGeom prst="rect">
            <a:avLst/>
          </a:prstGeom>
        </p:spPr>
      </p:pic>
      <p:pic>
        <p:nvPicPr>
          <p:cNvPr id="17" name="Graphic 46" descr="Badge 4">
            <a:extLst>
              <a:ext uri="{FF2B5EF4-FFF2-40B4-BE49-F238E27FC236}">
                <a16:creationId xmlns:a16="http://schemas.microsoft.com/office/drawing/2014/main" id="{5DBB0423-5DC2-45C4-BD59-D1DA7276ECEB}"/>
              </a:ext>
            </a:extLst>
          </p:cNvPr>
          <p:cNvPicPr>
            <a:picLocks noChangeAspect="1"/>
          </p:cNvPicPr>
          <p:nvPr/>
        </p:nvPicPr>
        <p:blipFill>
          <a:blip r:embed="rId13"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64674" y="3165402"/>
            <a:ext cx="321350" cy="321350"/>
          </a:xfrm>
          <a:prstGeom prst="rect">
            <a:avLst/>
          </a:prstGeom>
        </p:spPr>
      </p:pic>
      <p:pic>
        <p:nvPicPr>
          <p:cNvPr id="18" name="Graphic 46" descr="Badge 4">
            <a:extLst>
              <a:ext uri="{FF2B5EF4-FFF2-40B4-BE49-F238E27FC236}">
                <a16:creationId xmlns:a16="http://schemas.microsoft.com/office/drawing/2014/main" id="{5DBB0423-5DC2-45C4-BD59-D1DA7276ECEB}"/>
              </a:ext>
            </a:extLst>
          </p:cNvPr>
          <p:cNvPicPr>
            <a:picLocks noChangeAspect="1"/>
          </p:cNvPicPr>
          <p:nvPr/>
        </p:nvPicPr>
        <p:blipFill>
          <a:blip r:embed="rId13" cstate="print">
            <a:duotone>
              <a:prstClr val="black"/>
              <a:srgbClr val="41625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6259150" y="5309119"/>
            <a:ext cx="321350" cy="321350"/>
          </a:xfrm>
          <a:prstGeom prst="rect">
            <a:avLst/>
          </a:prstGeom>
        </p:spPr>
      </p:pic>
      <p:sp>
        <p:nvSpPr>
          <p:cNvPr id="20" name="Footer Placeholder 19"/>
          <p:cNvSpPr>
            <a:spLocks noGrp="1"/>
          </p:cNvSpPr>
          <p:nvPr>
            <p:ph type="ftr" sz="quarter" idx="11"/>
          </p:nvPr>
        </p:nvSpPr>
        <p:spPr>
          <a:xfrm>
            <a:off x="0" y="6459785"/>
            <a:ext cx="11031794" cy="365125"/>
          </a:xfrm>
        </p:spPr>
        <p:txBody>
          <a:bodyPr/>
          <a:lstStyle/>
          <a:p>
            <a:pPr algn="l"/>
            <a:r>
              <a:rPr lang="en-US" sz="1600" dirty="0" smtClean="0"/>
              <a:t>Sex Trafficking in Indian Country: Advocacy Curriculum | Unit 4 | Tribal Law and Policy Institute | </a:t>
            </a:r>
            <a:endParaRPr lang="en-US" sz="1600" dirty="0"/>
          </a:p>
        </p:txBody>
      </p:sp>
    </p:spTree>
    <p:extLst>
      <p:ext uri="{BB962C8B-B14F-4D97-AF65-F5344CB8AC3E}">
        <p14:creationId xmlns:p14="http://schemas.microsoft.com/office/powerpoint/2010/main" val="379914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Confidentiality</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000" dirty="0" smtClean="0"/>
              <a:t>The victim’s permission to disclose certain victim information should be executed in a written release of information form that:</a:t>
            </a:r>
          </a:p>
          <a:p>
            <a:pPr>
              <a:spcBef>
                <a:spcPts val="0"/>
              </a:spcBef>
              <a:spcAft>
                <a:spcPts val="0"/>
              </a:spcAft>
              <a:buFont typeface="Arial" panose="020B0604020202020204" pitchFamily="34" charset="0"/>
              <a:buChar char="•"/>
            </a:pPr>
            <a:r>
              <a:rPr lang="en-US" sz="3000" dirty="0" smtClean="0"/>
              <a:t> Lists what specific information you can disclose;</a:t>
            </a:r>
          </a:p>
          <a:p>
            <a:pPr>
              <a:spcBef>
                <a:spcPts val="0"/>
              </a:spcBef>
              <a:spcAft>
                <a:spcPts val="0"/>
              </a:spcAft>
              <a:buFont typeface="Arial" panose="020B0604020202020204" pitchFamily="34" charset="0"/>
              <a:buChar char="•"/>
            </a:pPr>
            <a:r>
              <a:rPr lang="en-US" sz="3000" dirty="0" smtClean="0"/>
              <a:t> Identifies whom the information  can be disclosed to;</a:t>
            </a:r>
          </a:p>
          <a:p>
            <a:pPr>
              <a:spcBef>
                <a:spcPts val="0"/>
              </a:spcBef>
              <a:spcAft>
                <a:spcPts val="0"/>
              </a:spcAft>
              <a:buFont typeface="Arial" panose="020B0604020202020204" pitchFamily="34" charset="0"/>
              <a:buChar char="•"/>
            </a:pPr>
            <a:r>
              <a:rPr lang="en-US" sz="3000" dirty="0" smtClean="0"/>
              <a:t> Is signed by the client;</a:t>
            </a:r>
          </a:p>
          <a:p>
            <a:pPr>
              <a:spcBef>
                <a:spcPts val="0"/>
              </a:spcBef>
              <a:spcAft>
                <a:spcPts val="0"/>
              </a:spcAft>
              <a:buFont typeface="Arial" panose="020B0604020202020204" pitchFamily="34" charset="0"/>
              <a:buChar char="•"/>
            </a:pPr>
            <a:r>
              <a:rPr lang="en-US" sz="3000" dirty="0" smtClean="0"/>
              <a:t> Includes an expiration date; and</a:t>
            </a:r>
          </a:p>
          <a:p>
            <a:pPr>
              <a:spcBef>
                <a:spcPts val="0"/>
              </a:spcBef>
              <a:spcAft>
                <a:spcPts val="0"/>
              </a:spcAft>
              <a:buFont typeface="Arial" panose="020B0604020202020204" pitchFamily="34" charset="0"/>
              <a:buChar char="•"/>
            </a:pPr>
            <a:r>
              <a:rPr lang="en-US" sz="3000" dirty="0" smtClean="0"/>
              <a:t> Provides notice that the client can rescind their permission at any time if they choose.</a:t>
            </a:r>
            <a:endParaRPr lang="en-US" sz="30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20</a:t>
            </a:fld>
            <a:endParaRPr lang="en-US" noProof="0" dirty="0"/>
          </a:p>
        </p:txBody>
      </p:sp>
    </p:spTree>
    <p:extLst>
      <p:ext uri="{BB962C8B-B14F-4D97-AF65-F5344CB8AC3E}">
        <p14:creationId xmlns:p14="http://schemas.microsoft.com/office/powerpoint/2010/main" val="2014666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Privilege</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3600" dirty="0" smtClean="0"/>
              <a:t>A </a:t>
            </a:r>
            <a:r>
              <a:rPr lang="en-US" sz="3600" b="1" i="1" dirty="0" smtClean="0"/>
              <a:t>privilege</a:t>
            </a:r>
            <a:r>
              <a:rPr lang="en-US" sz="3600" dirty="0" smtClean="0"/>
              <a:t> is an evidentiary rule that prevents the disclosure of information, even if relevant, in court. Particularly, privilege can come into play when the information was originally communicated in a professional or confidential relationship that is covered by law.</a:t>
            </a:r>
            <a:endParaRPr lang="en-US" sz="36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21</a:t>
            </a:fld>
            <a:endParaRPr lang="en-US" noProof="0" dirty="0"/>
          </a:p>
        </p:txBody>
      </p:sp>
    </p:spTree>
    <p:extLst>
      <p:ext uri="{BB962C8B-B14F-4D97-AF65-F5344CB8AC3E}">
        <p14:creationId xmlns:p14="http://schemas.microsoft.com/office/powerpoint/2010/main" val="877486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Protecting Victim Information - Privilege</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r>
              <a:rPr lang="en-US" sz="3200" dirty="0" smtClean="0"/>
              <a:t>Privileges that protect victim information from disclosure are usually set out in statutes or case law in the applicable jurisdiction.</a:t>
            </a:r>
          </a:p>
          <a:p>
            <a:r>
              <a:rPr lang="en-US" sz="3200" dirty="0" smtClean="0"/>
              <a:t>A disclosure of the privileged information may have legal and/or criminal consequences. Note it is a best practice to have a tribal code that directly sets forth that communications between the victim and the advocate providing services are privileged and not subject to disclosure absent court orders or statutory mandate.</a:t>
            </a:r>
            <a:endParaRPr lang="en-US" sz="32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22</a:t>
            </a:fld>
            <a:endParaRPr lang="en-US" noProof="0" dirty="0"/>
          </a:p>
        </p:txBody>
      </p:sp>
    </p:spTree>
    <p:extLst>
      <p:ext uri="{BB962C8B-B14F-4D97-AF65-F5344CB8AC3E}">
        <p14:creationId xmlns:p14="http://schemas.microsoft.com/office/powerpoint/2010/main" val="879329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 </a:t>
            </a:r>
            <a:br>
              <a:rPr lang="en-US" smtClean="0"/>
            </a:br>
            <a:r>
              <a:rPr lang="en-US" smtClean="0"/>
              <a:t>– Safety Planning</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a:buFont typeface="Arial" panose="020B0604020202020204" pitchFamily="34" charset="0"/>
              <a:buChar char="•"/>
            </a:pPr>
            <a:r>
              <a:rPr lang="en-US" sz="4000" dirty="0" smtClean="0"/>
              <a:t> Victims may have a false sense of security going to court.</a:t>
            </a:r>
          </a:p>
          <a:p>
            <a:pPr>
              <a:buFont typeface="Arial" panose="020B0604020202020204" pitchFamily="34" charset="0"/>
              <a:buChar char="•"/>
            </a:pPr>
            <a:r>
              <a:rPr lang="en-US" sz="4000" dirty="0" smtClean="0"/>
              <a:t> Victims may feel like they can let their guard down.</a:t>
            </a:r>
          </a:p>
          <a:p>
            <a:pPr>
              <a:buFont typeface="Arial" panose="020B0604020202020204" pitchFamily="34" charset="0"/>
              <a:buChar char="•"/>
            </a:pPr>
            <a:r>
              <a:rPr lang="en-US" sz="4000" dirty="0" smtClean="0"/>
              <a:t> Violent outbursts can happen anywhere.</a:t>
            </a:r>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23</a:t>
            </a:fld>
            <a:endParaRPr lang="en-US" noProof="0" dirty="0"/>
          </a:p>
        </p:txBody>
      </p:sp>
    </p:spTree>
    <p:extLst>
      <p:ext uri="{BB962C8B-B14F-4D97-AF65-F5344CB8AC3E}">
        <p14:creationId xmlns:p14="http://schemas.microsoft.com/office/powerpoint/2010/main" val="946241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 </a:t>
            </a:r>
            <a:br>
              <a:rPr lang="en-US" smtClean="0"/>
            </a:br>
            <a:r>
              <a:rPr lang="en-US" smtClean="0"/>
              <a:t>– Safety Planning</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a:buFont typeface="Arial" panose="020B0604020202020204" pitchFamily="34" charset="0"/>
              <a:buChar char="•"/>
            </a:pPr>
            <a:r>
              <a:rPr lang="en-US" sz="3300" dirty="0" smtClean="0"/>
              <a:t> Learn as much about the perpetrator as possible, particularly if the advocate has not seen them before.</a:t>
            </a:r>
          </a:p>
          <a:p>
            <a:pPr>
              <a:buFont typeface="Arial" panose="020B0604020202020204" pitchFamily="34" charset="0"/>
              <a:buChar char="•"/>
            </a:pPr>
            <a:r>
              <a:rPr lang="en-US" sz="3300" dirty="0" smtClean="0"/>
              <a:t> Request law enforcement accompany the victim and advocate to the courthouse and courtroom.</a:t>
            </a:r>
          </a:p>
          <a:p>
            <a:pPr>
              <a:buFont typeface="Arial" panose="020B0604020202020204" pitchFamily="34" charset="0"/>
              <a:buChar char="•"/>
            </a:pPr>
            <a:r>
              <a:rPr lang="en-US" sz="3300" dirty="0" smtClean="0"/>
              <a:t> Inquire about the presence of cameras in the parking lot. Park near cameras and closest entrances to the courtroom.</a:t>
            </a:r>
          </a:p>
          <a:p>
            <a:endParaRPr lang="en-US" dirty="0" smtClean="0"/>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24</a:t>
            </a:fld>
            <a:endParaRPr lang="en-US" noProof="0" dirty="0"/>
          </a:p>
        </p:txBody>
      </p:sp>
    </p:spTree>
    <p:extLst>
      <p:ext uri="{BB962C8B-B14F-4D97-AF65-F5344CB8AC3E}">
        <p14:creationId xmlns:p14="http://schemas.microsoft.com/office/powerpoint/2010/main" val="4275772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 – Courtroom Decorum</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pPr>
              <a:buFont typeface="Arial" panose="020B0604020202020204" pitchFamily="34" charset="0"/>
              <a:buChar char="•"/>
            </a:pPr>
            <a:r>
              <a:rPr lang="en-US" sz="3200" dirty="0" smtClean="0"/>
              <a:t> Remember to demonstrate a deep respect for the sovereign (federal, state, or tribal);</a:t>
            </a:r>
          </a:p>
          <a:p>
            <a:pPr>
              <a:buFont typeface="Arial" panose="020B0604020202020204" pitchFamily="34" charset="0"/>
              <a:buChar char="•"/>
            </a:pPr>
            <a:r>
              <a:rPr lang="en-US" sz="3200" dirty="0" smtClean="0"/>
              <a:t> Do your homework prior to appearing in court; and</a:t>
            </a:r>
          </a:p>
          <a:p>
            <a:pPr>
              <a:buFont typeface="Arial" panose="020B0604020202020204" pitchFamily="34" charset="0"/>
              <a:buChar char="•"/>
            </a:pPr>
            <a:r>
              <a:rPr lang="en-US" sz="3200" dirty="0" smtClean="0"/>
              <a:t> Determine whether the trial or hearing will be a bench trial or jury trial.</a:t>
            </a:r>
          </a:p>
          <a:p>
            <a:endParaRPr lang="en-US" sz="3200" dirty="0" smtClean="0"/>
          </a:p>
          <a:p>
            <a:r>
              <a:rPr lang="en-US" sz="3200" i="1" dirty="0" smtClean="0"/>
              <a:t>Tip: Visit and observe the court in session with the judge presiding that will hear the victim’s case.</a:t>
            </a:r>
            <a:endParaRPr lang="en-US" sz="3200" i="1"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25</a:t>
            </a:fld>
            <a:endParaRPr lang="en-US" noProof="0" dirty="0"/>
          </a:p>
        </p:txBody>
      </p:sp>
    </p:spTree>
    <p:extLst>
      <p:ext uri="{BB962C8B-B14F-4D97-AF65-F5344CB8AC3E}">
        <p14:creationId xmlns:p14="http://schemas.microsoft.com/office/powerpoint/2010/main" val="930176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a:buFont typeface="Arial" panose="020B0604020202020204" pitchFamily="34" charset="0"/>
              <a:buChar char="•"/>
            </a:pPr>
            <a:r>
              <a:rPr lang="en-US" sz="3200" dirty="0" smtClean="0"/>
              <a:t> Be on time for court and urge the victim to be on time;</a:t>
            </a:r>
          </a:p>
          <a:p>
            <a:pPr lvl="1">
              <a:buFont typeface="Arial" panose="020B0604020202020204" pitchFamily="34" charset="0"/>
              <a:buChar char="•"/>
            </a:pPr>
            <a:r>
              <a:rPr lang="en-US" sz="3000" dirty="0" smtClean="0"/>
              <a:t>Tell them to show up at least 30 minutes before the scheduled time;</a:t>
            </a:r>
          </a:p>
          <a:p>
            <a:pPr>
              <a:buFont typeface="Arial" panose="020B0604020202020204" pitchFamily="34" charset="0"/>
              <a:buChar char="•"/>
            </a:pPr>
            <a:r>
              <a:rPr lang="en-US" sz="3200" dirty="0" smtClean="0"/>
              <a:t> Make sure there is a safe and private place to wait for the case to be called;</a:t>
            </a:r>
          </a:p>
          <a:p>
            <a:pPr>
              <a:buFont typeface="Arial" panose="020B0604020202020204" pitchFamily="34" charset="0"/>
              <a:buChar char="•"/>
            </a:pPr>
            <a:r>
              <a:rPr lang="en-US" sz="3200" dirty="0" smtClean="0"/>
              <a:t> Dress respectfully; and</a:t>
            </a:r>
          </a:p>
          <a:p>
            <a:pPr>
              <a:buFont typeface="Arial" panose="020B0604020202020204" pitchFamily="34" charset="0"/>
              <a:buChar char="•"/>
            </a:pPr>
            <a:r>
              <a:rPr lang="en-US" sz="3200" dirty="0" smtClean="0"/>
              <a:t> Stand when speaking to the Judge.</a:t>
            </a:r>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26</a:t>
            </a:fld>
            <a:endParaRPr lang="en-US" noProof="0" dirty="0"/>
          </a:p>
        </p:txBody>
      </p:sp>
    </p:spTree>
    <p:extLst>
      <p:ext uri="{BB962C8B-B14F-4D97-AF65-F5344CB8AC3E}">
        <p14:creationId xmlns:p14="http://schemas.microsoft.com/office/powerpoint/2010/main" val="342706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lvl="0">
              <a:buFont typeface="Arial" panose="020B0604020202020204" pitchFamily="34" charset="0"/>
              <a:buChar char="•"/>
            </a:pPr>
            <a:r>
              <a:rPr lang="en-US" sz="3000" dirty="0" smtClean="0"/>
              <a:t> DO NOT bring confidential information with you to court unless court ordered (not a </a:t>
            </a:r>
            <a:r>
              <a:rPr lang="en-US" sz="3000" i="1" dirty="0" smtClean="0"/>
              <a:t>subpoena </a:t>
            </a:r>
            <a:r>
              <a:rPr lang="en-US" sz="3000" i="1" dirty="0" err="1" smtClean="0"/>
              <a:t>duces</a:t>
            </a:r>
            <a:r>
              <a:rPr lang="en-US" sz="3000" i="1" dirty="0" smtClean="0"/>
              <a:t> </a:t>
            </a:r>
            <a:r>
              <a:rPr lang="en-US" sz="3000" i="1" dirty="0" err="1" smtClean="0"/>
              <a:t>tecum</a:t>
            </a:r>
            <a:r>
              <a:rPr lang="en-US" sz="3000" dirty="0" smtClean="0"/>
              <a:t>) to do so. </a:t>
            </a:r>
          </a:p>
          <a:p>
            <a:pPr lvl="1">
              <a:buFont typeface="Arial" panose="020B0604020202020204" pitchFamily="34" charset="0"/>
              <a:buChar char="•"/>
            </a:pPr>
            <a:r>
              <a:rPr lang="en-US" sz="2800" dirty="0" smtClean="0"/>
              <a:t>This is critical as any documentation that is brought to court is subject to discovery!</a:t>
            </a:r>
          </a:p>
          <a:p>
            <a:pPr lvl="0">
              <a:buFont typeface="Arial" panose="020B0604020202020204" pitchFamily="34" charset="0"/>
              <a:buChar char="•"/>
            </a:pPr>
            <a:r>
              <a:rPr lang="en-US" sz="3000" dirty="0" smtClean="0"/>
              <a:t> DO NOT discuss the case while on the courthouse grounds.</a:t>
            </a:r>
          </a:p>
          <a:p>
            <a:pPr lvl="1">
              <a:buFont typeface="Arial" panose="020B0604020202020204" pitchFamily="34" charset="0"/>
              <a:buChar char="•"/>
            </a:pPr>
            <a:r>
              <a:rPr lang="en-US" sz="2800" dirty="0" smtClean="0"/>
              <a:t>It is amazing how many ears are in very private places on the courthouse grounds!</a:t>
            </a:r>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27</a:t>
            </a:fld>
            <a:endParaRPr lang="en-US" noProof="0" dirty="0"/>
          </a:p>
        </p:txBody>
      </p:sp>
    </p:spTree>
    <p:extLst>
      <p:ext uri="{BB962C8B-B14F-4D97-AF65-F5344CB8AC3E}">
        <p14:creationId xmlns:p14="http://schemas.microsoft.com/office/powerpoint/2010/main" val="2591966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Victim Advocacy in the Courtroom</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lgn="ctr"/>
            <a:r>
              <a:rPr lang="en-US" sz="4800" b="1" i="1" dirty="0" smtClean="0">
                <a:solidFill>
                  <a:srgbClr val="7030A0"/>
                </a:solidFill>
              </a:rPr>
              <a:t>BEWARE OF THE UNAUTHORIZED PRACTICE OF LAW!</a:t>
            </a:r>
          </a:p>
          <a:p>
            <a:endParaRPr lang="en-US" sz="4800" dirty="0" smtClean="0"/>
          </a:p>
          <a:p>
            <a:pPr algn="ctr"/>
            <a:r>
              <a:rPr lang="en-US" sz="4400" dirty="0" smtClean="0"/>
              <a:t>Be clear that you are the victim advocate, and not the victim’s lawyer. </a:t>
            </a:r>
            <a:endParaRPr lang="en-US" sz="44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28</a:t>
            </a:fld>
            <a:endParaRPr lang="en-US" noProof="0" dirty="0"/>
          </a:p>
        </p:txBody>
      </p:sp>
    </p:spTree>
    <p:extLst>
      <p:ext uri="{BB962C8B-B14F-4D97-AF65-F5344CB8AC3E}">
        <p14:creationId xmlns:p14="http://schemas.microsoft.com/office/powerpoint/2010/main" val="3518126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a:t>
            </a:r>
            <a:endParaRPr lang="en-US" dirty="0"/>
          </a:p>
        </p:txBody>
      </p:sp>
      <p:sp>
        <p:nvSpPr>
          <p:cNvPr id="3" name="Content Placeholder 2"/>
          <p:cNvSpPr>
            <a:spLocks noGrp="1"/>
          </p:cNvSpPr>
          <p:nvPr>
            <p:ph idx="1"/>
          </p:nvPr>
        </p:nvSpPr>
        <p:spPr/>
        <p:txBody>
          <a:bodyPr>
            <a:normAutofit/>
          </a:bodyPr>
          <a:lstStyle/>
          <a:p>
            <a:r>
              <a:rPr lang="en-US" sz="4000" i="1" dirty="0" smtClean="0"/>
              <a:t>Do you accompany victims to </a:t>
            </a:r>
            <a:r>
              <a:rPr lang="en-US" sz="4000" b="1" i="1" u="sng" dirty="0" smtClean="0"/>
              <a:t>criminal</a:t>
            </a:r>
            <a:r>
              <a:rPr lang="en-US" sz="4000" i="1" dirty="0" smtClean="0"/>
              <a:t> court?</a:t>
            </a:r>
            <a:endParaRPr lang="en-US" sz="40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29</a:t>
            </a:fld>
            <a:endParaRPr lang="en-US"/>
          </a:p>
        </p:txBody>
      </p:sp>
    </p:spTree>
    <p:extLst>
      <p:ext uri="{BB962C8B-B14F-4D97-AF65-F5344CB8AC3E}">
        <p14:creationId xmlns:p14="http://schemas.microsoft.com/office/powerpoint/2010/main" val="386378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37" y="4368906"/>
            <a:ext cx="3302331" cy="1853879"/>
          </a:xfrm>
          <a:prstGeom prst="rect">
            <a:avLst/>
          </a:prstGeom>
        </p:spPr>
      </p:pic>
      <p:sp>
        <p:nvSpPr>
          <p:cNvPr id="6" name="Footer Placeholder 5"/>
          <p:cNvSpPr>
            <a:spLocks noGrp="1"/>
          </p:cNvSpPr>
          <p:nvPr>
            <p:ph type="ftr" sz="quarter" idx="11"/>
          </p:nvPr>
        </p:nvSpPr>
        <p:spPr/>
        <p:txBody>
          <a:bodyPr/>
          <a:lstStyle/>
          <a:p>
            <a:r>
              <a:rPr lang="en-US" dirty="0" smtClean="0"/>
              <a:t>Sex Trafficking in Indian Country: Advocacy Curriculum | Unit 4 | Tribal Law and Policy Institute |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
        <p:nvSpPr>
          <p:cNvPr id="2" name="Title 1"/>
          <p:cNvSpPr>
            <a:spLocks noGrp="1"/>
          </p:cNvSpPr>
          <p:nvPr>
            <p:ph type="title" idx="4294967295"/>
          </p:nvPr>
        </p:nvSpPr>
        <p:spPr>
          <a:xfrm>
            <a:off x="0" y="0"/>
            <a:ext cx="12192000" cy="1681316"/>
          </a:xfrm>
        </p:spPr>
        <p:txBody>
          <a:bodyPr vert="horz" lIns="91440" tIns="45720" rIns="91440" bIns="45720" rtlCol="0" anchor="b">
            <a:normAutofit/>
          </a:bodyPr>
          <a:lstStyle/>
          <a:p>
            <a:pPr algn="ctr"/>
            <a:r>
              <a:rPr lang="en-US" dirty="0" smtClean="0">
                <a:solidFill>
                  <a:schemeClr val="tx1"/>
                </a:solidFill>
              </a:rPr>
              <a:t>Download the Sex Trafficking in Indian Country: Advocacy Curriculum</a:t>
            </a:r>
            <a:endParaRPr lang="en-US" dirty="0">
              <a:solidFill>
                <a:schemeClr val="tx1"/>
              </a:solidFill>
            </a:endParaRPr>
          </a:p>
        </p:txBody>
      </p:sp>
      <p:sp>
        <p:nvSpPr>
          <p:cNvPr id="9" name="Rectangle 8"/>
          <p:cNvSpPr/>
          <p:nvPr/>
        </p:nvSpPr>
        <p:spPr>
          <a:xfrm>
            <a:off x="4129549" y="2099186"/>
            <a:ext cx="8337754" cy="2677656"/>
          </a:xfrm>
          <a:prstGeom prst="rect">
            <a:avLst/>
          </a:prstGeom>
        </p:spPr>
        <p:txBody>
          <a:bodyPr wrap="square">
            <a:spAutoFit/>
          </a:bodyPr>
          <a:lstStyle/>
          <a:p>
            <a:pPr algn="ctr"/>
            <a:r>
              <a:rPr lang="en-US" sz="2800" dirty="0">
                <a:hlinkClick r:id="rId4"/>
              </a:rPr>
              <a:t>https://www.home.tlpi.org/sex-trafficking</a:t>
            </a:r>
            <a:endParaRPr lang="en-US" sz="2800" dirty="0"/>
          </a:p>
          <a:p>
            <a:pPr algn="ctr"/>
            <a:endParaRPr lang="en-US" sz="2800" dirty="0"/>
          </a:p>
          <a:p>
            <a:pPr algn="ctr"/>
            <a:r>
              <a:rPr lang="en-US" sz="2800" dirty="0"/>
              <a:t>or visit</a:t>
            </a:r>
          </a:p>
          <a:p>
            <a:pPr algn="ctr"/>
            <a:endParaRPr lang="en-US" sz="2800" dirty="0"/>
          </a:p>
          <a:p>
            <a:pPr algn="ctr"/>
            <a:r>
              <a:rPr lang="en-US" sz="2800" dirty="0">
                <a:hlinkClick r:id="rId5"/>
              </a:rPr>
              <a:t>https://www.tribaltrafficking.org/sex-trafficking-advocacy-curriculum</a:t>
            </a:r>
            <a:r>
              <a:rPr lang="en-US" sz="2800" dirty="0"/>
              <a:t>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27" y="1537142"/>
            <a:ext cx="2220783" cy="28808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9909" y="1537142"/>
            <a:ext cx="2224547" cy="2880898"/>
          </a:xfrm>
          <a:prstGeom prst="rect">
            <a:avLst/>
          </a:prstGeom>
        </p:spPr>
      </p:pic>
    </p:spTree>
    <p:extLst>
      <p:ext uri="{BB962C8B-B14F-4D97-AF65-F5344CB8AC3E}">
        <p14:creationId xmlns:p14="http://schemas.microsoft.com/office/powerpoint/2010/main" val="2419447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r>
              <a:rPr lang="en-US" sz="4000" i="1" dirty="0" smtClean="0"/>
              <a:t>Do you accompany victims to </a:t>
            </a:r>
            <a:r>
              <a:rPr lang="en-US" sz="4000" b="1" i="1" u="sng" dirty="0" smtClean="0"/>
              <a:t>civil </a:t>
            </a:r>
            <a:r>
              <a:rPr lang="en-US" sz="4000" i="1" dirty="0" smtClean="0"/>
              <a:t>court? </a:t>
            </a:r>
            <a:endParaRPr lang="en-US" sz="4000" i="1" dirty="0"/>
          </a:p>
        </p:txBody>
      </p:sp>
      <p:sp>
        <p:nvSpPr>
          <p:cNvPr id="4" name="Footer Placeholder 3"/>
          <p:cNvSpPr>
            <a:spLocks noGrp="1"/>
          </p:cNvSpPr>
          <p:nvPr>
            <p:ph type="ftr" sz="quarter" idx="11"/>
          </p:nvPr>
        </p:nvSpPr>
        <p:spPr/>
        <p:txBody>
          <a:bodyPr/>
          <a:lstStyle/>
          <a:p>
            <a:r>
              <a:rPr lang="en-US" smtClean="0"/>
              <a:t>Sex Trafficking in Indian Country: Advocacy Curriculum | Unit 4 | Tribal Law and Policy Institute |</a:t>
            </a:r>
            <a:endParaRPr lang="en-US" dirty="0"/>
          </a:p>
        </p:txBody>
      </p:sp>
      <p:sp>
        <p:nvSpPr>
          <p:cNvPr id="5" name="Slide Number Placeholder 4"/>
          <p:cNvSpPr>
            <a:spLocks noGrp="1"/>
          </p:cNvSpPr>
          <p:nvPr>
            <p:ph type="sldNum" sz="quarter" idx="12"/>
          </p:nvPr>
        </p:nvSpPr>
        <p:spPr/>
        <p:txBody>
          <a:bodyPr/>
          <a:lstStyle/>
          <a:p>
            <a:fld id="{9B3BEC4E-0D62-49E0-B2BB-0603C4D6642E}" type="slidenum">
              <a:rPr lang="en-US" smtClean="0"/>
              <a:t>30</a:t>
            </a:fld>
            <a:endParaRPr lang="en-US"/>
          </a:p>
        </p:txBody>
      </p:sp>
    </p:spTree>
    <p:extLst>
      <p:ext uri="{BB962C8B-B14F-4D97-AF65-F5344CB8AC3E}">
        <p14:creationId xmlns:p14="http://schemas.microsoft.com/office/powerpoint/2010/main" val="4134039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292A7DD-92C9-4C2B-8A85-93C7B3C3AAEF}"/>
              </a:ext>
            </a:extLst>
          </p:cNvPr>
          <p:cNvSpPr>
            <a:spLocks noGrp="1"/>
          </p:cNvSpPr>
          <p:nvPr>
            <p:ph type="title"/>
          </p:nvPr>
        </p:nvSpPr>
        <p:spPr/>
        <p:txBody>
          <a:bodyPr/>
          <a:lstStyle/>
          <a:p>
            <a:r>
              <a:rPr lang="en-US" smtClean="0"/>
              <a:t>Small Group Exercise</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i="1" dirty="0" smtClean="0">
                <a:solidFill>
                  <a:srgbClr val="7030A0"/>
                </a:solidFill>
              </a:rPr>
              <a:t>What are the legal needs of a sex trafficking victim? </a:t>
            </a:r>
          </a:p>
          <a:p>
            <a:endParaRPr lang="en-US" sz="4000" i="1" dirty="0" smtClean="0">
              <a:solidFill>
                <a:srgbClr val="7030A0"/>
              </a:solidFill>
            </a:endParaRPr>
          </a:p>
          <a:p>
            <a:r>
              <a:rPr lang="en-US" sz="4000" i="1" dirty="0" smtClean="0">
                <a:solidFill>
                  <a:srgbClr val="7030A0"/>
                </a:solidFill>
              </a:rPr>
              <a:t>Identify civil and/or criminal legal needs with your small group. </a:t>
            </a:r>
            <a:endParaRPr lang="en-US" sz="4000" i="1" dirty="0">
              <a:solidFill>
                <a:srgbClr val="7030A0"/>
              </a:solidFill>
            </a:endParaRPr>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31</a:t>
            </a:fld>
            <a:endParaRPr lang="en-US" noProof="0" dirty="0"/>
          </a:p>
        </p:txBody>
      </p:sp>
    </p:spTree>
    <p:extLst>
      <p:ext uri="{BB962C8B-B14F-4D97-AF65-F5344CB8AC3E}">
        <p14:creationId xmlns:p14="http://schemas.microsoft.com/office/powerpoint/2010/main" val="96299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Legal Needs in Criminal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dirty="0" smtClean="0"/>
              <a:t>In </a:t>
            </a:r>
            <a:r>
              <a:rPr lang="en-US" sz="4000" b="1" i="1" dirty="0" smtClean="0"/>
              <a:t>criminal legal systems</a:t>
            </a:r>
            <a:r>
              <a:rPr lang="en-US" sz="4000" dirty="0" smtClean="0"/>
              <a:t>, sex trafficking victims will need assistance with preparation for trial, seeking a criminal no contact order, asserting victim’s rights, and preparing and delivering victim impact statements.</a:t>
            </a:r>
            <a:endParaRPr lang="en-US" sz="40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32</a:t>
            </a:fld>
            <a:endParaRPr lang="en-US" noProof="0" dirty="0"/>
          </a:p>
        </p:txBody>
      </p:sp>
    </p:spTree>
    <p:extLst>
      <p:ext uri="{BB962C8B-B14F-4D97-AF65-F5344CB8AC3E}">
        <p14:creationId xmlns:p14="http://schemas.microsoft.com/office/powerpoint/2010/main" val="1383298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p:txBody>
          <a:bodyPr/>
          <a:lstStyle/>
          <a:p>
            <a:r>
              <a:rPr lang="en-US" smtClean="0"/>
              <a:t>Overview of Legal Needs in Criminal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buFont typeface="Arial" panose="020B0604020202020204" pitchFamily="34" charset="0"/>
              <a:buChar char="•"/>
            </a:pPr>
            <a:r>
              <a:rPr lang="en-US" sz="3200" dirty="0" smtClean="0"/>
              <a:t> The victim’s own criminal case</a:t>
            </a:r>
          </a:p>
          <a:p>
            <a:pPr lvl="1">
              <a:buFont typeface="Arial" panose="020B0604020202020204" pitchFamily="34" charset="0"/>
              <a:buChar char="•"/>
            </a:pPr>
            <a:r>
              <a:rPr lang="en-US" sz="3000" dirty="0" smtClean="0"/>
              <a:t>Affirmative defenses, immunity from prosecution, expungements, and victim’s rights.</a:t>
            </a:r>
          </a:p>
          <a:p>
            <a:pPr lvl="2">
              <a:buFont typeface="Arial" panose="020B0604020202020204" pitchFamily="34" charset="0"/>
              <a:buChar char="•"/>
            </a:pPr>
            <a:endParaRPr lang="en-US" sz="3200" dirty="0" smtClean="0"/>
          </a:p>
          <a:p>
            <a:pPr>
              <a:buFont typeface="Arial" panose="020B0604020202020204" pitchFamily="34" charset="0"/>
              <a:buChar char="•"/>
            </a:pPr>
            <a:r>
              <a:rPr lang="en-US" sz="3200" dirty="0" smtClean="0"/>
              <a:t> The trafficker’s criminal case</a:t>
            </a:r>
          </a:p>
          <a:p>
            <a:pPr lvl="1">
              <a:buFont typeface="Arial" panose="020B0604020202020204" pitchFamily="34" charset="0"/>
              <a:buChar char="•"/>
            </a:pPr>
            <a:r>
              <a:rPr lang="en-US" sz="3000" dirty="0" smtClean="0"/>
              <a:t>Filing a police report, witness statements, trial accompaniment, protection orders, and general advocacy.</a:t>
            </a:r>
            <a:endParaRPr lang="en-US" sz="3000"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33</a:t>
            </a:fld>
            <a:endParaRPr lang="en-US" noProof="0" dirty="0"/>
          </a:p>
        </p:txBody>
      </p:sp>
    </p:spTree>
    <p:extLst>
      <p:ext uri="{BB962C8B-B14F-4D97-AF65-F5344CB8AC3E}">
        <p14:creationId xmlns:p14="http://schemas.microsoft.com/office/powerpoint/2010/main" val="2013428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Legal Needs in Civil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dirty="0" smtClean="0"/>
              <a:t>In </a:t>
            </a:r>
            <a:r>
              <a:rPr lang="en-US" sz="4000" b="1" i="1" dirty="0" smtClean="0"/>
              <a:t>civil legal systems</a:t>
            </a:r>
            <a:r>
              <a:rPr lang="en-US" sz="4000" dirty="0" smtClean="0"/>
              <a:t>, a civil legal remedy is simply using the law or authority of the court to enforce a legal right or other legal relief to the victim. Victim compensation and protection orders are types of legal relief.</a:t>
            </a:r>
            <a:endParaRPr lang="en-US" sz="40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34</a:t>
            </a:fld>
            <a:endParaRPr lang="en-US" noProof="0" dirty="0"/>
          </a:p>
        </p:txBody>
      </p:sp>
    </p:spTree>
    <p:extLst>
      <p:ext uri="{BB962C8B-B14F-4D97-AF65-F5344CB8AC3E}">
        <p14:creationId xmlns:p14="http://schemas.microsoft.com/office/powerpoint/2010/main" val="343854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Overview of Legal Needs in Civil Systems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Autofit/>
          </a:bodyPr>
          <a:lstStyle/>
          <a:p>
            <a:pPr>
              <a:spcBef>
                <a:spcPts val="0"/>
              </a:spcBef>
              <a:spcAft>
                <a:spcPts val="0"/>
              </a:spcAft>
              <a:buFont typeface="Arial" panose="020B0604020202020204" pitchFamily="34" charset="0"/>
              <a:buChar char="•"/>
            </a:pPr>
            <a:r>
              <a:rPr lang="en-US" sz="3100" dirty="0" smtClean="0"/>
              <a:t> Employment law;</a:t>
            </a:r>
          </a:p>
          <a:p>
            <a:pPr>
              <a:spcBef>
                <a:spcPts val="0"/>
              </a:spcBef>
              <a:spcAft>
                <a:spcPts val="0"/>
              </a:spcAft>
              <a:buFont typeface="Arial" panose="020B0604020202020204" pitchFamily="34" charset="0"/>
              <a:buChar char="•"/>
            </a:pPr>
            <a:r>
              <a:rPr lang="en-US" sz="3100" dirty="0" smtClean="0"/>
              <a:t> Tort law;</a:t>
            </a:r>
          </a:p>
          <a:p>
            <a:pPr>
              <a:spcBef>
                <a:spcPts val="0"/>
              </a:spcBef>
              <a:spcAft>
                <a:spcPts val="0"/>
              </a:spcAft>
              <a:buFont typeface="Arial" panose="020B0604020202020204" pitchFamily="34" charset="0"/>
              <a:buChar char="•"/>
            </a:pPr>
            <a:r>
              <a:rPr lang="en-US" sz="3100" dirty="0" smtClean="0"/>
              <a:t> Housing laws;</a:t>
            </a:r>
          </a:p>
          <a:p>
            <a:pPr>
              <a:spcBef>
                <a:spcPts val="0"/>
              </a:spcBef>
              <a:spcAft>
                <a:spcPts val="0"/>
              </a:spcAft>
              <a:buFont typeface="Arial" panose="020B0604020202020204" pitchFamily="34" charset="0"/>
              <a:buChar char="•"/>
            </a:pPr>
            <a:r>
              <a:rPr lang="en-US" sz="3100" dirty="0" smtClean="0"/>
              <a:t> Debtor/creditor law;</a:t>
            </a:r>
          </a:p>
          <a:p>
            <a:pPr>
              <a:spcBef>
                <a:spcPts val="0"/>
              </a:spcBef>
              <a:spcAft>
                <a:spcPts val="0"/>
              </a:spcAft>
              <a:buFont typeface="Arial" panose="020B0604020202020204" pitchFamily="34" charset="0"/>
              <a:buChar char="•"/>
            </a:pPr>
            <a:r>
              <a:rPr lang="en-US" sz="3100" dirty="0" smtClean="0"/>
              <a:t> Family law;</a:t>
            </a:r>
          </a:p>
          <a:p>
            <a:pPr>
              <a:spcBef>
                <a:spcPts val="0"/>
              </a:spcBef>
              <a:spcAft>
                <a:spcPts val="0"/>
              </a:spcAft>
              <a:buFont typeface="Arial" panose="020B0604020202020204" pitchFamily="34" charset="0"/>
              <a:buChar char="•"/>
            </a:pPr>
            <a:r>
              <a:rPr lang="en-US" sz="3100" dirty="0" smtClean="0"/>
              <a:t> Domestic violence law;</a:t>
            </a:r>
          </a:p>
          <a:p>
            <a:pPr>
              <a:spcBef>
                <a:spcPts val="0"/>
              </a:spcBef>
              <a:spcAft>
                <a:spcPts val="0"/>
              </a:spcAft>
              <a:buFont typeface="Arial" panose="020B0604020202020204" pitchFamily="34" charset="0"/>
              <a:buChar char="•"/>
            </a:pPr>
            <a:r>
              <a:rPr lang="en-US" sz="3100" dirty="0" smtClean="0"/>
              <a:t> Children’s civil legal needs; and</a:t>
            </a:r>
          </a:p>
          <a:p>
            <a:pPr>
              <a:spcBef>
                <a:spcPts val="0"/>
              </a:spcBef>
              <a:spcAft>
                <a:spcPts val="0"/>
              </a:spcAft>
              <a:buFont typeface="Arial" panose="020B0604020202020204" pitchFamily="34" charset="0"/>
              <a:buChar char="•"/>
            </a:pPr>
            <a:r>
              <a:rPr lang="en-US" sz="3100" dirty="0" smtClean="0"/>
              <a:t> Protection orders.  </a:t>
            </a:r>
            <a:endParaRPr lang="en-US" sz="3100"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35</a:t>
            </a:fld>
            <a:endParaRPr lang="en-US" noProof="0" dirty="0"/>
          </a:p>
        </p:txBody>
      </p:sp>
    </p:spTree>
    <p:extLst>
      <p:ext uri="{BB962C8B-B14F-4D97-AF65-F5344CB8AC3E}">
        <p14:creationId xmlns:p14="http://schemas.microsoft.com/office/powerpoint/2010/main" val="3297950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23" t="10981" r="6900" b="8364"/>
          <a:stretch/>
        </p:blipFill>
        <p:spPr>
          <a:xfrm>
            <a:off x="0" y="1748044"/>
            <a:ext cx="6260886" cy="3320588"/>
          </a:xfrm>
          <a:prstGeom prst="rect">
            <a:avLst/>
          </a:prstGeom>
        </p:spPr>
      </p:pic>
      <p:sp>
        <p:nvSpPr>
          <p:cNvPr id="2" name="Title 1"/>
          <p:cNvSpPr>
            <a:spLocks noGrp="1"/>
          </p:cNvSpPr>
          <p:nvPr>
            <p:ph type="title"/>
          </p:nvPr>
        </p:nvSpPr>
        <p:spPr/>
        <p:txBody>
          <a:bodyPr/>
          <a:lstStyle/>
          <a:p>
            <a:r>
              <a:rPr lang="en-US" smtClean="0"/>
              <a:t>Additional Resources</a:t>
            </a:r>
            <a:endParaRPr lang="en-US" dirty="0"/>
          </a:p>
        </p:txBody>
      </p:sp>
      <p:sp>
        <p:nvSpPr>
          <p:cNvPr id="3" name="Footer Placeholder 2"/>
          <p:cNvSpPr>
            <a:spLocks noGrp="1"/>
          </p:cNvSpPr>
          <p:nvPr>
            <p:ph type="ftr" sz="quarter" idx="11"/>
          </p:nvPr>
        </p:nvSpPr>
        <p:spPr/>
        <p:txBody>
          <a:bodyPr/>
          <a:lstStyle/>
          <a:p>
            <a:r>
              <a:rPr lang="en-US" dirty="0" smtClean="0"/>
              <a:t>Sex Trafficking in Indian Country: Advocacy Curriculum | Unit 3 | Tribal Law and Policy Institute | </a:t>
            </a:r>
            <a:endParaRPr lang="en-US"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36</a:t>
            </a:fld>
            <a:endParaRPr lang="en-US" noProof="0" dirty="0"/>
          </a:p>
        </p:txBody>
      </p:sp>
      <p:pic>
        <p:nvPicPr>
          <p:cNvPr id="7" name="Content Placeholder 3">
            <a:extLst>
              <a:ext uri="{FF2B5EF4-FFF2-40B4-BE49-F238E27FC236}">
                <a16:creationId xmlns:a16="http://schemas.microsoft.com/office/drawing/2014/main" id="{786217FF-A9F4-453B-A7B6-BDB66B28BA06}"/>
              </a:ext>
            </a:extLst>
          </p:cNvPr>
          <p:cNvPicPr>
            <a:picLocks noGrp="1" noChangeAspect="1"/>
          </p:cNvPicPr>
          <p:nvPr>
            <p:ph idx="1"/>
          </p:nvPr>
        </p:nvPicPr>
        <p:blipFill>
          <a:blip r:embed="rId4"/>
          <a:stretch>
            <a:fillRect/>
          </a:stretch>
        </p:blipFill>
        <p:spPr>
          <a:xfrm>
            <a:off x="5215633" y="3086489"/>
            <a:ext cx="7728435" cy="3362612"/>
          </a:xfrm>
          <a:prstGeom prst="rect">
            <a:avLst/>
          </a:prstGeom>
        </p:spPr>
      </p:pic>
    </p:spTree>
    <p:extLst>
      <p:ext uri="{BB962C8B-B14F-4D97-AF65-F5344CB8AC3E}">
        <p14:creationId xmlns:p14="http://schemas.microsoft.com/office/powerpoint/2010/main" val="457347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 Wednesday Series</a:t>
            </a:r>
            <a:endParaRPr lang="en-US" b="1"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a:t>Wednesday, October 14: Introduction to Advocacy </a:t>
            </a:r>
            <a:r>
              <a:rPr lang="en-US" dirty="0" smtClean="0"/>
              <a:t>Curriculum (90 min)</a:t>
            </a:r>
          </a:p>
          <a:p>
            <a:pPr marL="457200" lvl="0" indent="-457200">
              <a:buFont typeface="+mj-lt"/>
              <a:buAutoNum type="arabicPeriod"/>
            </a:pPr>
            <a:r>
              <a:rPr lang="en-US" dirty="0" smtClean="0"/>
              <a:t>Wednesday</a:t>
            </a:r>
            <a:r>
              <a:rPr lang="en-US" dirty="0"/>
              <a:t>, October 28: Unit 1 - Introduction to Sex Trafficking in Indian </a:t>
            </a:r>
            <a:r>
              <a:rPr lang="en-US" dirty="0" smtClean="0"/>
              <a:t>Country (90 min)</a:t>
            </a:r>
          </a:p>
          <a:p>
            <a:pPr marL="457200" lvl="0" indent="-457200">
              <a:buFont typeface="+mj-lt"/>
              <a:buAutoNum type="arabicPeriod"/>
            </a:pPr>
            <a:r>
              <a:rPr lang="en-US" dirty="0" smtClean="0"/>
              <a:t>Wednesday</a:t>
            </a:r>
            <a:r>
              <a:rPr lang="en-US" dirty="0"/>
              <a:t>, November 11: Unit 2 - Identifying and Screening for Sex </a:t>
            </a:r>
            <a:r>
              <a:rPr lang="en-US" dirty="0" smtClean="0"/>
              <a:t>Trafficking (105 min)</a:t>
            </a:r>
          </a:p>
          <a:p>
            <a:pPr marL="457200" lvl="0" indent="-457200">
              <a:buFont typeface="+mj-lt"/>
              <a:buAutoNum type="arabicPeriod"/>
            </a:pPr>
            <a:r>
              <a:rPr lang="en-US" dirty="0" smtClean="0"/>
              <a:t>Wednesday</a:t>
            </a:r>
            <a:r>
              <a:rPr lang="en-US" dirty="0"/>
              <a:t>, November 25: Unit 3 - Advocacy for Victims of Sex </a:t>
            </a:r>
            <a:r>
              <a:rPr lang="en-US" dirty="0" smtClean="0"/>
              <a:t>Trafficking (90 min)</a:t>
            </a:r>
          </a:p>
          <a:p>
            <a:pPr marL="457200" lvl="0" indent="-457200">
              <a:buFont typeface="+mj-lt"/>
              <a:buAutoNum type="arabicPeriod"/>
            </a:pPr>
            <a:r>
              <a:rPr lang="en-US" dirty="0" smtClean="0"/>
              <a:t>Wednesday</a:t>
            </a:r>
            <a:r>
              <a:rPr lang="en-US" dirty="0"/>
              <a:t>, December 9: Unit 4 - Legal Advocacy, Part </a:t>
            </a:r>
            <a:r>
              <a:rPr lang="en-US" dirty="0" smtClean="0"/>
              <a:t>I (90 min)</a:t>
            </a:r>
          </a:p>
          <a:p>
            <a:pPr marL="457200" lvl="0" indent="-457200">
              <a:buFont typeface="+mj-lt"/>
              <a:buAutoNum type="arabicPeriod"/>
            </a:pPr>
            <a:r>
              <a:rPr lang="en-US" dirty="0" smtClean="0"/>
              <a:t>Wednesday</a:t>
            </a:r>
            <a:r>
              <a:rPr lang="en-US" dirty="0"/>
              <a:t>, December 23: Unit 4 - Legal Advocacy, Part </a:t>
            </a:r>
            <a:r>
              <a:rPr lang="en-US" dirty="0" smtClean="0"/>
              <a:t>II (90 min)</a:t>
            </a:r>
          </a:p>
          <a:p>
            <a:pPr marL="0" lvl="0" indent="0">
              <a:buNone/>
            </a:pPr>
            <a:endParaRPr lang="en-US" dirty="0" smtClean="0"/>
          </a:p>
          <a:p>
            <a:pPr lvl="0">
              <a:buFont typeface="Wingdings" panose="05000000000000000000" pitchFamily="2" charset="2"/>
              <a:buChar char="Ø"/>
            </a:pPr>
            <a:r>
              <a:rPr lang="en-US" dirty="0"/>
              <a:t> </a:t>
            </a:r>
            <a:r>
              <a:rPr lang="en-US" dirty="0" smtClean="0"/>
              <a:t>All webinars </a:t>
            </a:r>
            <a:r>
              <a:rPr lang="en-US" dirty="0"/>
              <a:t>will begin at 11:00am PT/12:00pm MT/1:00pm CT/2:00pm </a:t>
            </a:r>
            <a:r>
              <a:rPr lang="en-US" dirty="0" smtClean="0"/>
              <a:t>ET.</a:t>
            </a:r>
            <a:endParaRPr lang="en-US" dirty="0"/>
          </a:p>
          <a:p>
            <a:pPr lvl="0">
              <a:buFont typeface="Wingdings" panose="05000000000000000000" pitchFamily="2" charset="2"/>
              <a:buChar char="Ø"/>
            </a:pPr>
            <a:r>
              <a:rPr lang="en-US" b="1" dirty="0" smtClean="0"/>
              <a:t> Register </a:t>
            </a:r>
            <a:r>
              <a:rPr lang="en-US" b="1" dirty="0"/>
              <a:t>for the Webinar Wednesday Series on Zoom: </a:t>
            </a:r>
            <a:r>
              <a:rPr lang="en-US" u="sng" dirty="0">
                <a:hlinkClick r:id="rId3"/>
              </a:rPr>
              <a:t>https://rb.gy/rhdef2</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37</a:t>
            </a:fld>
            <a:endParaRPr lang="en-US" dirty="0"/>
          </a:p>
        </p:txBody>
      </p:sp>
      <p:sp>
        <p:nvSpPr>
          <p:cNvPr id="7" name="Footer Placeholder 6"/>
          <p:cNvSpPr>
            <a:spLocks noGrp="1"/>
          </p:cNvSpPr>
          <p:nvPr>
            <p:ph type="ftr" sz="quarter" idx="11"/>
          </p:nvPr>
        </p:nvSpPr>
        <p:spPr/>
        <p:txBody>
          <a:bodyPr/>
          <a:lstStyle/>
          <a:p>
            <a:r>
              <a:rPr lang="en-US" smtClean="0"/>
              <a:t>Sex Trafficking in Indian Country: Advocacy Curriculum | Unit 1 | Tribal Law and Policy Institute | </a:t>
            </a:r>
            <a:endParaRPr lang="en-US" dirty="0"/>
          </a:p>
        </p:txBody>
      </p:sp>
    </p:spTree>
    <p:extLst>
      <p:ext uri="{BB962C8B-B14F-4D97-AF65-F5344CB8AC3E}">
        <p14:creationId xmlns:p14="http://schemas.microsoft.com/office/powerpoint/2010/main" val="2871160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3" name="Slide Number Placeholder 2"/>
          <p:cNvSpPr>
            <a:spLocks noGrp="1"/>
          </p:cNvSpPr>
          <p:nvPr>
            <p:ph type="sldNum" sz="quarter" idx="12"/>
          </p:nvPr>
        </p:nvSpPr>
        <p:spPr/>
        <p:txBody>
          <a:bodyPr/>
          <a:lstStyle/>
          <a:p>
            <a:fld id="{9B3BEC4E-0D62-49E0-B2BB-0603C4D6642E}" type="slidenum">
              <a:rPr lang="en-US" smtClean="0"/>
              <a:pPr/>
              <a:t>38</a:t>
            </a:fld>
            <a:endParaRPr lang="en-US"/>
          </a:p>
        </p:txBody>
      </p:sp>
      <p:sp>
        <p:nvSpPr>
          <p:cNvPr id="2" name="Title 1"/>
          <p:cNvSpPr>
            <a:spLocks noGrp="1"/>
          </p:cNvSpPr>
          <p:nvPr>
            <p:ph type="title" idx="4294967295"/>
          </p:nvPr>
        </p:nvSpPr>
        <p:spPr>
          <a:xfrm>
            <a:off x="7064375" y="635000"/>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7" name="Rectangle 6"/>
          <p:cNvSpPr/>
          <p:nvPr/>
        </p:nvSpPr>
        <p:spPr>
          <a:xfrm>
            <a:off x="5791200" y="2518787"/>
            <a:ext cx="6112042" cy="1628138"/>
          </a:xfrm>
          <a:prstGeom prst="rect">
            <a:avLst/>
          </a:prstGeom>
        </p:spPr>
        <p:txBody>
          <a:bodyPr wrap="square">
            <a:spAutoFit/>
          </a:bodyPr>
          <a:lstStyle/>
          <a:p>
            <a:pPr marL="285750" lvl="0"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rPr>
              <a:t>Bonnie Clairmont, Victim Advocacy Specialist</a:t>
            </a:r>
          </a:p>
          <a:p>
            <a:pPr marL="742950" lvl="1"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hlinkClick r:id="rId4"/>
              </a:rPr>
              <a:t>bonnie@tlpi.org</a:t>
            </a:r>
            <a:r>
              <a:rPr lang="en-US" dirty="0">
                <a:solidFill>
                  <a:srgbClr val="000000">
                    <a:lumMod val="75000"/>
                    <a:lumOff val="25000"/>
                  </a:srgbClr>
                </a:solidFill>
              </a:rPr>
              <a:t> </a:t>
            </a:r>
          </a:p>
          <a:p>
            <a:pPr marL="285750" lvl="0"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rPr>
              <a:t>Kelly Gaines Stoner, Victim Advocacy Legal Specialist</a:t>
            </a:r>
          </a:p>
          <a:p>
            <a:pPr marL="742950" lvl="1" indent="-285750">
              <a:lnSpc>
                <a:spcPct val="90000"/>
              </a:lnSpc>
              <a:spcBef>
                <a:spcPts val="1200"/>
              </a:spcBef>
              <a:spcAft>
                <a:spcPts val="200"/>
              </a:spcAft>
              <a:buClr>
                <a:srgbClr val="7030A0"/>
              </a:buClr>
              <a:buSzPct val="100000"/>
              <a:buFont typeface="Arial" panose="020B0604020202020204" pitchFamily="34" charset="0"/>
              <a:buChar char="•"/>
            </a:pPr>
            <a:r>
              <a:rPr lang="en-US" dirty="0">
                <a:solidFill>
                  <a:srgbClr val="000000">
                    <a:lumMod val="75000"/>
                    <a:lumOff val="25000"/>
                  </a:srgbClr>
                </a:solidFill>
                <a:hlinkClick r:id="rId5"/>
              </a:rPr>
              <a:t>kelly@tlpi.org</a:t>
            </a:r>
            <a:r>
              <a:rPr lang="en-US" dirty="0">
                <a:solidFill>
                  <a:srgbClr val="000000">
                    <a:lumMod val="75000"/>
                    <a:lumOff val="25000"/>
                  </a:srgbClr>
                </a:solidFill>
              </a:rPr>
              <a:t> </a:t>
            </a:r>
          </a:p>
        </p:txBody>
      </p:sp>
    </p:spTree>
    <p:extLst>
      <p:ext uri="{BB962C8B-B14F-4D97-AF65-F5344CB8AC3E}">
        <p14:creationId xmlns:p14="http://schemas.microsoft.com/office/powerpoint/2010/main" val="326122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Training Agenda</a:t>
            </a:r>
            <a:endParaRPr lang="en-US" dirty="0"/>
          </a:p>
        </p:txBody>
      </p:sp>
      <p:sp>
        <p:nvSpPr>
          <p:cNvPr id="9" name="Content Placeholder 3"/>
          <p:cNvSpPr>
            <a:spLocks noGrp="1"/>
          </p:cNvSpPr>
          <p:nvPr>
            <p:ph idx="1"/>
          </p:nvPr>
        </p:nvSpPr>
        <p:spPr/>
        <p:txBody>
          <a:bodyPr numCol="2">
            <a:normAutofit fontScale="25000" lnSpcReduction="20000"/>
          </a:bodyPr>
          <a:lstStyle/>
          <a:p>
            <a:pPr>
              <a:spcBef>
                <a:spcPts val="0"/>
              </a:spcBef>
              <a:buFont typeface="Arial" panose="020B0604020202020204" pitchFamily="34" charset="0"/>
              <a:buChar char="•"/>
            </a:pPr>
            <a:r>
              <a:rPr lang="en-US" sz="10400" dirty="0" smtClean="0"/>
              <a:t> Introductions, Agenda, Overview of Unit, and Learning Objectives</a:t>
            </a:r>
          </a:p>
          <a:p>
            <a:pPr>
              <a:spcBef>
                <a:spcPts val="0"/>
              </a:spcBef>
              <a:buFont typeface="Arial" panose="020B0604020202020204" pitchFamily="34" charset="0"/>
              <a:buChar char="•"/>
            </a:pPr>
            <a:r>
              <a:rPr lang="en-US" sz="10400" dirty="0" smtClean="0"/>
              <a:t> “Meeting Legal Advocacy Needs of Victims” – Small Group Exercise</a:t>
            </a:r>
          </a:p>
          <a:p>
            <a:pPr>
              <a:spcBef>
                <a:spcPts val="0"/>
              </a:spcBef>
              <a:buFont typeface="Arial" panose="020B0604020202020204" pitchFamily="34" charset="0"/>
              <a:buChar char="•"/>
            </a:pPr>
            <a:r>
              <a:rPr lang="en-US" sz="10400" dirty="0" smtClean="0"/>
              <a:t> Victim Advocacy Roles</a:t>
            </a:r>
          </a:p>
          <a:p>
            <a:pPr>
              <a:spcBef>
                <a:spcPts val="0"/>
              </a:spcBef>
              <a:buFont typeface="Arial" panose="020B0604020202020204" pitchFamily="34" charset="0"/>
              <a:buChar char="•"/>
            </a:pPr>
            <a:r>
              <a:rPr lang="en-US" sz="10400" dirty="0" smtClean="0"/>
              <a:t> Legal Advocacy Responsibilities</a:t>
            </a:r>
          </a:p>
          <a:p>
            <a:pPr>
              <a:spcBef>
                <a:spcPts val="0"/>
              </a:spcBef>
              <a:buFont typeface="Arial" panose="020B0604020202020204" pitchFamily="34" charset="0"/>
              <a:buChar char="•"/>
            </a:pPr>
            <a:r>
              <a:rPr lang="en-US" sz="10400" dirty="0" smtClean="0"/>
              <a:t> “Meeting the Legal Needs of  Victims” – Small Group Exercise</a:t>
            </a:r>
          </a:p>
          <a:p>
            <a:pPr>
              <a:spcBef>
                <a:spcPts val="0"/>
              </a:spcBef>
              <a:buFont typeface="Arial" panose="020B0604020202020204" pitchFamily="34" charset="0"/>
              <a:buChar char="•"/>
            </a:pPr>
            <a:r>
              <a:rPr lang="en-US" sz="10400" dirty="0" smtClean="0"/>
              <a:t> Overview of Legal Needs in Criminal Systems</a:t>
            </a:r>
          </a:p>
          <a:p>
            <a:pPr>
              <a:spcBef>
                <a:spcPts val="0"/>
              </a:spcBef>
              <a:buFont typeface="Arial" panose="020B0604020202020204" pitchFamily="34" charset="0"/>
              <a:buChar char="•"/>
            </a:pPr>
            <a:r>
              <a:rPr lang="en-US" sz="10400" dirty="0" smtClean="0"/>
              <a:t> Overview of Legal Needs in Civil Systems</a:t>
            </a:r>
          </a:p>
          <a:p>
            <a:pPr marL="0" indent="0">
              <a:spcBef>
                <a:spcPts val="0"/>
              </a:spcBef>
              <a:buNone/>
            </a:pPr>
            <a:endParaRPr lang="en-US" sz="10400" dirty="0" smtClean="0"/>
          </a:p>
          <a:p>
            <a:pPr>
              <a:spcBef>
                <a:spcPts val="0"/>
              </a:spcBef>
              <a:buFont typeface="Arial" panose="020B0604020202020204" pitchFamily="34" charset="0"/>
              <a:buChar char="•"/>
            </a:pPr>
            <a:r>
              <a:rPr lang="en-US" sz="10400" dirty="0" smtClean="0"/>
              <a:t> Navigating Criminal Jurisdiction In Indian country</a:t>
            </a:r>
          </a:p>
          <a:p>
            <a:pPr>
              <a:spcBef>
                <a:spcPts val="0"/>
              </a:spcBef>
              <a:buFont typeface="Arial" panose="020B0604020202020204" pitchFamily="34" charset="0"/>
              <a:buChar char="•"/>
            </a:pPr>
            <a:r>
              <a:rPr lang="en-US" sz="10400" dirty="0" smtClean="0"/>
              <a:t> Criminal Legal Advocacy</a:t>
            </a:r>
          </a:p>
          <a:p>
            <a:pPr>
              <a:spcBef>
                <a:spcPts val="0"/>
              </a:spcBef>
              <a:buFont typeface="Arial" panose="020B0604020202020204" pitchFamily="34" charset="0"/>
              <a:buChar char="•"/>
            </a:pPr>
            <a:r>
              <a:rPr lang="en-US" sz="10400" dirty="0" smtClean="0"/>
              <a:t> Victim’s Rights</a:t>
            </a:r>
          </a:p>
          <a:p>
            <a:pPr>
              <a:spcBef>
                <a:spcPts val="0"/>
              </a:spcBef>
              <a:buFont typeface="Arial" panose="020B0604020202020204" pitchFamily="34" charset="0"/>
              <a:buChar char="•"/>
            </a:pPr>
            <a:r>
              <a:rPr lang="en-US" sz="10400" dirty="0" smtClean="0"/>
              <a:t> Navigating Civil Jurisdiction in Indian country</a:t>
            </a:r>
          </a:p>
          <a:p>
            <a:pPr>
              <a:spcBef>
                <a:spcPts val="0"/>
              </a:spcBef>
              <a:buFont typeface="Arial" panose="020B0604020202020204" pitchFamily="34" charset="0"/>
              <a:buChar char="•"/>
            </a:pPr>
            <a:r>
              <a:rPr lang="en-US" sz="10400" dirty="0" smtClean="0"/>
              <a:t> Civil Legal Advocacy </a:t>
            </a:r>
          </a:p>
          <a:p>
            <a:pPr>
              <a:spcBef>
                <a:spcPts val="0"/>
              </a:spcBef>
              <a:buFont typeface="Arial" panose="020B0604020202020204" pitchFamily="34" charset="0"/>
              <a:buChar char="•"/>
            </a:pPr>
            <a:r>
              <a:rPr lang="en-US" sz="10400" dirty="0" smtClean="0"/>
              <a:t> Civil Protection Orders </a:t>
            </a:r>
          </a:p>
          <a:p>
            <a:pPr>
              <a:spcBef>
                <a:spcPts val="0"/>
              </a:spcBef>
              <a:buFont typeface="Arial" panose="020B0604020202020204" pitchFamily="34" charset="0"/>
              <a:buChar char="•"/>
            </a:pPr>
            <a:r>
              <a:rPr lang="en-US" sz="10400" dirty="0" smtClean="0"/>
              <a:t> Enforcing Tribal Protection Orders</a:t>
            </a:r>
          </a:p>
          <a:p>
            <a:pPr>
              <a:spcBef>
                <a:spcPts val="0"/>
              </a:spcBef>
              <a:buFont typeface="Arial" panose="020B0604020202020204" pitchFamily="34" charset="0"/>
              <a:buChar char="•"/>
            </a:pPr>
            <a:r>
              <a:rPr lang="en-US" sz="10400" dirty="0" smtClean="0"/>
              <a:t> Full Faith and Credit</a:t>
            </a:r>
          </a:p>
          <a:p>
            <a:pPr>
              <a:spcBef>
                <a:spcPts val="0"/>
              </a:spcBef>
              <a:buFont typeface="Arial" panose="020B0604020202020204" pitchFamily="34" charset="0"/>
              <a:buChar char="•"/>
            </a:pPr>
            <a:r>
              <a:rPr lang="en-US" sz="10400" dirty="0" smtClean="0"/>
              <a:t> Advocate’s PO Checklist</a:t>
            </a:r>
          </a:p>
          <a:p>
            <a:pPr>
              <a:spcBef>
                <a:spcPts val="0"/>
              </a:spcBef>
              <a:buFont typeface="Arial" panose="020B0604020202020204" pitchFamily="34" charset="0"/>
              <a:buChar char="•"/>
            </a:pPr>
            <a:r>
              <a:rPr lang="en-US" sz="10400" dirty="0" smtClean="0"/>
              <a:t> Question and Answer</a:t>
            </a:r>
          </a:p>
          <a:p>
            <a:endParaRPr lang="en-US" dirty="0"/>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4</a:t>
            </a:fld>
            <a:endParaRPr lang="en-US" noProof="0" dirty="0"/>
          </a:p>
        </p:txBody>
      </p:sp>
    </p:spTree>
    <p:extLst>
      <p:ext uri="{BB962C8B-B14F-4D97-AF65-F5344CB8AC3E}">
        <p14:creationId xmlns:p14="http://schemas.microsoft.com/office/powerpoint/2010/main" val="382419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Learning Objectives</a:t>
            </a:r>
            <a:endParaRPr lang="en-US" dirty="0"/>
          </a:p>
        </p:txBody>
      </p:sp>
      <p:sp>
        <p:nvSpPr>
          <p:cNvPr id="4" name="Content Placeholder 3"/>
          <p:cNvSpPr>
            <a:spLocks noGrp="1"/>
          </p:cNvSpPr>
          <p:nvPr>
            <p:ph idx="1"/>
          </p:nvPr>
        </p:nvSpPr>
        <p:spPr/>
        <p:txBody>
          <a:bodyPr>
            <a:noAutofit/>
          </a:bodyPr>
          <a:lstStyle/>
          <a:p>
            <a:pPr marL="201168" lvl="1" indent="0">
              <a:spcBef>
                <a:spcPts val="0"/>
              </a:spcBef>
              <a:spcAft>
                <a:spcPts val="0"/>
              </a:spcAft>
              <a:buNone/>
            </a:pPr>
            <a:r>
              <a:rPr lang="en-US" sz="2600" dirty="0" smtClean="0"/>
              <a:t>As a result of participating in this workshop you will be better able to:</a:t>
            </a:r>
          </a:p>
          <a:p>
            <a:pPr lvl="1">
              <a:spcBef>
                <a:spcPts val="0"/>
              </a:spcBef>
              <a:spcAft>
                <a:spcPts val="0"/>
              </a:spcAft>
              <a:buFont typeface="Arial" panose="020B0604020202020204" pitchFamily="34" charset="0"/>
              <a:buChar char="•"/>
            </a:pPr>
            <a:endParaRPr lang="en-US" sz="2600" dirty="0" smtClean="0"/>
          </a:p>
          <a:p>
            <a:pPr lvl="1">
              <a:spcBef>
                <a:spcPts val="0"/>
              </a:spcBef>
              <a:spcAft>
                <a:spcPts val="0"/>
              </a:spcAft>
              <a:buFont typeface="Arial" panose="020B0604020202020204" pitchFamily="34" charset="0"/>
              <a:buChar char="•"/>
            </a:pPr>
            <a:r>
              <a:rPr lang="en-US" sz="2600" dirty="0" smtClean="0"/>
              <a:t>Identify critical roles advocates fill when providing advocacy;</a:t>
            </a:r>
          </a:p>
          <a:p>
            <a:pPr lvl="1">
              <a:spcBef>
                <a:spcPts val="0"/>
              </a:spcBef>
              <a:spcAft>
                <a:spcPts val="0"/>
              </a:spcAft>
              <a:buFont typeface="Arial" panose="020B0604020202020204" pitchFamily="34" charset="0"/>
              <a:buChar char="•"/>
            </a:pPr>
            <a:r>
              <a:rPr lang="en-US" sz="2600" dirty="0" smtClean="0"/>
              <a:t>Identify legal advocacy needs of sex trafficking victims;</a:t>
            </a:r>
          </a:p>
          <a:p>
            <a:pPr lvl="1">
              <a:spcBef>
                <a:spcPts val="0"/>
              </a:spcBef>
              <a:spcAft>
                <a:spcPts val="0"/>
              </a:spcAft>
              <a:buFont typeface="Arial" panose="020B0604020202020204" pitchFamily="34" charset="0"/>
              <a:buChar char="•"/>
            </a:pPr>
            <a:r>
              <a:rPr lang="en-US" sz="2600" dirty="0" smtClean="0"/>
              <a:t>Identify concerns related to victim information;</a:t>
            </a:r>
          </a:p>
          <a:p>
            <a:pPr lvl="1">
              <a:spcBef>
                <a:spcPts val="0"/>
              </a:spcBef>
              <a:spcAft>
                <a:spcPts val="0"/>
              </a:spcAft>
              <a:buFont typeface="Arial" panose="020B0604020202020204" pitchFamily="34" charset="0"/>
              <a:buChar char="•"/>
            </a:pPr>
            <a:r>
              <a:rPr lang="en-US" sz="2600" dirty="0" smtClean="0"/>
              <a:t>Identify potential needs of victims in criminal systems;</a:t>
            </a:r>
          </a:p>
          <a:p>
            <a:pPr lvl="1">
              <a:spcBef>
                <a:spcPts val="0"/>
              </a:spcBef>
              <a:spcAft>
                <a:spcPts val="0"/>
              </a:spcAft>
              <a:buFont typeface="Arial" panose="020B0604020202020204" pitchFamily="34" charset="0"/>
              <a:buChar char="•"/>
            </a:pPr>
            <a:r>
              <a:rPr lang="en-US" sz="2600" dirty="0" smtClean="0"/>
              <a:t>Identify potential needs of victims in civil systems;</a:t>
            </a:r>
          </a:p>
          <a:p>
            <a:pPr lvl="1">
              <a:spcBef>
                <a:spcPts val="0"/>
              </a:spcBef>
              <a:spcAft>
                <a:spcPts val="0"/>
              </a:spcAft>
              <a:buFont typeface="Arial" panose="020B0604020202020204" pitchFamily="34" charset="0"/>
              <a:buChar char="•"/>
            </a:pPr>
            <a:r>
              <a:rPr lang="en-US" sz="2600" dirty="0" smtClean="0"/>
              <a:t>Identify victim’s rights and explain the importance of each; and</a:t>
            </a:r>
          </a:p>
          <a:p>
            <a:pPr lvl="1">
              <a:spcBef>
                <a:spcPts val="0"/>
              </a:spcBef>
              <a:spcAft>
                <a:spcPts val="0"/>
              </a:spcAft>
              <a:buFont typeface="Arial" panose="020B0604020202020204" pitchFamily="34" charset="0"/>
              <a:buChar char="•"/>
            </a:pPr>
            <a:r>
              <a:rPr lang="en-US" sz="2600" dirty="0" smtClean="0"/>
              <a:t>Identify important issues regarding tribal protection order issuance and enforcement</a:t>
            </a:r>
            <a:r>
              <a:rPr lang="en-US" sz="2800" dirty="0" smtClean="0"/>
              <a:t>.</a:t>
            </a:r>
            <a:endParaRPr lang="en-US" sz="2800" dirty="0"/>
          </a:p>
        </p:txBody>
      </p:sp>
      <p:sp>
        <p:nvSpPr>
          <p:cNvPr id="7"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6" name="Slide Number Placeholder 5"/>
          <p:cNvSpPr>
            <a:spLocks noGrp="1"/>
          </p:cNvSpPr>
          <p:nvPr>
            <p:ph type="sldNum" sz="quarter" idx="12"/>
          </p:nvPr>
        </p:nvSpPr>
        <p:spPr/>
        <p:txBody>
          <a:bodyPr/>
          <a:lstStyle/>
          <a:p>
            <a:pPr lvl="0"/>
            <a:fld id="{C32386EC-8D38-014F-9E5D-625236B796BC}" type="slidenum">
              <a:rPr lang="en-US" noProof="0" smtClean="0"/>
              <a:pPr lvl="0"/>
              <a:t>5</a:t>
            </a:fld>
            <a:endParaRPr lang="en-US" noProof="0" dirty="0"/>
          </a:p>
        </p:txBody>
      </p:sp>
    </p:spTree>
    <p:extLst>
      <p:ext uri="{BB962C8B-B14F-4D97-AF65-F5344CB8AC3E}">
        <p14:creationId xmlns:p14="http://schemas.microsoft.com/office/powerpoint/2010/main" val="25329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F0B27CC-9C7C-41C5-8011-7D18A24384D2}"/>
              </a:ext>
            </a:extLst>
          </p:cNvPr>
          <p:cNvSpPr>
            <a:spLocks noGrp="1"/>
          </p:cNvSpPr>
          <p:nvPr>
            <p:ph type="title"/>
          </p:nvPr>
        </p:nvSpPr>
        <p:spPr/>
        <p:txBody>
          <a:bodyPr/>
          <a:lstStyle/>
          <a:p>
            <a:r>
              <a:rPr lang="en-US" smtClean="0"/>
              <a:t>Small Group Exercise</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pPr algn="ctr"/>
            <a:r>
              <a:rPr lang="en-US" sz="4000" b="1" i="1" dirty="0" smtClean="0"/>
              <a:t>Meeting the Legal Advocacy Needs of Sex Trafficking Victims</a:t>
            </a:r>
            <a:endParaRPr lang="en-US" sz="4000" b="1" i="1" dirty="0"/>
          </a:p>
        </p:txBody>
      </p:sp>
      <p:sp>
        <p:nvSpPr>
          <p:cNvPr id="10" name="Footer Placeholder 4"/>
          <p:cNvSpPr>
            <a:spLocks noGrp="1"/>
          </p:cNvSpPr>
          <p:nvPr>
            <p:ph type="ftr" sz="quarter" idx="11"/>
          </p:nvPr>
        </p:nvSpPr>
        <p:spPr/>
        <p:txBody>
          <a:bodyPr/>
          <a:lstStyle/>
          <a:p>
            <a:pPr lvl="0"/>
            <a:r>
              <a:rPr lang="en-US" noProof="0" dirty="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6</a:t>
            </a:fld>
            <a:endParaRPr lang="en-US" noProof="0" dirty="0"/>
          </a:p>
        </p:txBody>
      </p:sp>
    </p:spTree>
    <p:extLst>
      <p:ext uri="{BB962C8B-B14F-4D97-AF65-F5344CB8AC3E}">
        <p14:creationId xmlns:p14="http://schemas.microsoft.com/office/powerpoint/2010/main" val="798431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292A7DD-92C9-4C2B-8A85-93C7B3C3AAEF}"/>
              </a:ext>
            </a:extLst>
          </p:cNvPr>
          <p:cNvSpPr>
            <a:spLocks noGrp="1"/>
          </p:cNvSpPr>
          <p:nvPr>
            <p:ph type="title"/>
          </p:nvPr>
        </p:nvSpPr>
        <p:spPr/>
        <p:txBody>
          <a:bodyPr/>
          <a:lstStyle/>
          <a:p>
            <a:r>
              <a:rPr lang="en-US" smtClean="0"/>
              <a:t>Small Group Exercise</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normAutofit/>
          </a:bodyPr>
          <a:lstStyle/>
          <a:p>
            <a:r>
              <a:rPr lang="en-US" sz="4000" i="1" dirty="0" smtClean="0">
                <a:solidFill>
                  <a:srgbClr val="7030A0"/>
                </a:solidFill>
              </a:rPr>
              <a:t>List 3 possible concerns victims may have about interacting with legal systems.</a:t>
            </a:r>
          </a:p>
          <a:p>
            <a:endParaRPr lang="en-US" sz="4000" i="1" dirty="0" smtClean="0">
              <a:solidFill>
                <a:srgbClr val="7030A0"/>
              </a:solidFill>
            </a:endParaRPr>
          </a:p>
          <a:p>
            <a:r>
              <a:rPr lang="en-US" sz="4000" i="1" dirty="0" smtClean="0">
                <a:solidFill>
                  <a:srgbClr val="7030A0"/>
                </a:solidFill>
              </a:rPr>
              <a:t>With each concern, brainstorm how an advocate might address those in a realistic but supportive way.</a:t>
            </a:r>
            <a:endParaRPr lang="en-US" sz="4000" i="1" dirty="0">
              <a:solidFill>
                <a:srgbClr val="7030A0"/>
              </a:solidFill>
            </a:endParaRPr>
          </a:p>
        </p:txBody>
      </p:sp>
      <p:sp>
        <p:nvSpPr>
          <p:cNvPr id="10"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7</a:t>
            </a:fld>
            <a:endParaRPr lang="en-US" noProof="0" dirty="0"/>
          </a:p>
        </p:txBody>
      </p:sp>
    </p:spTree>
    <p:extLst>
      <p:ext uri="{BB962C8B-B14F-4D97-AF65-F5344CB8AC3E}">
        <p14:creationId xmlns:p14="http://schemas.microsoft.com/office/powerpoint/2010/main" val="123402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Victim Advocacy Roles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lvl="1"/>
            <a:endParaRPr lang="en-US" dirty="0" smtClean="0"/>
          </a:p>
          <a:p>
            <a:pPr marL="201168" lvl="1" indent="0">
              <a:buNone/>
            </a:pPr>
            <a:r>
              <a:rPr lang="en-US" sz="4000" dirty="0" smtClean="0"/>
              <a:t>Victim advocates role is to act as the BIASED supporter of Indian women experiencing violence and advocate for the victim’s EXPRESSED interests.</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8</a:t>
            </a:fld>
            <a:endParaRPr lang="en-US" noProof="0" dirty="0"/>
          </a:p>
        </p:txBody>
      </p:sp>
    </p:spTree>
    <p:extLst>
      <p:ext uri="{BB962C8B-B14F-4D97-AF65-F5344CB8AC3E}">
        <p14:creationId xmlns:p14="http://schemas.microsoft.com/office/powerpoint/2010/main" val="241082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r>
              <a:rPr lang="en-US" smtClean="0"/>
              <a:t>Victim Advocacy Roles</a:t>
            </a:r>
            <a:endParaRPr lang="en-US" dirty="0"/>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p:txBody>
          <a:bodyPr/>
          <a:lstStyle/>
          <a:p>
            <a:pPr lvl="1">
              <a:buFont typeface="Arial" panose="020B0604020202020204" pitchFamily="34" charset="0"/>
              <a:buChar char="•"/>
            </a:pPr>
            <a:r>
              <a:rPr lang="en-US" sz="3200" dirty="0" smtClean="0"/>
              <a:t>Direct Victim Advocacy</a:t>
            </a:r>
          </a:p>
          <a:p>
            <a:pPr lvl="1">
              <a:buFont typeface="Arial" panose="020B0604020202020204" pitchFamily="34" charset="0"/>
              <a:buChar char="•"/>
            </a:pPr>
            <a:r>
              <a:rPr lang="en-US" sz="3200" dirty="0" smtClean="0"/>
              <a:t>Emotional and Family Support</a:t>
            </a:r>
          </a:p>
          <a:p>
            <a:pPr lvl="1">
              <a:buFont typeface="Arial" panose="020B0604020202020204" pitchFamily="34" charset="0"/>
              <a:buChar char="•"/>
            </a:pPr>
            <a:r>
              <a:rPr lang="en-US" sz="3200" dirty="0" smtClean="0"/>
              <a:t>Community and Collaborator Accountability</a:t>
            </a:r>
          </a:p>
          <a:p>
            <a:pPr lvl="1">
              <a:buFont typeface="Arial" panose="020B0604020202020204" pitchFamily="34" charset="0"/>
              <a:buChar char="•"/>
            </a:pPr>
            <a:r>
              <a:rPr lang="en-US" sz="3200" dirty="0" smtClean="0"/>
              <a:t>Legal System Advocacy</a:t>
            </a:r>
          </a:p>
          <a:p>
            <a:endParaRPr lang="en-US" dirty="0"/>
          </a:p>
        </p:txBody>
      </p:sp>
      <p:sp>
        <p:nvSpPr>
          <p:cNvPr id="9" name="Footer Placeholder 4"/>
          <p:cNvSpPr>
            <a:spLocks noGrp="1"/>
          </p:cNvSpPr>
          <p:nvPr>
            <p:ph type="ftr" sz="quarter" idx="11"/>
          </p:nvPr>
        </p:nvSpPr>
        <p:spPr/>
        <p:txBody>
          <a:bodyPr/>
          <a:lstStyle/>
          <a:p>
            <a:pPr lvl="0"/>
            <a:r>
              <a:rPr lang="en-US" noProof="0" smtClean="0"/>
              <a:t>Sex Trafficking in Indian Country: Advocacy Curriculum | Unit 4 | Tribal Law and Policy Institute |</a:t>
            </a:r>
            <a:endParaRPr lang="en-US" noProof="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p:txBody>
          <a:bodyPr/>
          <a:lstStyle/>
          <a:p>
            <a:pPr lvl="0"/>
            <a:fld id="{C32386EC-8D38-014F-9E5D-625236B796BC}" type="slidenum">
              <a:rPr lang="en-US" noProof="0" smtClean="0"/>
              <a:pPr lvl="0"/>
              <a:t>9</a:t>
            </a:fld>
            <a:endParaRPr lang="en-US" noProof="0" dirty="0"/>
          </a:p>
        </p:txBody>
      </p:sp>
    </p:spTree>
    <p:extLst>
      <p:ext uri="{BB962C8B-B14F-4D97-AF65-F5344CB8AC3E}">
        <p14:creationId xmlns:p14="http://schemas.microsoft.com/office/powerpoint/2010/main" val="3689925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632E62"/>
      </a:dk2>
      <a:lt2>
        <a:srgbClr val="EAE5EB"/>
      </a:lt2>
      <a:accent1>
        <a:srgbClr val="7030A0"/>
      </a:accent1>
      <a:accent2>
        <a:srgbClr val="7030A0"/>
      </a:accent2>
      <a:accent3>
        <a:srgbClr val="7030A0"/>
      </a:accent3>
      <a:accent4>
        <a:srgbClr val="7030A0"/>
      </a:accent4>
      <a:accent5>
        <a:srgbClr val="7030A0"/>
      </a:accent5>
      <a:accent6>
        <a:srgbClr val="7030A0"/>
      </a:accent6>
      <a:hlink>
        <a:srgbClr val="542378"/>
      </a:hlink>
      <a:folHlink>
        <a:srgbClr val="54237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411</TotalTime>
  <Words>2857</Words>
  <Application>Microsoft Office PowerPoint</Application>
  <PresentationFormat>Widescreen</PresentationFormat>
  <Paragraphs>358</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Retrospect</vt:lpstr>
      <vt:lpstr>Sex Trafficking in Indian Country, Legal Advocacy, Part I Webinar Wednesday Series </vt:lpstr>
      <vt:lpstr>Friendly Housekeeping Reminders</vt:lpstr>
      <vt:lpstr>Download the Sex Trafficking in Indian Country: Advocacy Curriculum</vt:lpstr>
      <vt:lpstr>Training Agenda</vt:lpstr>
      <vt:lpstr>Learning Objectives</vt:lpstr>
      <vt:lpstr>Small Group Exercise</vt:lpstr>
      <vt:lpstr>Small Group Exercise</vt:lpstr>
      <vt:lpstr>Victim Advocacy Roles</vt:lpstr>
      <vt:lpstr>Victim Advocacy Roles</vt:lpstr>
      <vt:lpstr>Legal Advocacy Responsibilities</vt:lpstr>
      <vt:lpstr>Legal Advocacy Responsibilities</vt:lpstr>
      <vt:lpstr>Poll Question</vt:lpstr>
      <vt:lpstr>Legal Advocacy Responsibilities</vt:lpstr>
      <vt:lpstr>Protecting Victim Information</vt:lpstr>
      <vt:lpstr>Poll Question</vt:lpstr>
      <vt:lpstr>Protecting Victim Information</vt:lpstr>
      <vt:lpstr>Protecting Victim Information - Privacy</vt:lpstr>
      <vt:lpstr>Protecting Victim Information - Confidentiality</vt:lpstr>
      <vt:lpstr>Protecting Victim Information - Confidentiality</vt:lpstr>
      <vt:lpstr>Protecting Victim Information - Confidentiality</vt:lpstr>
      <vt:lpstr>Protecting Victim Information - Privilege</vt:lpstr>
      <vt:lpstr>Protecting Victim Information - Privilege</vt:lpstr>
      <vt:lpstr>Victim Advocacy in the Courtroom  – Safety Planning</vt:lpstr>
      <vt:lpstr>Victim Advocacy in the Courtroom  – Safety Planning</vt:lpstr>
      <vt:lpstr>Victim Advocacy in the Courtroom – Courtroom Decorum</vt:lpstr>
      <vt:lpstr>Victim Advocacy in the Courtroom</vt:lpstr>
      <vt:lpstr>Victim Advocacy in the Courtroom</vt:lpstr>
      <vt:lpstr>Victim Advocacy in the Courtroom</vt:lpstr>
      <vt:lpstr>Poll Question </vt:lpstr>
      <vt:lpstr>Poll Question</vt:lpstr>
      <vt:lpstr>Small Group Exercise</vt:lpstr>
      <vt:lpstr>Overview of Legal Needs in Criminal Systems</vt:lpstr>
      <vt:lpstr>Overview of Legal Needs in Criminal Systems</vt:lpstr>
      <vt:lpstr>Overview of Legal Needs in Civil Systems</vt:lpstr>
      <vt:lpstr>Overview of Legal Needs in Civil Systems</vt:lpstr>
      <vt:lpstr>Additional Resources</vt:lpstr>
      <vt:lpstr>Webinar Wednesday Series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Advocacy</dc:title>
  <dc:creator>Abby Thoennes</dc:creator>
  <cp:lastModifiedBy>Abby Thoennes</cp:lastModifiedBy>
  <cp:revision>22</cp:revision>
  <dcterms:created xsi:type="dcterms:W3CDTF">2020-10-15T21:42:50Z</dcterms:created>
  <dcterms:modified xsi:type="dcterms:W3CDTF">2020-12-09T20:32:08Z</dcterms:modified>
</cp:coreProperties>
</file>